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sldIdLst>
    <p:sldId id="402" r:id="rId2"/>
    <p:sldId id="257" r:id="rId3"/>
    <p:sldId id="406" r:id="rId4"/>
    <p:sldId id="444" r:id="rId5"/>
    <p:sldId id="445" r:id="rId6"/>
    <p:sldId id="468" r:id="rId7"/>
    <p:sldId id="447" r:id="rId8"/>
    <p:sldId id="469" r:id="rId9"/>
    <p:sldId id="470" r:id="rId10"/>
    <p:sldId id="471" r:id="rId11"/>
    <p:sldId id="472" r:id="rId12"/>
    <p:sldId id="477" r:id="rId13"/>
    <p:sldId id="478" r:id="rId14"/>
    <p:sldId id="479" r:id="rId15"/>
    <p:sldId id="480" r:id="rId16"/>
    <p:sldId id="481" r:id="rId17"/>
    <p:sldId id="482" r:id="rId18"/>
    <p:sldId id="483" r:id="rId19"/>
    <p:sldId id="484" r:id="rId20"/>
    <p:sldId id="485" r:id="rId21"/>
    <p:sldId id="486" r:id="rId22"/>
    <p:sldId id="487" r:id="rId23"/>
    <p:sldId id="488" r:id="rId24"/>
    <p:sldId id="489" r:id="rId25"/>
    <p:sldId id="490" r:id="rId26"/>
    <p:sldId id="491" r:id="rId27"/>
    <p:sldId id="492" r:id="rId28"/>
    <p:sldId id="493" r:id="rId29"/>
    <p:sldId id="47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744" autoAdjust="0"/>
  </p:normalViewPr>
  <p:slideViewPr>
    <p:cSldViewPr snapToGrid="0" showGuides="1">
      <p:cViewPr>
        <p:scale>
          <a:sx n="50" d="100"/>
          <a:sy n="50" d="100"/>
        </p:scale>
        <p:origin x="2436" y="894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6CDD37-5B41-450E-9CF7-CF391F66FF6F}" type="datetimeFigureOut">
              <a:rPr lang="zh-TW" altLang="en-US" smtClean="0"/>
              <a:t>2018/3/8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EF326-7432-43C3-AE2A-BB259144467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859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110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938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892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23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6661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400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4421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F326-7432-43C3-AE2A-BB2591444672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7464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3335"/>
            <a:ext cx="77724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48781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cxnSp>
        <p:nvCxnSpPr>
          <p:cNvPr id="7" name="直線接點 6"/>
          <p:cNvCxnSpPr/>
          <p:nvPr userDrawn="1"/>
        </p:nvCxnSpPr>
        <p:spPr>
          <a:xfrm flipV="1">
            <a:off x="278349" y="3657600"/>
            <a:ext cx="858364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" name="Picture 9" descr="ntu_title0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4772" y="5899468"/>
            <a:ext cx="15843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s://www.ntu.edu.tw/images/inner/emblem_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9228" y="5748883"/>
            <a:ext cx="957943" cy="957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0781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8845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2863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9846"/>
            <a:ext cx="7886700" cy="1204197"/>
          </a:xfrm>
        </p:spPr>
        <p:txBody>
          <a:bodyPr>
            <a:normAutofit/>
          </a:bodyPr>
          <a:lstStyle>
            <a:lvl1pPr>
              <a:defRPr sz="4400"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Po-Chen Wu 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直線接點 6"/>
          <p:cNvCxnSpPr/>
          <p:nvPr userDrawn="1"/>
        </p:nvCxnSpPr>
        <p:spPr>
          <a:xfrm>
            <a:off x="440638" y="1508181"/>
            <a:ext cx="822479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83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031391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7316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3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36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175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9482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>
                <a:ea typeface="Arial Unicode MS" panose="020B0604020202020204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/>
              <a:t>吳柏辰</a:t>
            </a:r>
            <a:r>
              <a:rPr lang="en-US" altLang="zh-TW" smtClean="0"/>
              <a:t>)</a:t>
            </a: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7406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0" lang="zh-TW" altLang="en-US" sz="4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Arial Unicode MS" panose="020B0604020202020204" pitchFamily="34" charset="-120"/>
                <a:cs typeface="Arial" panose="020B0604020202020204" pitchFamily="34" charset="0"/>
              </a:rPr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Arial Unicode MS" panose="020B0604020202020204"/>
              </a:defRPr>
            </a:lvl1pPr>
          </a:lstStyle>
          <a:p>
            <a:r>
              <a:rPr lang="en-US" altLang="zh-TW" dirty="0" smtClean="0"/>
              <a:t>Media IC &amp; System Lab</a:t>
            </a:r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Arial Unicode MS" panose="020B0604020202020204"/>
              </a:defRPr>
            </a:lvl1pPr>
          </a:lstStyle>
          <a:p>
            <a:r>
              <a:rPr lang="en-US" altLang="zh-TW" dirty="0" smtClean="0"/>
              <a:t>Po-Chen Wu 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Arial Unicode MS" panose="020B0604020202020204"/>
              </a:defRPr>
            </a:lvl1pPr>
          </a:lstStyle>
          <a:p>
            <a:fld id="{37B07FD1-497D-4131-9AD4-94B376CEACC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54262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Arial Unicode MS" panose="020B0604020202020204"/>
          <a:cs typeface="Arial" panose="020B0604020202020204" pitchFamily="34" charset="0"/>
        </a:defRPr>
      </a:lvl1pPr>
      <a:lvl2pPr marL="808038" indent="-3508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Arial Unicode MS" panose="020B0604020202020204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Arial Unicode MS" panose="020B0604020202020204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Arial Unicode MS" panose="020B0604020202020204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Arial Unicode MS" panose="020B0604020202020204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7.png"/><Relationship Id="rId4" Type="http://schemas.openxmlformats.org/officeDocument/2006/relationships/image" Target="../media/image56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10" Type="http://schemas.openxmlformats.org/officeDocument/2006/relationships/image" Target="../media/image68.png"/><Relationship Id="rId4" Type="http://schemas.openxmlformats.org/officeDocument/2006/relationships/image" Target="../media/image63.png"/><Relationship Id="rId9" Type="http://schemas.openxmlformats.org/officeDocument/2006/relationships/image" Target="../media/image6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093335"/>
            <a:ext cx="7772400" cy="1941965"/>
          </a:xfrm>
        </p:spPr>
        <p:txBody>
          <a:bodyPr/>
          <a:lstStyle/>
          <a:p>
            <a:r>
              <a:rPr lang="en-US" altLang="zh-TW" dirty="0" smtClean="0"/>
              <a:t>Introduction </a:t>
            </a:r>
            <a:r>
              <a:rPr lang="en-US" altLang="zh-TW" dirty="0"/>
              <a:t>to </a:t>
            </a:r>
            <a:r>
              <a:rPr lang="en-US" altLang="zh-TW" dirty="0" err="1" smtClean="0"/>
              <a:t>Kalman</a:t>
            </a:r>
            <a:r>
              <a:rPr lang="en-US" altLang="zh-TW" dirty="0" smtClean="0"/>
              <a:t> </a:t>
            </a:r>
            <a:r>
              <a:rPr lang="en-US" altLang="zh-TW" dirty="0"/>
              <a:t>Filter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848781"/>
            <a:ext cx="6858000" cy="2105706"/>
          </a:xfrm>
        </p:spPr>
        <p:txBody>
          <a:bodyPr>
            <a:normAutofit/>
          </a:bodyPr>
          <a:lstStyle/>
          <a:p>
            <a:r>
              <a:rPr lang="it-IT" altLang="zh-TW" sz="2800" b="1" dirty="0">
                <a:latin typeface="Arial" charset="0"/>
                <a:cs typeface="Arial" charset="0"/>
              </a:rPr>
              <a:t>Po-Chen Wu</a:t>
            </a:r>
          </a:p>
          <a:p>
            <a:r>
              <a:rPr lang="en-US" altLang="zh-TW" i="1" dirty="0">
                <a:latin typeface="Arial" charset="0"/>
                <a:cs typeface="Arial" charset="0"/>
              </a:rPr>
              <a:t>Media IC and System Lab</a:t>
            </a:r>
          </a:p>
          <a:p>
            <a:r>
              <a:rPr lang="en-US" altLang="zh-TW" i="1" dirty="0">
                <a:latin typeface="Arial" charset="0"/>
                <a:cs typeface="Arial" charset="0"/>
              </a:rPr>
              <a:t>Graduate Institute of Electronics Engineering </a:t>
            </a:r>
            <a:endParaRPr lang="en-US" altLang="zh-TW" i="1" dirty="0" smtClean="0">
              <a:latin typeface="Arial" charset="0"/>
              <a:cs typeface="Arial" charset="0"/>
            </a:endParaRPr>
          </a:p>
          <a:p>
            <a:r>
              <a:rPr lang="en-US" altLang="zh-TW" i="1" dirty="0" smtClean="0">
                <a:latin typeface="Arial" charset="0"/>
                <a:cs typeface="Arial" charset="0"/>
              </a:rPr>
              <a:t>National Taiwan University</a:t>
            </a:r>
            <a:endParaRPr lang="zh-TW" altLang="en-US" i="1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460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(3/9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spcBef>
                    <a:spcPts val="1500"/>
                  </a:spcBef>
                </a:pPr>
                <a:endParaRPr lang="en-US" altLang="zh-TW" dirty="0" smtClean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dirty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dirty="0" smtClean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sz="4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000" dirty="0">
                    <a:ea typeface="Arial Unicode MS" pitchFamily="34" charset="-120"/>
                  </a:rPr>
                  <a:t>So we have the prediction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sz="20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2000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y</m:t>
                            </m:r>
                          </m:e>
                        </m:acc>
                      </m:e>
                      <m:sup>
                        <m:r>
                          <a:rPr lang="en-US" altLang="zh-TW" sz="20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  <m:r>
                      <a:rPr lang="en-US" altLang="zh-TW" sz="20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0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0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  <m:r>
                      <a:rPr lang="en-US" altLang="zh-TW" sz="20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AU" altLang="zh-TW" sz="20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000" dirty="0">
                    <a:ea typeface="Arial Unicode MS" pitchFamily="34" charset="-120"/>
                  </a:rPr>
                  <a:t>GPS Measurement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0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0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altLang="zh-TW" sz="2000" dirty="0">
                    <a:ea typeface="Arial Unicode MS" pitchFamily="34" charset="-120"/>
                  </a:rPr>
                  <a:t>: Mean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0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z</m:t>
                        </m:r>
                      </m:e>
                      <m:sub>
                        <m:r>
                          <a:rPr lang="en-US" altLang="zh-TW" sz="20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altLang="zh-TW" sz="2000" baseline="-25000" dirty="0">
                    <a:ea typeface="Arial Unicode MS" pitchFamily="34" charset="-120"/>
                  </a:rPr>
                  <a:t> </a:t>
                </a:r>
                <a:r>
                  <a:rPr lang="en-AU" altLang="zh-TW" sz="2000" dirty="0">
                    <a:ea typeface="Arial Unicode MS" pitchFamily="34" charset="-120"/>
                  </a:rPr>
                  <a:t>and Variance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 altLang="zh-TW" sz="2000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sSub>
                          <m:sSubPr>
                            <m:ctrlPr>
                              <a:rPr lang="en-AU" altLang="zh-TW" sz="20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000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z</m:t>
                            </m:r>
                          </m:e>
                          <m:sub>
                            <m:r>
                              <a:rPr lang="en-US" altLang="zh-TW" sz="2000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endParaRPr lang="en-AU" altLang="zh-TW" sz="2000" baseline="-25000" dirty="0" smtClean="0">
                  <a:ea typeface="Arial Unicode MS" pitchFamily="34" charset="-120"/>
                  <a:sym typeface="Symbol" pitchFamily="18" charset="2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000" dirty="0" smtClean="0">
                    <a:ea typeface="Arial Unicode MS" pitchFamily="34" charset="-120"/>
                    <a:sym typeface="Symbol" pitchFamily="18" charset="2"/>
                  </a:rPr>
                  <a:t>Need to </a:t>
                </a:r>
                <a:r>
                  <a:rPr lang="en-AU" altLang="zh-TW" sz="2000" dirty="0" smtClean="0">
                    <a:solidFill>
                      <a:srgbClr val="0070C0"/>
                    </a:solidFill>
                    <a:ea typeface="Arial Unicode MS" pitchFamily="34" charset="-120"/>
                    <a:sym typeface="Symbol" pitchFamily="18" charset="2"/>
                  </a:rPr>
                  <a:t>correct</a:t>
                </a:r>
                <a:r>
                  <a:rPr lang="en-AU" altLang="zh-TW" sz="2000" dirty="0" smtClean="0">
                    <a:ea typeface="Arial Unicode MS" pitchFamily="34" charset="-120"/>
                    <a:sym typeface="Symbol" pitchFamily="18" charset="2"/>
                  </a:rPr>
                  <a:t> the prediction due to measurement to get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0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x</m:t>
                        </m:r>
                      </m:e>
                    </m:acc>
                    <m:r>
                      <a:rPr lang="en-US" altLang="zh-TW" sz="20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0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0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  <m:r>
                      <a:rPr lang="en-US" altLang="zh-TW" sz="20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AU" altLang="zh-TW" sz="20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000" dirty="0" smtClean="0">
                    <a:ea typeface="Arial Unicode MS" pitchFamily="34" charset="-120"/>
                  </a:rPr>
                  <a:t>Closer </a:t>
                </a:r>
                <a:r>
                  <a:rPr lang="en-AU" altLang="zh-TW" sz="2000" dirty="0">
                    <a:ea typeface="Arial Unicode MS" pitchFamily="34" charset="-120"/>
                  </a:rPr>
                  <a:t>to more trusted measurement – linear interpolation?</a:t>
                </a:r>
                <a:endParaRPr lang="en-AU" altLang="zh-TW" sz="20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7" name="群組 6"/>
          <p:cNvGrpSpPr/>
          <p:nvPr/>
        </p:nvGrpSpPr>
        <p:grpSpPr>
          <a:xfrm>
            <a:off x="1219200" y="1512000"/>
            <a:ext cx="6891728" cy="2970631"/>
            <a:chOff x="828170" y="1276775"/>
            <a:chExt cx="8716819" cy="3757324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64520" y="1276775"/>
              <a:ext cx="5008701" cy="37573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149202" y="2927871"/>
              <a:ext cx="1637820" cy="5615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828170" y="2459246"/>
                  <a:ext cx="1920292" cy="389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prediction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TW" sz="1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pPr>
                        <m:e>
                          <m:acc>
                            <m:accPr>
                              <m:chr m:val="̂"/>
                              <m:ctrlPr>
                                <a:rPr lang="en-AU" altLang="zh-TW" sz="1400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sz="1400" b="0" i="0" dirty="0" smtClean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x</m:t>
                              </m:r>
                            </m:e>
                          </m:acc>
                        </m:e>
                        <m:sup>
                          <m: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p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sz="1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t</m:t>
                          </m:r>
                        </m:e>
                        <m:sub>
                          <m: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2</m:t>
                          </m:r>
                        </m:sub>
                      </m:sSub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</m:t>
                      </m:r>
                    </m:oMath>
                  </a14:m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0" name="Text 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28170" y="2459246"/>
                  <a:ext cx="1920292" cy="389284"/>
                </a:xfrm>
                <a:prstGeom prst="rect">
                  <a:avLst/>
                </a:prstGeom>
                <a:blipFill>
                  <a:blip r:embed="rId4"/>
                  <a:stretch>
                    <a:fillRect l="-1205" t="-1961" b="-1960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7352142" y="2156964"/>
                  <a:ext cx="2192847" cy="3892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r>
                    <a:rPr lang="en-US" sz="1400" dirty="0" smtClean="0">
                      <a:latin typeface="Arial" panose="020B0604020202020204" pitchFamily="34" charset="0"/>
                      <a:cs typeface="Arial" panose="020B0604020202020204" pitchFamily="34" charset="0"/>
                    </a:rPr>
                    <a:t>measurement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sz="1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z</m:t>
                      </m:r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sz="1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t</m:t>
                          </m:r>
                        </m:e>
                        <m:sub>
                          <m: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2</m:t>
                          </m:r>
                        </m:sub>
                      </m:sSub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</m:t>
                      </m:r>
                    </m:oMath>
                  </a14:m>
                  <a:endParaRPr lang="en-US" sz="14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11" name="Text 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352142" y="2156964"/>
                  <a:ext cx="2192847" cy="389284"/>
                </a:xfrm>
                <a:prstGeom prst="rect">
                  <a:avLst/>
                </a:prstGeom>
                <a:blipFill>
                  <a:blip r:embed="rId5"/>
                  <a:stretch>
                    <a:fillRect l="-1053" t="-3922" b="-1960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Line 18"/>
            <p:cNvSpPr>
              <a:spLocks noChangeShapeType="1"/>
            </p:cNvSpPr>
            <p:nvPr/>
          </p:nvSpPr>
          <p:spPr bwMode="auto">
            <a:xfrm flipH="1" flipV="1">
              <a:off x="4480955" y="2342490"/>
              <a:ext cx="2871187" cy="91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097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(4/9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500"/>
              </a:spcBef>
            </a:pPr>
            <a:endParaRPr lang="en-US" altLang="zh-TW" sz="3600" dirty="0" smtClean="0">
              <a:ea typeface="Arial Unicode MS" pitchFamily="34" charset="-120"/>
            </a:endParaRPr>
          </a:p>
          <a:p>
            <a:pPr>
              <a:spcBef>
                <a:spcPts val="1500"/>
              </a:spcBef>
            </a:pPr>
            <a:endParaRPr lang="en-US" altLang="zh-TW" sz="3600" dirty="0" smtClean="0">
              <a:ea typeface="Arial Unicode MS" pitchFamily="34" charset="-120"/>
            </a:endParaRPr>
          </a:p>
          <a:p>
            <a:pPr>
              <a:spcBef>
                <a:spcPts val="1500"/>
              </a:spcBef>
            </a:pPr>
            <a:endParaRPr lang="en-US" altLang="zh-TW" sz="3600" dirty="0">
              <a:ea typeface="Arial Unicode MS" pitchFamily="34" charset="-120"/>
            </a:endParaRPr>
          </a:p>
          <a:p>
            <a:pPr>
              <a:spcBef>
                <a:spcPts val="1500"/>
              </a:spcBef>
            </a:pPr>
            <a:endParaRPr lang="en-US" altLang="zh-TW" sz="3600" dirty="0" smtClean="0">
              <a:ea typeface="Arial Unicode MS" pitchFamily="34" charset="-120"/>
            </a:endParaRPr>
          </a:p>
          <a:p>
            <a:pPr marL="342900" indent="-342900">
              <a:lnSpc>
                <a:spcPct val="110000"/>
              </a:lnSpc>
              <a:buFontTx/>
              <a:buChar char="•"/>
            </a:pPr>
            <a:r>
              <a:rPr lang="en-AU" altLang="zh-TW" sz="2400" dirty="0" smtClean="0">
                <a:ea typeface="Arial Unicode MS" pitchFamily="34" charset="-120"/>
              </a:rPr>
              <a:t>Corrected </a:t>
            </a:r>
            <a:r>
              <a:rPr lang="en-AU" altLang="zh-TW" sz="2400" dirty="0">
                <a:ea typeface="Arial Unicode MS" pitchFamily="34" charset="-120"/>
              </a:rPr>
              <a:t>mean is the new optimal estimate of position</a:t>
            </a:r>
          </a:p>
          <a:p>
            <a:pPr marL="342900" indent="-342900">
              <a:lnSpc>
                <a:spcPct val="110000"/>
              </a:lnSpc>
              <a:buFontTx/>
              <a:buChar char="•"/>
            </a:pPr>
            <a:r>
              <a:rPr lang="en-AU" altLang="zh-TW" sz="2400" dirty="0">
                <a:ea typeface="Arial Unicode MS" pitchFamily="34" charset="-120"/>
              </a:rPr>
              <a:t>New variance is smaller than either of the previous two variances</a:t>
            </a:r>
            <a:endParaRPr lang="en-US" altLang="zh-TW" sz="2400" dirty="0">
              <a:ea typeface="Arial Unicode MS" pitchFamily="34" charset="-120"/>
            </a:endParaRPr>
          </a:p>
          <a:p>
            <a:pPr>
              <a:spcBef>
                <a:spcPts val="1500"/>
              </a:spcBef>
            </a:pPr>
            <a:endParaRPr lang="en-US" altLang="zh-TW" dirty="0" smtClean="0">
              <a:ea typeface="Arial Unicode MS" pitchFamily="34" charset="-120"/>
            </a:endParaRPr>
          </a:p>
          <a:p>
            <a:pPr marL="0" indent="0">
              <a:spcBef>
                <a:spcPts val="1500"/>
              </a:spcBef>
              <a:buNone/>
            </a:pPr>
            <a:endParaRPr lang="en-US" altLang="zh-TW" sz="4400" dirty="0" smtClean="0">
              <a:ea typeface="Arial Unicode MS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00" y="1512000"/>
            <a:ext cx="3960000" cy="297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 Box 12"/>
              <p:cNvSpPr txBox="1">
                <a:spLocks noChangeArrowheads="1"/>
              </p:cNvSpPr>
              <p:nvPr/>
            </p:nvSpPr>
            <p:spPr bwMode="auto">
              <a:xfrm>
                <a:off x="4572000" y="1763133"/>
                <a:ext cx="1628346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corrected optimal estimate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14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x</m:t>
                        </m:r>
                      </m:e>
                    </m:acc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1763133"/>
                <a:ext cx="1628346" cy="523220"/>
              </a:xfrm>
              <a:prstGeom prst="rect">
                <a:avLst/>
              </a:prstGeom>
              <a:blipFill>
                <a:blip r:embed="rId3"/>
                <a:stretch>
                  <a:fillRect l="-1124" t="-2326" b="-116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Line 13"/>
          <p:cNvSpPr>
            <a:spLocks noChangeShapeType="1"/>
          </p:cNvSpPr>
          <p:nvPr/>
        </p:nvSpPr>
        <p:spPr bwMode="auto">
          <a:xfrm flipH="1">
            <a:off x="4022823" y="2024743"/>
            <a:ext cx="549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 Box 16"/>
              <p:cNvSpPr txBox="1">
                <a:spLocks noChangeArrowheads="1"/>
              </p:cNvSpPr>
              <p:nvPr/>
            </p:nvSpPr>
            <p:spPr bwMode="auto">
              <a:xfrm>
                <a:off x="1219200" y="2446890"/>
                <a:ext cx="151822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prediction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sz="14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1400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p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2446890"/>
                <a:ext cx="1518229" cy="307777"/>
              </a:xfrm>
              <a:prstGeom prst="rect">
                <a:avLst/>
              </a:prstGeom>
              <a:blipFill>
                <a:blip r:embed="rId4"/>
                <a:stretch>
                  <a:fillRect l="-1205"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17"/>
              <p:cNvSpPr txBox="1">
                <a:spLocks noChangeArrowheads="1"/>
              </p:cNvSpPr>
              <p:nvPr/>
            </p:nvSpPr>
            <p:spPr bwMode="auto">
              <a:xfrm>
                <a:off x="6377210" y="2207899"/>
                <a:ext cx="173371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measurement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z</m:t>
                    </m:r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Text 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77210" y="2207899"/>
                <a:ext cx="1733718" cy="307777"/>
              </a:xfrm>
              <a:prstGeom prst="rect">
                <a:avLst/>
              </a:prstGeom>
              <a:blipFill>
                <a:blip r:embed="rId5"/>
                <a:stretch>
                  <a:fillRect l="-1053"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Line 13"/>
          <p:cNvSpPr>
            <a:spLocks noChangeShapeType="1"/>
          </p:cNvSpPr>
          <p:nvPr/>
        </p:nvSpPr>
        <p:spPr bwMode="auto">
          <a:xfrm>
            <a:off x="2263640" y="2817396"/>
            <a:ext cx="1294900" cy="44396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 flipH="1" flipV="1">
            <a:off x="4107180" y="2354580"/>
            <a:ext cx="2270030" cy="72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0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(5/9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AU" altLang="zh-TW" sz="2800" dirty="0">
                <a:ea typeface="Arial Unicode MS" pitchFamily="34" charset="-120"/>
              </a:rPr>
              <a:t>Lessons so far</a:t>
            </a:r>
            <a:r>
              <a:rPr lang="en-AU" altLang="zh-TW" sz="2800" dirty="0" smtClean="0">
                <a:ea typeface="Arial Unicode MS" pitchFamily="34" charset="-120"/>
              </a:rPr>
              <a:t>:</a:t>
            </a:r>
            <a:endParaRPr lang="en-US" altLang="zh-TW" sz="2800" dirty="0" smtClean="0">
              <a:ea typeface="Arial Unicode MS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12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412320" y="2690656"/>
                <a:ext cx="511864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altLang="zh-TW" dirty="0" smtClean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Make prediction based on previous data: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p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AU" altLang="zh-TW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AU" altLang="zh-TW" dirty="0">
                            <a:latin typeface="Arial" panose="020B0604020202020204" pitchFamily="34" charset="0"/>
                            <a:ea typeface="新細明體" charset="-120"/>
                            <a:cs typeface="Arial" panose="020B0604020202020204" pitchFamily="34" charset="0"/>
                            <a:sym typeface="Symbol" pitchFamily="18" charset="2"/>
                          </a:rPr>
                          <m:t></m:t>
                        </m:r>
                      </m:e>
                      <m:sup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en-AU" altLang="zh-TW" baseline="30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>
          <p:sp>
            <p:nvSpPr>
              <p:cNvPr id="14" name="Text 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12320" y="2690656"/>
                <a:ext cx="5118645" cy="369332"/>
              </a:xfrm>
              <a:prstGeom prst="rect">
                <a:avLst/>
              </a:prstGeom>
              <a:blipFill>
                <a:blip r:embed="rId2"/>
                <a:stretch>
                  <a:fillRect l="-1073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3347358" y="3556122"/>
                <a:ext cx="286944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/>
              <a:p>
                <a:r>
                  <a:rPr lang="en-AU" altLang="zh-TW" dirty="0" smtClean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Take measurement: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AU" altLang="zh-TW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 altLang="zh-TW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z</m:t>
                        </m:r>
                      </m:sub>
                    </m:sSub>
                  </m:oMath>
                </a14:m>
                <a:endParaRPr lang="en-US" baseline="-25000" dirty="0">
                  <a:latin typeface="Arial" panose="020B0604020202020204" pitchFamily="34" charset="0"/>
                  <a:cs typeface="Arial" panose="020B0604020202020204" pitchFamily="34" charset="0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15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47358" y="3556122"/>
                <a:ext cx="2869440" cy="369332"/>
              </a:xfrm>
              <a:prstGeom prst="rect">
                <a:avLst/>
              </a:prstGeom>
              <a:blipFill>
                <a:blip r:embed="rId3"/>
                <a:stretch>
                  <a:fillRect l="-1699" t="-8197" b="-2623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6"/>
              <p:cNvSpPr>
                <a:spLocks noChangeArrowheads="1"/>
              </p:cNvSpPr>
              <p:nvPr/>
            </p:nvSpPr>
            <p:spPr bwMode="auto">
              <a:xfrm>
                <a:off x="466045" y="4494056"/>
                <a:ext cx="826702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Optimal estimate 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y</m:t>
                        </m:r>
                      </m:e>
                    </m:acc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) = Prediction + (</a:t>
                </a:r>
                <a:r>
                  <a:rPr lang="en-US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Kalman</a:t>
                </a:r>
                <a:r>
                  <a:rPr lang="en-US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 Gain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  <a:sym typeface="Symbol" pitchFamily="18" charset="2"/>
                  </a:rPr>
                  <a:t>) * (Measurement - Prediction)</a:t>
                </a:r>
                <a:endParaRPr lang="en-AU" altLang="zh-TW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045" y="4494056"/>
                <a:ext cx="8267020" cy="369332"/>
              </a:xfrm>
              <a:prstGeom prst="rect">
                <a:avLst/>
              </a:prstGeom>
              <a:blipFill>
                <a:blip r:embed="rId4"/>
                <a:stretch>
                  <a:fillRect l="-590" t="-8197" r="-295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4499883" y="3052606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4499883" y="3917794"/>
            <a:ext cx="0" cy="5048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1043895" y="4997294"/>
            <a:ext cx="68400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AU" altLang="zh-TW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Variance of estimate = Variance of prediction * (1  – </a:t>
            </a:r>
            <a:r>
              <a:rPr lang="en-AU" altLang="zh-TW" dirty="0" err="1">
                <a:solidFill>
                  <a:srgbClr val="0070C0"/>
                </a:solidFill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Kalman</a:t>
            </a:r>
            <a:r>
              <a:rPr lang="en-AU" altLang="zh-TW" dirty="0">
                <a:solidFill>
                  <a:srgbClr val="0070C0"/>
                </a:solidFill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 Gain</a:t>
            </a:r>
            <a:r>
              <a:rPr lang="en-AU" altLang="zh-TW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480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(6/9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342900" indent="-342900">
                  <a:buFontTx/>
                  <a:buChar char="•"/>
                </a:pPr>
                <a:endParaRPr lang="en-AU" altLang="zh-TW" sz="4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lnSpc>
                    <a:spcPct val="120000"/>
                  </a:lnSpc>
                  <a:buFontTx/>
                  <a:buChar char="•"/>
                </a:pPr>
                <a:r>
                  <a:rPr lang="en-AU" altLang="zh-TW" sz="2400" dirty="0" smtClean="0">
                    <a:ea typeface="Arial Unicode MS" pitchFamily="34" charset="-120"/>
                  </a:rPr>
                  <a:t>At </a:t>
                </a:r>
                <a:r>
                  <a:rPr lang="en-AU" altLang="zh-TW" sz="2400" dirty="0">
                    <a:ea typeface="Arial Unicode MS" pitchFamily="34" charset="-120"/>
                  </a:rPr>
                  <a:t>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AU" altLang="zh-TW" sz="2400" dirty="0">
                    <a:ea typeface="Arial Unicode MS" pitchFamily="34" charset="-120"/>
                  </a:rPr>
                  <a:t>, boat moves with velocity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dx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 sz="24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dt</m:t>
                        </m:r>
                      </m:den>
                    </m:f>
                    <m:r>
                      <a:rPr lang="en-US" altLang="zh-TW" sz="24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4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u</m:t>
                    </m:r>
                  </m:oMath>
                </a14:m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lnSpc>
                    <a:spcPct val="120000"/>
                  </a:lnSpc>
                  <a:buFontTx/>
                  <a:buChar char="•"/>
                </a:pPr>
                <a:r>
                  <a:rPr lang="en-AU" altLang="zh-TW" sz="2400" dirty="0">
                    <a:ea typeface="Arial Unicode MS" pitchFamily="34" charset="-120"/>
                  </a:rPr>
                  <a:t>Naïve approach: Shift probability to the right to predict</a:t>
                </a:r>
              </a:p>
              <a:p>
                <a:pPr marL="342900" indent="-342900">
                  <a:lnSpc>
                    <a:spcPct val="120000"/>
                  </a:lnSpc>
                  <a:buFontTx/>
                  <a:buChar char="•"/>
                </a:pPr>
                <a:r>
                  <a:rPr lang="en-AU" altLang="zh-TW" sz="2400" dirty="0">
                    <a:ea typeface="Arial Unicode MS" pitchFamily="34" charset="-120"/>
                    <a:sym typeface="Symbol" pitchFamily="18" charset="2"/>
                  </a:rPr>
                  <a:t>This would work if we knew the velocity exactly (perfect model)</a:t>
                </a:r>
                <a:endParaRPr lang="en-AU" altLang="zh-TW" sz="2400" dirty="0">
                  <a:ea typeface="Arial Unicode MS" pitchFamily="34" charset="-120"/>
                  <a:sym typeface="Symbol" pitchFamily="18" charset="2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00" y="1512000"/>
            <a:ext cx="3960000" cy="297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4185637" y="1655762"/>
                <a:ext cx="55394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AU" altLang="zh-TW" sz="140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1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</m:acc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sz="1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t</m:t>
                          </m:r>
                        </m:e>
                        <m:sub>
                          <m: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2</m:t>
                          </m:r>
                        </m:sub>
                      </m:sSub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</m:t>
                      </m:r>
                    </m:oMath>
                  </m:oMathPara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5637" y="1655762"/>
                <a:ext cx="553944" cy="307777"/>
              </a:xfrm>
              <a:prstGeom prst="rect">
                <a:avLst/>
              </a:prstGeom>
              <a:blipFill>
                <a:blip r:embed="rId4"/>
                <a:stretch>
                  <a:fillRect r="-1111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10"/>
          <p:cNvSpPr>
            <a:spLocks noChangeShapeType="1"/>
          </p:cNvSpPr>
          <p:nvPr/>
        </p:nvSpPr>
        <p:spPr bwMode="auto">
          <a:xfrm flipH="1">
            <a:off x="4077687" y="1960562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5702038" y="1976903"/>
                <a:ext cx="207036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Naïve Prediction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sz="14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1400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p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AU" altLang="zh-TW" sz="1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22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02038" y="1976903"/>
                <a:ext cx="2070362" cy="307777"/>
              </a:xfrm>
              <a:prstGeom prst="rect">
                <a:avLst/>
              </a:prstGeom>
              <a:blipFill>
                <a:blip r:embed="rId5"/>
                <a:stretch>
                  <a:fillRect l="-882"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Line 10"/>
          <p:cNvSpPr>
            <a:spLocks noChangeShapeType="1"/>
          </p:cNvSpPr>
          <p:nvPr/>
        </p:nvSpPr>
        <p:spPr bwMode="auto">
          <a:xfrm flipH="1">
            <a:off x="5594089" y="228468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8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00" y="1512000"/>
            <a:ext cx="3960000" cy="297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(7/9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pPr marL="342900" indent="-342900">
                  <a:buFontTx/>
                  <a:buChar char="•"/>
                </a:pPr>
                <a:endParaRPr lang="en-AU" altLang="zh-TW" sz="4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lnSpc>
                    <a:spcPct val="110000"/>
                  </a:lnSpc>
                  <a:buFontTx/>
                  <a:buChar char="•"/>
                </a:pPr>
                <a:r>
                  <a:rPr lang="en-AU" altLang="zh-TW" sz="2200" dirty="0">
                    <a:ea typeface="Arial Unicode MS" pitchFamily="34" charset="-120"/>
                  </a:rPr>
                  <a:t>Better to assume imperfect model by adding </a:t>
                </a:r>
                <a:r>
                  <a:rPr lang="en-AU" altLang="zh-TW" sz="2200" dirty="0">
                    <a:solidFill>
                      <a:srgbClr val="0070C0"/>
                    </a:solidFill>
                    <a:ea typeface="Arial Unicode MS" pitchFamily="34" charset="-120"/>
                  </a:rPr>
                  <a:t>Gaussian noise</a:t>
                </a:r>
              </a:p>
              <a:p>
                <a:pPr marL="342900" indent="-342900">
                  <a:lnSpc>
                    <a:spcPct val="110000"/>
                  </a:lnSpc>
                  <a:buFontTx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en-US" altLang="zh-TW" sz="20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x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TW" sz="20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dt</m:t>
                        </m:r>
                      </m:den>
                    </m:f>
                    <m:r>
                      <a:rPr lang="en-US" altLang="zh-TW" sz="200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TW" sz="200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u</m:t>
                    </m:r>
                    <m:r>
                      <a:rPr lang="en-US" altLang="zh-TW" sz="20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+</m:t>
                    </m:r>
                    <m:r>
                      <m:rPr>
                        <m:sty m:val="p"/>
                      </m:rPr>
                      <a:rPr lang="en-US" altLang="zh-TW" sz="20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w</m:t>
                    </m:r>
                  </m:oMath>
                </a14:m>
                <a:endParaRPr lang="en-AU" altLang="zh-TW" sz="2200" dirty="0">
                  <a:ea typeface="Arial Unicode MS" pitchFamily="34" charset="-120"/>
                </a:endParaRPr>
              </a:p>
              <a:p>
                <a:pPr marL="342900" indent="-342900">
                  <a:lnSpc>
                    <a:spcPct val="110000"/>
                  </a:lnSpc>
                  <a:buFontTx/>
                  <a:buChar char="•"/>
                </a:pPr>
                <a:r>
                  <a:rPr lang="en-AU" altLang="zh-TW" sz="2200" dirty="0">
                    <a:ea typeface="Arial Unicode MS" pitchFamily="34" charset="-120"/>
                  </a:rPr>
                  <a:t>Distribution for prediction moves and spreads out</a:t>
                </a:r>
                <a:endParaRPr lang="en-US" altLang="zh-TW" sz="22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69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14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 Box 13"/>
              <p:cNvSpPr txBox="1">
                <a:spLocks noChangeArrowheads="1"/>
              </p:cNvSpPr>
              <p:nvPr/>
            </p:nvSpPr>
            <p:spPr bwMode="auto">
              <a:xfrm>
                <a:off x="3978229" y="3112868"/>
                <a:ext cx="15227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Prediction</a:t>
                </a:r>
                <a:r>
                  <a:rPr lang="en-US" sz="1400" dirty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sz="14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1400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p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AU" altLang="zh-TW" sz="1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18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8229" y="3112868"/>
                <a:ext cx="1522703" cy="307777"/>
              </a:xfrm>
              <a:prstGeom prst="rect">
                <a:avLst/>
              </a:prstGeom>
              <a:blipFill>
                <a:blip r:embed="rId4"/>
                <a:stretch>
                  <a:fillRect l="-1205"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9"/>
              <p:cNvSpPr txBox="1">
                <a:spLocks noChangeArrowheads="1"/>
              </p:cNvSpPr>
              <p:nvPr/>
            </p:nvSpPr>
            <p:spPr bwMode="auto">
              <a:xfrm>
                <a:off x="4185637" y="1655762"/>
                <a:ext cx="553944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AU" altLang="zh-TW" sz="140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altLang="zh-TW" sz="1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</m:acc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sz="1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t</m:t>
                          </m:r>
                        </m:e>
                        <m:sub>
                          <m:r>
                            <a:rPr lang="en-US" altLang="zh-TW" sz="1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2</m:t>
                          </m:r>
                        </m:sub>
                      </m:sSub>
                      <m:r>
                        <a:rPr lang="en-US" altLang="zh-TW" sz="1400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</m:t>
                      </m:r>
                    </m:oMath>
                  </m:oMathPara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85637" y="1655762"/>
                <a:ext cx="553944" cy="307777"/>
              </a:xfrm>
              <a:prstGeom prst="rect">
                <a:avLst/>
              </a:prstGeom>
              <a:blipFill>
                <a:blip r:embed="rId5"/>
                <a:stretch>
                  <a:fillRect r="-1111" b="-1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Line 10"/>
          <p:cNvSpPr>
            <a:spLocks noChangeShapeType="1"/>
          </p:cNvSpPr>
          <p:nvPr/>
        </p:nvSpPr>
        <p:spPr bwMode="auto">
          <a:xfrm flipH="1">
            <a:off x="4077687" y="1960562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" name="Line 10"/>
          <p:cNvSpPr>
            <a:spLocks noChangeShapeType="1"/>
          </p:cNvSpPr>
          <p:nvPr/>
        </p:nvSpPr>
        <p:spPr bwMode="auto">
          <a:xfrm flipH="1">
            <a:off x="5594089" y="228468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30" name="Line 10"/>
          <p:cNvSpPr>
            <a:spLocks noChangeShapeType="1"/>
          </p:cNvSpPr>
          <p:nvPr/>
        </p:nvSpPr>
        <p:spPr bwMode="auto">
          <a:xfrm>
            <a:off x="4909550" y="343289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11"/>
              <p:cNvSpPr txBox="1">
                <a:spLocks noChangeArrowheads="1"/>
              </p:cNvSpPr>
              <p:nvPr/>
            </p:nvSpPr>
            <p:spPr bwMode="auto">
              <a:xfrm>
                <a:off x="5702038" y="1976903"/>
                <a:ext cx="2070362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Naïve Prediction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sz="14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1400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p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AU" altLang="zh-TW" sz="1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1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02038" y="1976903"/>
                <a:ext cx="2070362" cy="307777"/>
              </a:xfrm>
              <a:prstGeom prst="rect">
                <a:avLst/>
              </a:prstGeom>
              <a:blipFill>
                <a:blip r:embed="rId6"/>
                <a:stretch>
                  <a:fillRect l="-882" t="-1961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2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endParaRPr lang="en-AU" altLang="zh-TW" sz="2400" dirty="0">
                  <a:ea typeface="Arial Unicode MS" pitchFamily="34" charset="-120"/>
                </a:endParaRPr>
              </a:p>
              <a:p>
                <a:pPr marL="342900" indent="-342900">
                  <a:lnSpc>
                    <a:spcPct val="110000"/>
                  </a:lnSpc>
                  <a:buFontTx/>
                  <a:buChar char="•"/>
                </a:pPr>
                <a:r>
                  <a:rPr lang="en-AU" altLang="zh-TW" sz="2400" dirty="0" smtClean="0">
                    <a:ea typeface="Arial Unicode MS" pitchFamily="34" charset="-120"/>
                  </a:rPr>
                  <a:t>Now we take a measurement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</m:oMath>
                </a14:m>
                <a:endParaRPr lang="en-AU" altLang="zh-TW" sz="2400" baseline="-25000" dirty="0" smtClean="0">
                  <a:ea typeface="Arial Unicode MS" pitchFamily="34" charset="-120"/>
                </a:endParaRPr>
              </a:p>
              <a:p>
                <a:pPr marL="342900" indent="-342900">
                  <a:lnSpc>
                    <a:spcPct val="110000"/>
                  </a:lnSpc>
                  <a:buFontTx/>
                  <a:buChar char="•"/>
                </a:pPr>
                <a:r>
                  <a:rPr lang="en-AU" altLang="zh-TW" sz="2400" dirty="0" smtClean="0">
                    <a:ea typeface="Arial Unicode MS" pitchFamily="34" charset="-120"/>
                  </a:rPr>
                  <a:t>Need to once again correct the prediction</a:t>
                </a:r>
              </a:p>
              <a:p>
                <a:pPr marL="342900" indent="-342900">
                  <a:lnSpc>
                    <a:spcPct val="110000"/>
                  </a:lnSpc>
                  <a:buFontTx/>
                  <a:buChar char="•"/>
                </a:pPr>
                <a:r>
                  <a:rPr lang="en-AU" altLang="zh-TW" sz="2400" dirty="0" smtClean="0">
                    <a:ea typeface="Arial Unicode MS" pitchFamily="34" charset="-120"/>
                  </a:rPr>
                  <a:t>Same </a:t>
                </a:r>
                <a:r>
                  <a:rPr lang="en-AU" altLang="zh-TW" sz="2400" dirty="0">
                    <a:ea typeface="Arial Unicode MS" pitchFamily="34" charset="-120"/>
                  </a:rPr>
                  <a:t>as before</a:t>
                </a:r>
                <a:endParaRPr lang="en-AU" altLang="zh-TW" sz="2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000" y="1512000"/>
            <a:ext cx="3960000" cy="2970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(8/9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15</a:t>
            </a:fld>
            <a:endParaRPr lang="zh-TW" altLang="en-US"/>
          </a:p>
        </p:txBody>
      </p:sp>
      <p:sp>
        <p:nvSpPr>
          <p:cNvPr id="16" name="Line 10"/>
          <p:cNvSpPr>
            <a:spLocks noChangeShapeType="1"/>
          </p:cNvSpPr>
          <p:nvPr/>
        </p:nvSpPr>
        <p:spPr bwMode="auto">
          <a:xfrm>
            <a:off x="4909550" y="3432890"/>
            <a:ext cx="21590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 Box 15"/>
              <p:cNvSpPr txBox="1">
                <a:spLocks noChangeArrowheads="1"/>
              </p:cNvSpPr>
              <p:nvPr/>
            </p:nvSpPr>
            <p:spPr bwMode="auto">
              <a:xfrm>
                <a:off x="3217986" y="1646237"/>
                <a:ext cx="2774990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Corrected optimal estimate</a:t>
                </a:r>
                <a:r>
                  <a:rPr lang="zh-TW" alt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14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x</m:t>
                        </m:r>
                      </m:e>
                    </m:acc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17986" y="1646237"/>
                <a:ext cx="2774990" cy="307777"/>
              </a:xfrm>
              <a:prstGeom prst="rect">
                <a:avLst/>
              </a:prstGeom>
              <a:blipFill>
                <a:blip r:embed="rId4"/>
                <a:stretch>
                  <a:fillRect l="-659" t="-3922" b="-1960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Line 16"/>
          <p:cNvSpPr>
            <a:spLocks noChangeShapeType="1"/>
          </p:cNvSpPr>
          <p:nvPr/>
        </p:nvSpPr>
        <p:spPr bwMode="auto">
          <a:xfrm>
            <a:off x="5162673" y="1933575"/>
            <a:ext cx="471364" cy="1637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 Box 12"/>
              <p:cNvSpPr txBox="1">
                <a:spLocks noChangeArrowheads="1"/>
              </p:cNvSpPr>
              <p:nvPr/>
            </p:nvSpPr>
            <p:spPr bwMode="auto">
              <a:xfrm>
                <a:off x="3364483" y="2169152"/>
                <a:ext cx="1707519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Measurement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z</m:t>
                    </m:r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US" sz="1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0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64483" y="2169152"/>
                <a:ext cx="1707519" cy="307777"/>
              </a:xfrm>
              <a:prstGeom prst="rect">
                <a:avLst/>
              </a:prstGeom>
              <a:blipFill>
                <a:blip r:embed="rId5"/>
                <a:stretch>
                  <a:fillRect l="-1071"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4976812" y="2323468"/>
            <a:ext cx="68989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 Box 13"/>
              <p:cNvSpPr txBox="1">
                <a:spLocks noChangeArrowheads="1"/>
              </p:cNvSpPr>
              <p:nvPr/>
            </p:nvSpPr>
            <p:spPr bwMode="auto">
              <a:xfrm>
                <a:off x="3978229" y="3112868"/>
                <a:ext cx="1522703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sz="1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Prediction</a:t>
                </a:r>
                <a:r>
                  <a:rPr lang="en-US" sz="1400" dirty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pPr>
                      <m:e>
                        <m:acc>
                          <m:accPr>
                            <m:chr m:val="̂"/>
                            <m:ctrlPr>
                              <a:rPr lang="en-AU" altLang="zh-TW" sz="14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sz="1400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p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p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14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14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3</m:t>
                        </m:r>
                      </m:sub>
                    </m:sSub>
                    <m:r>
                      <a:rPr lang="en-US" altLang="zh-TW" sz="14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AU" altLang="zh-TW" sz="1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22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8229" y="3112868"/>
                <a:ext cx="1522703" cy="307777"/>
              </a:xfrm>
              <a:prstGeom prst="rect">
                <a:avLst/>
              </a:prstGeom>
              <a:blipFill>
                <a:blip r:embed="rId6"/>
                <a:stretch>
                  <a:fillRect l="-1205" t="-4000" b="-2000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848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AU" altLang="zh-TW" dirty="0" smtClean="0">
                    <a:ea typeface="Arial Unicode MS" pitchFamily="34" charset="-120"/>
                  </a:rPr>
                  <a:t>Lessons learnt from conceptual overview: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AU" altLang="zh-TW" dirty="0" smtClean="0">
                    <a:solidFill>
                      <a:srgbClr val="0070C0"/>
                    </a:solidFill>
                    <a:ea typeface="Arial Unicode MS" pitchFamily="34" charset="-120"/>
                  </a:rPr>
                  <a:t>Initial conditions </a:t>
                </a:r>
                <a:r>
                  <a:rPr lang="en-AU" altLang="zh-TW" dirty="0" smtClean="0">
                    <a:ea typeface="Arial Unicode MS" pitchFamily="34" charset="-12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AU" altLang="zh-TW" baseline="-25000" dirty="0">
                    <a:ea typeface="Arial Unicode MS" pitchFamily="34" charset="-120"/>
                  </a:rPr>
                  <a:t> </a:t>
                </a:r>
                <a:r>
                  <a:rPr lang="en-AU" altLang="zh-TW" dirty="0" smtClean="0">
                    <a:ea typeface="Arial Unicode MS" pitchFamily="34" charset="-120"/>
                  </a:rPr>
                  <a:t>and</a:t>
                </a:r>
                <a:r>
                  <a:rPr lang="zh-TW" altLang="en-US" dirty="0" smtClean="0">
                    <a:ea typeface="Arial Unicode MS" pitchFamily="34" charset="-12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 altLang="zh-TW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AU" altLang="zh-TW" dirty="0">
                    <a:ea typeface="Arial Unicode MS" pitchFamily="34" charset="-120"/>
                  </a:rPr>
                  <a:t>)</a:t>
                </a:r>
                <a:endParaRPr lang="en-AU" altLang="zh-TW" dirty="0">
                  <a:ea typeface="Arial Unicode MS" pitchFamily="34" charset="-120"/>
                  <a:sym typeface="Symbol" pitchFamily="18" charset="2"/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en-AU" altLang="zh-TW" dirty="0" smtClean="0">
                    <a:solidFill>
                      <a:srgbClr val="0070C0"/>
                    </a:solidFill>
                    <a:ea typeface="Arial Unicode MS" pitchFamily="34" charset="-120"/>
                  </a:rPr>
                  <a:t>Prediction</a:t>
                </a:r>
                <a:r>
                  <a:rPr lang="en-AU" altLang="zh-TW" dirty="0" smtClean="0">
                    <a:ea typeface="Arial Unicode MS" pitchFamily="34" charset="-120"/>
                  </a:rPr>
                  <a:t> </a:t>
                </a:r>
                <a:r>
                  <a:rPr lang="en-AU" altLang="zh-TW" dirty="0">
                    <a:ea typeface="Arial Unicode MS" pitchFamily="34" charset="-120"/>
                  </a:rPr>
                  <a:t>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altLang="zh-TW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  <m: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AU" altLang="zh-TW" baseline="-25000" dirty="0" smtClean="0">
                    <a:ea typeface="Arial Unicode MS" pitchFamily="34" charset="-120"/>
                  </a:rPr>
                  <a:t> </a:t>
                </a:r>
                <a:r>
                  <a:rPr lang="en-AU" altLang="zh-TW" dirty="0">
                    <a:ea typeface="Arial Unicode MS" pitchFamily="34" charset="-120"/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AU" altLang="zh-TW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  <m:sup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AU" altLang="zh-TW" dirty="0" smtClean="0">
                    <a:ea typeface="Arial Unicode MS" pitchFamily="34" charset="-120"/>
                  </a:rPr>
                  <a:t>)</a:t>
                </a:r>
                <a:endParaRPr lang="en-AU" altLang="zh-TW" dirty="0">
                  <a:ea typeface="Arial Unicode MS" pitchFamily="34" charset="-120"/>
                </a:endParaRPr>
              </a:p>
              <a:p>
                <a:pPr lvl="2">
                  <a:lnSpc>
                    <a:spcPct val="120000"/>
                  </a:lnSpc>
                </a:pPr>
                <a:r>
                  <a:rPr lang="en-AU" altLang="zh-TW" dirty="0">
                    <a:ea typeface="Arial Unicode MS" pitchFamily="34" charset="-120"/>
                  </a:rPr>
                  <a:t>Use initial conditions and model (</a:t>
                </a:r>
                <a:r>
                  <a:rPr lang="en-AU" altLang="zh-TW" dirty="0" err="1">
                    <a:ea typeface="Arial Unicode MS" pitchFamily="34" charset="-120"/>
                  </a:rPr>
                  <a:t>eg</a:t>
                </a:r>
                <a:r>
                  <a:rPr lang="en-AU" altLang="zh-TW" dirty="0">
                    <a:ea typeface="Arial Unicode MS" pitchFamily="34" charset="-120"/>
                  </a:rPr>
                  <a:t>. constant velocity) to make prediction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AU" altLang="zh-TW" dirty="0">
                    <a:ea typeface="Arial Unicode MS" pitchFamily="34" charset="-120"/>
                  </a:rPr>
                  <a:t> </a:t>
                </a:r>
                <a:r>
                  <a:rPr lang="en-AU" altLang="zh-TW" dirty="0">
                    <a:solidFill>
                      <a:srgbClr val="0070C0"/>
                    </a:solidFill>
                    <a:ea typeface="Arial Unicode MS" pitchFamily="34" charset="-120"/>
                  </a:rPr>
                  <a:t>Measurement</a:t>
                </a:r>
                <a:r>
                  <a:rPr lang="en-AU" altLang="zh-TW" dirty="0">
                    <a:ea typeface="Arial Unicode MS" pitchFamily="34" charset="-12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b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z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AU" altLang="zh-TW" dirty="0">
                    <a:ea typeface="Arial Unicode MS" pitchFamily="34" charset="-120"/>
                  </a:rPr>
                  <a:t>)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AU" altLang="zh-TW" dirty="0">
                    <a:ea typeface="Arial Unicode MS" pitchFamily="34" charset="-120"/>
                  </a:rPr>
                  <a:t>Take measurement</a:t>
                </a:r>
                <a:endParaRPr lang="en-AU" altLang="zh-TW" baseline="-25000" dirty="0">
                  <a:ea typeface="Arial Unicode MS" pitchFamily="34" charset="-120"/>
                </a:endParaRPr>
              </a:p>
              <a:p>
                <a:pPr lvl="1">
                  <a:lnSpc>
                    <a:spcPct val="120000"/>
                  </a:lnSpc>
                </a:pPr>
                <a:r>
                  <a:rPr lang="en-AU" altLang="zh-TW" dirty="0">
                    <a:solidFill>
                      <a:srgbClr val="0070C0"/>
                    </a:solidFill>
                    <a:ea typeface="Arial Unicode MS" pitchFamily="34" charset="-120"/>
                  </a:rPr>
                  <a:t>Correction</a:t>
                </a:r>
                <a:r>
                  <a:rPr lang="en-AU" altLang="zh-TW" dirty="0">
                    <a:ea typeface="Arial Unicode MS" pitchFamily="34" charset="-12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AU" altLang="zh-TW" baseline="-25000" dirty="0">
                    <a:ea typeface="Arial Unicode MS" pitchFamily="34" charset="-120"/>
                  </a:rPr>
                  <a:t> </a:t>
                </a:r>
                <a:r>
                  <a:rPr lang="en-AU" altLang="zh-TW" dirty="0">
                    <a:ea typeface="Arial Unicode MS" pitchFamily="34" charset="-12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 altLang="zh-TW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AU" altLang="zh-TW" dirty="0">
                    <a:ea typeface="Arial Unicode MS" pitchFamily="34" charset="-120"/>
                  </a:rPr>
                  <a:t>)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AU" altLang="zh-TW" dirty="0">
                    <a:ea typeface="Arial Unicode MS" pitchFamily="34" charset="-120"/>
                  </a:rPr>
                  <a:t>Use measurement to correct prediction by ‘blending’ prediction and residual – always a case of merging only two Gaussians</a:t>
                </a:r>
              </a:p>
              <a:p>
                <a:pPr lvl="2">
                  <a:lnSpc>
                    <a:spcPct val="120000"/>
                  </a:lnSpc>
                </a:pPr>
                <a:r>
                  <a:rPr lang="en-AU" altLang="zh-TW" dirty="0">
                    <a:ea typeface="Arial Unicode MS" pitchFamily="34" charset="-120"/>
                  </a:rPr>
                  <a:t>Optimal estimate with smaller variance</a:t>
                </a:r>
                <a:endParaRPr lang="en-AU" altLang="zh-TW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980" b="-22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(9/9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70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Conceptual Overview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The Theory of </a:t>
            </a:r>
            <a:r>
              <a:rPr lang="en-US" altLang="zh-TW" dirty="0" err="1"/>
              <a:t>Kalman</a:t>
            </a:r>
            <a:r>
              <a:rPr lang="en-US" altLang="zh-TW" dirty="0"/>
              <a:t> Filter</a:t>
            </a:r>
          </a:p>
          <a:p>
            <a:pPr>
              <a:lnSpc>
                <a:spcPct val="100000"/>
              </a:lnSpc>
            </a:pP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Simple Example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Extended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912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Theoretical Basis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altLang="zh-TW" sz="2400" dirty="0">
                <a:ea typeface="Arial Unicode MS" pitchFamily="34" charset="-120"/>
              </a:rPr>
              <a:t>Process to be estimated:</a:t>
            </a:r>
          </a:p>
          <a:p>
            <a:endParaRPr lang="en-AU" altLang="zh-TW" sz="2400" dirty="0">
              <a:ea typeface="Arial Unicode MS" pitchFamily="34" charset="-120"/>
            </a:endParaRPr>
          </a:p>
          <a:p>
            <a:pPr marL="0" indent="0">
              <a:buNone/>
            </a:pPr>
            <a:endParaRPr lang="en-AU" altLang="zh-TW" sz="2400" dirty="0">
              <a:ea typeface="Arial Unicode MS" pitchFamily="34" charset="-120"/>
            </a:endParaRPr>
          </a:p>
          <a:p>
            <a:r>
              <a:rPr lang="en-AU" altLang="zh-TW" sz="2400" dirty="0" err="1">
                <a:ea typeface="Arial Unicode MS" pitchFamily="34" charset="-120"/>
              </a:rPr>
              <a:t>Kalman</a:t>
            </a:r>
            <a:r>
              <a:rPr lang="en-AU" altLang="zh-TW" sz="2400" dirty="0">
                <a:ea typeface="Arial Unicode MS" pitchFamily="34" charset="-120"/>
              </a:rPr>
              <a:t> Filter</a:t>
            </a:r>
            <a:endParaRPr lang="en-AU" altLang="zh-TW" sz="2400" dirty="0">
              <a:ea typeface="Arial Unicode MS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18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 Box 15"/>
              <p:cNvSpPr txBox="1">
                <a:spLocks noChangeArrowheads="1"/>
              </p:cNvSpPr>
              <p:nvPr/>
            </p:nvSpPr>
            <p:spPr bwMode="auto">
              <a:xfrm>
                <a:off x="4091004" y="2234286"/>
                <a:ext cx="408958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altLang="zh-TW" dirty="0">
                    <a:solidFill>
                      <a:srgbClr val="00B050"/>
                    </a:solidFill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Process Noise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w</m:t>
                    </m:r>
                  </m:oMath>
                </a14:m>
                <a:r>
                  <a:rPr lang="en-AU" altLang="zh-TW" dirty="0">
                    <a:solidFill>
                      <a:srgbClr val="00B050"/>
                    </a:solidFill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) with covariance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b="0" i="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Q</m:t>
                    </m:r>
                  </m:oMath>
                </a14:m>
                <a:endParaRPr lang="en-AU" altLang="zh-TW" baseline="-25000" dirty="0">
                  <a:solidFill>
                    <a:srgbClr val="00B050"/>
                  </a:solidFill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Text 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004" y="2234286"/>
                <a:ext cx="4089581" cy="369332"/>
              </a:xfrm>
              <a:prstGeom prst="rect">
                <a:avLst/>
              </a:prstGeom>
              <a:blipFill>
                <a:blip r:embed="rId3"/>
                <a:stretch>
                  <a:fillRect l="-1192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4091004" y="2713366"/>
                <a:ext cx="446789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AU" altLang="zh-TW" dirty="0">
                    <a:solidFill>
                      <a:srgbClr val="00B050"/>
                    </a:solidFill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Measurement Noise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v</m:t>
                    </m:r>
                  </m:oMath>
                </a14:m>
                <a:r>
                  <a:rPr lang="en-AU" altLang="zh-TW" dirty="0">
                    <a:solidFill>
                      <a:srgbClr val="00B050"/>
                    </a:solidFill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) with covariance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b="0" i="0" dirty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R</m:t>
                    </m:r>
                  </m:oMath>
                </a14:m>
                <a:endParaRPr lang="en-AU" altLang="zh-TW" baseline="-25000" dirty="0">
                  <a:solidFill>
                    <a:srgbClr val="00B050"/>
                  </a:solidFill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91004" y="2713366"/>
                <a:ext cx="4467890" cy="369332"/>
              </a:xfrm>
              <a:prstGeom prst="rect">
                <a:avLst/>
              </a:prstGeom>
              <a:blipFill>
                <a:blip r:embed="rId4"/>
                <a:stretch>
                  <a:fillRect l="-1091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 Box 19"/>
              <p:cNvSpPr txBox="1">
                <a:spLocks noChangeArrowheads="1"/>
              </p:cNvSpPr>
              <p:nvPr/>
            </p:nvSpPr>
            <p:spPr bwMode="auto">
              <a:xfrm>
                <a:off x="1009834" y="3709373"/>
                <a:ext cx="7622600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Predicted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SupPr>
                      <m:e>
                        <m:acc>
                          <m:accPr>
                            <m:chr m:val="̂"/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  <m:sup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AU" altLang="zh-TW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 is estimate based on measurements at previous </a:t>
                </a:r>
                <a:r>
                  <a:rPr lang="en-AU" altLang="zh-TW" dirty="0" smtClean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time-steps</a:t>
                </a:r>
                <a:endParaRPr lang="en-AU" altLang="zh-TW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Text 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9834" y="3709373"/>
                <a:ext cx="7622600" cy="369332"/>
              </a:xfrm>
              <a:prstGeom prst="rect">
                <a:avLst/>
              </a:prstGeom>
              <a:blipFill>
                <a:blip r:embed="rId5"/>
                <a:stretch>
                  <a:fillRect l="-720" t="-8197" b="-245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 Box 21"/>
              <p:cNvSpPr txBox="1">
                <a:spLocks noChangeArrowheads="1"/>
              </p:cNvSpPr>
              <p:nvPr/>
            </p:nvSpPr>
            <p:spPr bwMode="auto">
              <a:xfrm>
                <a:off x="1009834" y="5107880"/>
                <a:ext cx="7199407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Corrected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</m:sSub>
                  </m:oMath>
                </a14:m>
                <a:r>
                  <a:rPr lang="en-AU" altLang="zh-TW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rPr>
                  <a:t> has additional information – the measurement at time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k</m:t>
                    </m:r>
                  </m:oMath>
                </a14:m>
                <a:endParaRPr lang="en-AU" altLang="zh-TW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Text 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9834" y="5107880"/>
                <a:ext cx="7199407" cy="369332"/>
              </a:xfrm>
              <a:prstGeom prst="rect">
                <a:avLst/>
              </a:prstGeom>
              <a:blipFill>
                <a:blip r:embed="rId6"/>
                <a:stretch>
                  <a:fillRect l="-762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 Box 23"/>
              <p:cNvSpPr txBox="1">
                <a:spLocks noChangeArrowheads="1"/>
              </p:cNvSpPr>
              <p:nvPr/>
            </p:nvSpPr>
            <p:spPr bwMode="auto">
              <a:xfrm>
                <a:off x="1090720" y="4109451"/>
                <a:ext cx="2083199" cy="3675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AU" altLang="zh-TW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AU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dirty="0" smtClean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  <m:sup>
                          <m: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bSup>
                      <m:r>
                        <a:rPr lang="en-US" altLang="zh-TW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A</m:t>
                      </m:r>
                      <m:sSub>
                        <m:sSubPr>
                          <m:ctrlPr>
                            <a:rPr lang="en-AU" altLang="zh-TW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AU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  <m: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−1</m:t>
                          </m:r>
                        </m:sub>
                      </m:sSub>
                      <m:r>
                        <a:rPr lang="en-US" altLang="zh-TW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zh-TW" i="0" dirty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B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en-AU" altLang="zh-TW" baseline="-25000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0720" y="4109451"/>
                <a:ext cx="2083199" cy="367537"/>
              </a:xfrm>
              <a:prstGeom prst="rect">
                <a:avLst/>
              </a:prstGeom>
              <a:blipFill>
                <a:blip r:embed="rId7"/>
                <a:stretch>
                  <a:fillRect t="-5000" b="-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 Box 24"/>
              <p:cNvSpPr txBox="1">
                <a:spLocks noChangeArrowheads="1"/>
              </p:cNvSpPr>
              <p:nvPr/>
            </p:nvSpPr>
            <p:spPr bwMode="auto">
              <a:xfrm>
                <a:off x="1090720" y="4590361"/>
                <a:ext cx="2084480" cy="3810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AU" altLang="zh-TW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  <m:sup>
                          <m: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bSup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A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  <m: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−1</m:t>
                          </m:r>
                        </m:sub>
                      </m:sSub>
                      <m:sSup>
                        <m:sSupPr>
                          <m:ctrlPr>
                            <a:rPr lang="en-US" altLang="zh-TW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A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T</m:t>
                          </m:r>
                        </m:sup>
                      </m:sSup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Q</m:t>
                      </m:r>
                    </m:oMath>
                  </m:oMathPara>
                </a14:m>
                <a:endParaRPr lang="en-AU" altLang="zh-TW" baseline="-25000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0720" y="4590361"/>
                <a:ext cx="2084480" cy="381066"/>
              </a:xfrm>
              <a:prstGeom prst="rect">
                <a:avLst/>
              </a:prstGeom>
              <a:blipFill>
                <a:blip r:embed="rId8"/>
                <a:stretch>
                  <a:fillRect b="-952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矩形 34"/>
          <p:cNvSpPr/>
          <p:nvPr/>
        </p:nvSpPr>
        <p:spPr>
          <a:xfrm>
            <a:off x="4702354" y="6168250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Optimal </a:t>
            </a:r>
            <a:r>
              <a:rPr lang="en-US" altLang="zh-TW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Kalman</a:t>
            </a:r>
            <a:r>
              <a:rPr lang="en-US" altLang="zh-TW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gain</a:t>
            </a:r>
            <a:endParaRPr lang="zh-TW" altLang="en-US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091004" y="4107656"/>
            <a:ext cx="3583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(</a:t>
            </a:r>
            <a:r>
              <a:rPr lang="en-US" altLang="zh-TW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priori) </a:t>
            </a:r>
            <a:r>
              <a:rPr lang="en-US" altLang="zh-TW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</a:t>
            </a:r>
            <a:r>
              <a:rPr lang="en-US" altLang="zh-TW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estimate</a:t>
            </a:r>
            <a:endParaRPr lang="zh-TW" alt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4091004" y="4588341"/>
            <a:ext cx="4198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zh-TW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Predicted (a priori) estimate covariance</a:t>
            </a:r>
            <a:endParaRPr lang="zh-TW" altLang="en-US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矩形 37"/>
              <p:cNvSpPr/>
              <p:nvPr/>
            </p:nvSpPr>
            <p:spPr>
              <a:xfrm>
                <a:off x="1090720" y="2234286"/>
                <a:ext cx="257288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A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  <m: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−1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B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8" name="矩形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20" y="2234286"/>
                <a:ext cx="2572884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矩形 38"/>
              <p:cNvSpPr/>
              <p:nvPr/>
            </p:nvSpPr>
            <p:spPr>
              <a:xfrm>
                <a:off x="1090720" y="2710362"/>
                <a:ext cx="168155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H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9" name="矩形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0720" y="2710362"/>
                <a:ext cx="1681551" cy="369332"/>
              </a:xfrm>
              <a:prstGeom prst="rect">
                <a:avLst/>
              </a:prstGeom>
              <a:blipFill>
                <a:blip r:embed="rId10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 Box 23"/>
              <p:cNvSpPr txBox="1">
                <a:spLocks noChangeArrowheads="1"/>
              </p:cNvSpPr>
              <p:nvPr/>
            </p:nvSpPr>
            <p:spPr bwMode="auto">
              <a:xfrm>
                <a:off x="1090720" y="5546484"/>
                <a:ext cx="2531654" cy="3697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i="1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AU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dirty="0" smtClean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sSubSup>
                        <m:sSubSupPr>
                          <m:ctrlPr>
                            <a:rPr lang="en-AU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AU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dirty="0" smtClean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  <m:sup>
                          <m:r>
                            <a:rPr lang="en-US" altLang="zh-TW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bSup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K</m:t>
                      </m:r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H</m:t>
                      </m:r>
                      <m:sSubSup>
                        <m:sSubSupPr>
                          <m:ctrlPr>
                            <a:rPr lang="en-AU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SupPr>
                        <m:e>
                          <m:acc>
                            <m:accPr>
                              <m:chr m:val="̂"/>
                              <m:ctrlPr>
                                <a:rPr lang="en-AU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zh-TW" b="0" i="0" dirty="0" smtClean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x</m:t>
                              </m:r>
                            </m:e>
                          </m:acc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  <m:sup>
                          <m: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bSup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</m:t>
                      </m:r>
                    </m:oMath>
                  </m:oMathPara>
                </a14:m>
                <a:endParaRPr lang="en-AU" altLang="zh-TW" baseline="-25000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0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0720" y="5546484"/>
                <a:ext cx="2531654" cy="369781"/>
              </a:xfrm>
              <a:prstGeom prst="rect">
                <a:avLst/>
              </a:prstGeom>
              <a:blipFill>
                <a:blip r:embed="rId11"/>
                <a:stretch>
                  <a:fillRect t="-4918" r="-482" b="-131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 Box 24"/>
              <p:cNvSpPr txBox="1">
                <a:spLocks noChangeArrowheads="1"/>
              </p:cNvSpPr>
              <p:nvPr/>
            </p:nvSpPr>
            <p:spPr bwMode="auto">
              <a:xfrm>
                <a:off x="1090720" y="6022818"/>
                <a:ext cx="1940723" cy="3697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i="1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(1−</m:t>
                      </m:r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KH</m:t>
                      </m:r>
                      <m:r>
                        <a:rPr lang="en-US" altLang="zh-TW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</m:t>
                      </m:r>
                      <m:sSubSup>
                        <m:sSubSupPr>
                          <m:ctrlPr>
                            <a:rPr lang="en-AU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  <m:sup>
                          <m: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bSup>
                    </m:oMath>
                  </m:oMathPara>
                </a14:m>
                <a:endParaRPr lang="en-AU" altLang="zh-TW" baseline="-25000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0720" y="6022818"/>
                <a:ext cx="1940723" cy="369781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 Box 24"/>
              <p:cNvSpPr txBox="1">
                <a:spLocks noChangeArrowheads="1"/>
              </p:cNvSpPr>
              <p:nvPr/>
            </p:nvSpPr>
            <p:spPr bwMode="auto">
              <a:xfrm>
                <a:off x="4473894" y="5707476"/>
                <a:ext cx="2783198" cy="381066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K</m:t>
                      </m:r>
                      <m:r>
                        <a:rPr lang="en-US" altLang="zh-TW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sSubSup>
                        <m:sSubSupPr>
                          <m:ctrlPr>
                            <a:rPr lang="en-AU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P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  <m:sup>
                          <m: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</m:t>
                          </m:r>
                        </m:sup>
                      </m:sSubSup>
                      <m:sSup>
                        <m:sSupPr>
                          <m:ctrlPr>
                            <a:rPr lang="en-US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altLang="zh-TW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H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T</m:t>
                          </m:r>
                        </m:sup>
                      </m:sSup>
                      <m:sSup>
                        <m:sSupPr>
                          <m:ctrlPr>
                            <a:rPr lang="en-US" altLang="zh-TW" b="0" i="1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pPr>
                        <m:e>
                          <m:r>
                            <a:rPr lang="en-US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H</m:t>
                          </m:r>
                          <m:sSubSup>
                            <m:sSubSupPr>
                              <m:ctrlPr>
                                <a:rPr lang="en-AU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sSubSupPr>
                            <m:e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P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k</m:t>
                              </m:r>
                            </m:sub>
                            <m:sup>
                              <m:r>
                                <a:rPr lang="en-US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−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H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T</m:t>
                              </m:r>
                            </m:sup>
                          </m:sSup>
                          <m:r>
                            <a:rPr lang="en-US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altLang="zh-TW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R</m:t>
                          </m:r>
                          <m:r>
                            <a:rPr lang="en-US" altLang="zh-TW" i="1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)</m:t>
                          </m:r>
                        </m:e>
                        <m:sup>
                          <m:r>
                            <a:rPr lang="en-US" altLang="zh-TW" b="0" i="1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AU" altLang="zh-TW" baseline="-25000" dirty="0">
                  <a:latin typeface="Arial" panose="020B0604020202020204" pitchFamily="34" charset="0"/>
                  <a:ea typeface="新細明體" charset="-12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Text 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3894" y="5707476"/>
                <a:ext cx="2783198" cy="381066"/>
              </a:xfrm>
              <a:prstGeom prst="rect">
                <a:avLst/>
              </a:prstGeom>
              <a:blipFill>
                <a:blip r:embed="rId13"/>
                <a:stretch>
                  <a:fillRect b="-7353"/>
                </a:stretch>
              </a:blipFill>
              <a:ln w="28575">
                <a:solidFill>
                  <a:srgbClr val="C00000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24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Arial Unicode MS" pitchFamily="34" charset="-120"/>
              </a:rPr>
              <a:t>Blending Factor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en-US" altLang="zh-TW" dirty="0">
                    <a:ea typeface="Arial Unicode MS" pitchFamily="34" charset="-120"/>
                  </a:rPr>
                  <a:t>If we are sure about measurements: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altLang="zh-TW" dirty="0">
                    <a:ea typeface="Arial Unicode MS" pitchFamily="34" charset="-120"/>
                  </a:rPr>
                  <a:t>Measurement error covariance 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R</m:t>
                    </m:r>
                  </m:oMath>
                </a14:m>
                <a:r>
                  <a:rPr lang="en-US" altLang="zh-TW" dirty="0">
                    <a:ea typeface="Arial Unicode MS" pitchFamily="34" charset="-120"/>
                  </a:rPr>
                  <a:t>) decreases to zero</a:t>
                </a:r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K</m:t>
                    </m:r>
                  </m:oMath>
                </a14:m>
                <a:r>
                  <a:rPr lang="en-US" altLang="zh-TW" dirty="0">
                    <a:ea typeface="Arial Unicode MS" pitchFamily="34" charset="-120"/>
                  </a:rPr>
                  <a:t> increases and weights residual more heavily than prediction</a:t>
                </a:r>
              </a:p>
              <a:p>
                <a:pPr>
                  <a:lnSpc>
                    <a:spcPct val="120000"/>
                  </a:lnSpc>
                </a:pPr>
                <a:endParaRPr lang="en-US" altLang="zh-TW" dirty="0">
                  <a:ea typeface="Arial Unicode MS" pitchFamily="34" charset="-12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en-US" altLang="zh-TW" dirty="0">
                    <a:ea typeface="Arial Unicode MS" pitchFamily="34" charset="-120"/>
                  </a:rPr>
                  <a:t>If we are sure about prediction</a:t>
                </a:r>
              </a:p>
              <a:p>
                <a:pPr lvl="1">
                  <a:lnSpc>
                    <a:spcPct val="120000"/>
                  </a:lnSpc>
                </a:pPr>
                <a:r>
                  <a:rPr lang="en-US" altLang="zh-TW" dirty="0">
                    <a:ea typeface="Arial Unicode MS" pitchFamily="34" charset="-120"/>
                  </a:rPr>
                  <a:t>Prediction error covariance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AU" altLang="zh-TW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</m:sub>
                      <m:sup>
                        <m: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</m:sup>
                    </m:sSubSup>
                  </m:oMath>
                </a14:m>
                <a:r>
                  <a:rPr lang="en-US" altLang="zh-TW" dirty="0">
                    <a:ea typeface="Arial Unicode MS" pitchFamily="34" charset="-120"/>
                  </a:rPr>
                  <a:t> decreases to zero</a:t>
                </a:r>
              </a:p>
              <a:p>
                <a:pPr lvl="1"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Arial Unicode MS" pitchFamily="34" charset="-120"/>
                      </a:rPr>
                      <m:t>K</m:t>
                    </m:r>
                  </m:oMath>
                </a14:m>
                <a:r>
                  <a:rPr lang="en-US" altLang="zh-TW" dirty="0">
                    <a:ea typeface="Arial Unicode MS" pitchFamily="34" charset="-120"/>
                  </a:rPr>
                  <a:t> decreases and weights prediction more heavily than </a:t>
                </a:r>
                <a:r>
                  <a:rPr lang="en-US" altLang="zh-TW" dirty="0" smtClean="0">
                    <a:ea typeface="Arial Unicode MS" pitchFamily="34" charset="-120"/>
                  </a:rPr>
                  <a:t>residual</a:t>
                </a:r>
                <a:endParaRPr lang="en-US" altLang="zh-TW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2" t="-9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928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zh-TW" dirty="0"/>
              <a:t>Introduction to </a:t>
            </a:r>
            <a:r>
              <a:rPr lang="en-US" altLang="zh-TW" dirty="0" err="1"/>
              <a:t>Kalman</a:t>
            </a:r>
            <a:r>
              <a:rPr lang="en-US" altLang="zh-TW" dirty="0"/>
              <a:t> Filter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Conceptual Overview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The Theory of </a:t>
            </a:r>
            <a:r>
              <a:rPr lang="en-US" altLang="zh-TW" dirty="0" err="1"/>
              <a:t>Kalman</a:t>
            </a:r>
            <a:r>
              <a:rPr lang="en-US" altLang="zh-TW" dirty="0"/>
              <a:t> Filter</a:t>
            </a:r>
          </a:p>
          <a:p>
            <a:pPr>
              <a:lnSpc>
                <a:spcPct val="100000"/>
              </a:lnSpc>
            </a:pPr>
            <a:r>
              <a:rPr lang="en-US" altLang="zh-TW" dirty="0"/>
              <a:t>Simple </a:t>
            </a:r>
            <a:r>
              <a:rPr lang="en-US" altLang="zh-TW" dirty="0" smtClean="0"/>
              <a:t>Example</a:t>
            </a:r>
          </a:p>
          <a:p>
            <a:r>
              <a:rPr lang="en-US" altLang="zh-TW" dirty="0"/>
              <a:t>Extended </a:t>
            </a:r>
            <a:r>
              <a:rPr lang="en-US" altLang="zh-TW" dirty="0" err="1"/>
              <a:t>Kalman</a:t>
            </a:r>
            <a:r>
              <a:rPr lang="en-US" altLang="zh-TW" dirty="0"/>
              <a:t> Filter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403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Arial Unicode MS" pitchFamily="34" charset="-120"/>
              </a:rPr>
              <a:t>Theoretical Basis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20</a:t>
            </a:fld>
            <a:endParaRPr lang="zh-TW" altLang="en-US"/>
          </a:p>
        </p:txBody>
      </p:sp>
      <p:grpSp>
        <p:nvGrpSpPr>
          <p:cNvPr id="35" name="群組 34"/>
          <p:cNvGrpSpPr/>
          <p:nvPr/>
        </p:nvGrpSpPr>
        <p:grpSpPr>
          <a:xfrm>
            <a:off x="469238" y="2605191"/>
            <a:ext cx="3816350" cy="2781341"/>
            <a:chOff x="474191" y="2497262"/>
            <a:chExt cx="3816350" cy="2781341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108795" y="2614486"/>
              <a:ext cx="24415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Prediction (Time Update)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618654" y="3289425"/>
              <a:ext cx="25812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(1) Project the state ahead</a:t>
              </a:r>
              <a:endParaRPr lang="en-AU" altLang="zh-TW" sz="1600" baseline="-2500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618654" y="4224462"/>
              <a:ext cx="36083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(2) Project the error covariance ahead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474191" y="2497262"/>
              <a:ext cx="3816350" cy="27813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474191" y="3073525"/>
              <a:ext cx="3816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32022" y="3729486"/>
                  <a:ext cx="2083199" cy="36753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AU" altLang="zh-TW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AU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A</m:t>
                        </m:r>
                        <m:sSub>
                          <m:sSub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AU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  <m: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−1</m:t>
                            </m:r>
                          </m:sub>
                        </m:sSub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B</m:t>
                        </m:r>
                        <m:sSub>
                          <m:sSubPr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8" name="Text 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32022" y="3729486"/>
                  <a:ext cx="2083199" cy="367537"/>
                </a:xfrm>
                <a:prstGeom prst="rect">
                  <a:avLst/>
                </a:prstGeom>
                <a:blipFill>
                  <a:blip r:embed="rId3"/>
                  <a:stretch>
                    <a:fillRect t="-4918" b="-4918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46384" y="4707021"/>
                  <a:ext cx="2084480" cy="3810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AU" altLang="zh-TW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A</m:t>
                        </m:r>
                        <m:sSub>
                          <m:sSubPr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b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  <m: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−1</m:t>
                            </m:r>
                          </m:sub>
                        </m:sSub>
                        <m:sSup>
                          <m:sSupPr>
                            <m:ctrlPr>
                              <a:rPr lang="en-US" altLang="zh-TW" b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A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T</m:t>
                            </m:r>
                          </m:sup>
                        </m:s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Q</m:t>
                        </m:r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9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6384" y="4707021"/>
                  <a:ext cx="2084480" cy="381066"/>
                </a:xfrm>
                <a:prstGeom prst="rect">
                  <a:avLst/>
                </a:prstGeom>
                <a:blipFill>
                  <a:blip r:embed="rId4"/>
                  <a:stretch>
                    <a:fillRect b="-967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群組 35"/>
          <p:cNvGrpSpPr/>
          <p:nvPr/>
        </p:nvGrpSpPr>
        <p:grpSpPr>
          <a:xfrm>
            <a:off x="4581054" y="2087687"/>
            <a:ext cx="4176712" cy="3816350"/>
            <a:chOff x="4581054" y="2087687"/>
            <a:chExt cx="4176712" cy="3816350"/>
          </a:xfrm>
        </p:grpSpPr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084291" y="2232150"/>
              <a:ext cx="32686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Correction (Measurement Update)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4796954" y="2879850"/>
              <a:ext cx="288448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(1) Compute the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Kalman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Gain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796954" y="3887912"/>
              <a:ext cx="39163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(2) Update estimate with measurement z</a:t>
              </a:r>
              <a:r>
                <a:rPr lang="en-US" sz="1600" baseline="-2500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en-AU" altLang="zh-TW" sz="1600" baseline="-2500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96954" y="4824537"/>
              <a:ext cx="27368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(3) Update Error Covariance</a:t>
              </a:r>
              <a:endParaRPr lang="en-AU" altLang="zh-TW" sz="1600" baseline="-2500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4581054" y="2087687"/>
              <a:ext cx="4176712" cy="3816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581054" y="2663950"/>
              <a:ext cx="4176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403583" y="4337240"/>
                  <a:ext cx="2531654" cy="3697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altLang="zh-TW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AU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sSubSup>
                          <m:sSubSupPr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AU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(</m:t>
                        </m:r>
                        <m:sSub>
                          <m:sSub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H</m:t>
                        </m:r>
                        <m:sSubSup>
                          <m:sSubSup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AU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)</m:t>
                        </m:r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2" name="Text 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03583" y="4337240"/>
                  <a:ext cx="2531654" cy="369781"/>
                </a:xfrm>
                <a:prstGeom prst="rect">
                  <a:avLst/>
                </a:prstGeom>
                <a:blipFill>
                  <a:blip r:embed="rId5"/>
                  <a:stretch>
                    <a:fillRect t="-4918" r="-481" b="-147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699048" y="5278603"/>
                  <a:ext cx="1940723" cy="3697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altLang="zh-TW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(1−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KH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)</m:t>
                        </m:r>
                        <m:sSubSup>
                          <m:sSubSup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3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99048" y="5278603"/>
                  <a:ext cx="1940723" cy="369781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277811" y="3361623"/>
                  <a:ext cx="2783198" cy="381066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sSubSup>
                          <m:sSubSup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sSup>
                          <m:sSupPr>
                            <m:ctrlP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H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T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b="0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p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(</m:t>
                            </m:r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H</m:t>
                            </m:r>
                            <m:sSubSup>
                              <m:sSubSupPr>
                                <m:ctrlPr>
                                  <a:rPr lang="en-AU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−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H</m:t>
                                </m:r>
                              </m:e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T</m:t>
                                </m:r>
                              </m:sup>
                            </m:sSup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R</m:t>
                            </m:r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4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77811" y="3361623"/>
                  <a:ext cx="2783198" cy="381066"/>
                </a:xfrm>
                <a:prstGeom prst="rect">
                  <a:avLst/>
                </a:prstGeom>
                <a:blipFill>
                  <a:blip r:embed="rId7"/>
                  <a:stretch>
                    <a:fillRect b="-12698"/>
                  </a:stretch>
                </a:blipFill>
                <a:ln w="2857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弧形 38"/>
          <p:cNvSpPr/>
          <p:nvPr/>
        </p:nvSpPr>
        <p:spPr>
          <a:xfrm rot="4390159" flipV="1">
            <a:off x="3630887" y="4796238"/>
            <a:ext cx="1623835" cy="1158319"/>
          </a:xfrm>
          <a:prstGeom prst="arc">
            <a:avLst>
              <a:gd name="adj1" fmla="val 15543007"/>
              <a:gd name="adj2" fmla="val 1394387"/>
            </a:avLst>
          </a:prstGeom>
          <a:ln w="38100"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矩形 39"/>
              <p:cNvSpPr/>
              <p:nvPr/>
            </p:nvSpPr>
            <p:spPr>
              <a:xfrm>
                <a:off x="76979" y="1804762"/>
                <a:ext cx="3654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Initial estimates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zh-TW" altLang="en-US" dirty="0"/>
              </a:p>
            </p:txBody>
          </p:sp>
        </mc:Choice>
        <mc:Fallback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9" y="1804762"/>
                <a:ext cx="3654718" cy="369332"/>
              </a:xfrm>
              <a:prstGeom prst="rect">
                <a:avLst/>
              </a:prstGeom>
              <a:blipFill>
                <a:blip r:embed="rId8"/>
                <a:stretch>
                  <a:fillRect l="-1503" t="-9836" b="-229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弧形 40"/>
          <p:cNvSpPr/>
          <p:nvPr/>
        </p:nvSpPr>
        <p:spPr>
          <a:xfrm rot="17209841">
            <a:off x="3630887" y="2007971"/>
            <a:ext cx="1623835" cy="1158319"/>
          </a:xfrm>
          <a:prstGeom prst="arc">
            <a:avLst>
              <a:gd name="adj1" fmla="val 15543007"/>
              <a:gd name="adj2" fmla="val 1394387"/>
            </a:avLst>
          </a:prstGeom>
          <a:ln w="38100"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1904338" y="2161394"/>
            <a:ext cx="0" cy="394606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123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Conceptual Overview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The Theory of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/>
              <a:t>Simple Example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Extended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273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Simple Example </a:t>
            </a:r>
            <a:r>
              <a:rPr lang="en-US" altLang="zh-TW" sz="2800" dirty="0"/>
              <a:t>(1/4)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endParaRPr lang="en-US" altLang="zh-TW" sz="28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lnSpc>
                <a:spcPct val="110000"/>
              </a:lnSpc>
            </a:pPr>
            <a:endParaRPr lang="en-US" altLang="zh-TW" sz="2800" dirty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lnSpc>
                <a:spcPct val="110000"/>
              </a:lnSpc>
            </a:pPr>
            <a:endParaRPr lang="en-US" altLang="zh-TW" sz="2800" dirty="0" smtClean="0">
              <a:latin typeface="Arial Unicode MS" pitchFamily="34" charset="-120"/>
              <a:ea typeface="Arial Unicode MS" pitchFamily="34" charset="-120"/>
              <a:cs typeface="Arial Unicode MS" pitchFamily="34" charset="-120"/>
            </a:endParaRPr>
          </a:p>
          <a:p>
            <a:pPr>
              <a:lnSpc>
                <a:spcPct val="110000"/>
              </a:lnSpc>
            </a:pPr>
            <a:r>
              <a:rPr lang="en-US" altLang="zh-TW" sz="2600" dirty="0" smtClean="0">
                <a:ea typeface="Arial Unicode MS" pitchFamily="34" charset="-120"/>
              </a:rPr>
              <a:t>Consider </a:t>
            </a:r>
            <a:r>
              <a:rPr lang="en-US" altLang="zh-TW" sz="2600" dirty="0">
                <a:ea typeface="Arial Unicode MS" pitchFamily="34" charset="-120"/>
              </a:rPr>
              <a:t>a truck on perfectly frictionless, infinitely long straight roads.</a:t>
            </a:r>
          </a:p>
          <a:p>
            <a:pPr lvl="1">
              <a:lnSpc>
                <a:spcPct val="110000"/>
              </a:lnSpc>
            </a:pPr>
            <a:r>
              <a:rPr lang="en-US" altLang="zh-TW" sz="2200" dirty="0">
                <a:ea typeface="Arial Unicode MS" pitchFamily="34" charset="-120"/>
              </a:rPr>
              <a:t>Initially the truck is stationary at </a:t>
            </a:r>
            <a:r>
              <a:rPr lang="en-US" altLang="zh-TW" sz="2200" dirty="0">
                <a:solidFill>
                  <a:srgbClr val="0070C0"/>
                </a:solidFill>
                <a:ea typeface="Arial Unicode MS" pitchFamily="34" charset="-120"/>
              </a:rPr>
              <a:t>position 0</a:t>
            </a:r>
            <a:r>
              <a:rPr lang="en-US" altLang="zh-TW" sz="2200" dirty="0">
                <a:ea typeface="Arial Unicode MS" pitchFamily="34" charset="-120"/>
              </a:rPr>
              <a:t>, but it is buffeted this way and that by random acceleration.</a:t>
            </a:r>
          </a:p>
          <a:p>
            <a:pPr lvl="1">
              <a:lnSpc>
                <a:spcPct val="110000"/>
              </a:lnSpc>
            </a:pPr>
            <a:r>
              <a:rPr lang="en-US" altLang="zh-TW" sz="2200" dirty="0">
                <a:ea typeface="Arial Unicode MS" pitchFamily="34" charset="-120"/>
              </a:rPr>
              <a:t>We measure the position of the truck every </a:t>
            </a:r>
            <a:r>
              <a:rPr lang="en-US" altLang="zh-TW" sz="2200" dirty="0" err="1">
                <a:ea typeface="Arial Unicode MS" pitchFamily="34" charset="-120"/>
              </a:rPr>
              <a:t>Δt</a:t>
            </a:r>
            <a:r>
              <a:rPr lang="en-US" altLang="zh-TW" sz="2200" dirty="0">
                <a:ea typeface="Arial Unicode MS" pitchFamily="34" charset="-120"/>
              </a:rPr>
              <a:t> seconds, but these </a:t>
            </a:r>
            <a:r>
              <a:rPr lang="en-US" altLang="zh-TW" sz="2200" dirty="0">
                <a:solidFill>
                  <a:srgbClr val="0070C0"/>
                </a:solidFill>
                <a:ea typeface="Arial Unicode MS" pitchFamily="34" charset="-120"/>
              </a:rPr>
              <a:t>measurements are imprecise</a:t>
            </a:r>
            <a:r>
              <a:rPr lang="en-US" altLang="zh-TW" sz="2200" dirty="0">
                <a:ea typeface="Arial Unicode MS" pitchFamily="34" charset="-120"/>
              </a:rPr>
              <a:t>; we want to maintain a </a:t>
            </a:r>
            <a:r>
              <a:rPr lang="en-US" altLang="zh-TW" sz="2200" dirty="0">
                <a:solidFill>
                  <a:srgbClr val="0070C0"/>
                </a:solidFill>
                <a:ea typeface="Arial Unicode MS" pitchFamily="34" charset="-120"/>
              </a:rPr>
              <a:t>model</a:t>
            </a:r>
            <a:r>
              <a:rPr lang="en-US" altLang="zh-TW" sz="2200" dirty="0">
                <a:ea typeface="Arial Unicode MS" pitchFamily="34" charset="-120"/>
              </a:rPr>
              <a:t> of where the truck is and what its velocity is. </a:t>
            </a:r>
          </a:p>
          <a:p>
            <a:pPr lvl="1">
              <a:lnSpc>
                <a:spcPct val="110000"/>
              </a:lnSpc>
            </a:pPr>
            <a:r>
              <a:rPr lang="en-US" altLang="zh-TW" sz="2200" dirty="0">
                <a:ea typeface="Arial Unicode MS" pitchFamily="34" charset="-120"/>
              </a:rPr>
              <a:t>We show here how we derive the model from which we create our </a:t>
            </a:r>
            <a:r>
              <a:rPr lang="en-US" altLang="zh-TW" sz="2200" dirty="0" err="1">
                <a:ea typeface="Arial Unicode MS" pitchFamily="34" charset="-120"/>
              </a:rPr>
              <a:t>Kalman</a:t>
            </a:r>
            <a:r>
              <a:rPr lang="en-US" altLang="zh-TW" sz="2200" dirty="0">
                <a:ea typeface="Arial Unicode MS" pitchFamily="34" charset="-120"/>
              </a:rPr>
              <a:t> filter</a:t>
            </a:r>
            <a:r>
              <a:rPr lang="en-US" altLang="zh-TW" sz="2200" dirty="0" smtClean="0">
                <a:ea typeface="Arial Unicode MS" pitchFamily="34" charset="-120"/>
              </a:rPr>
              <a:t>.</a:t>
            </a:r>
            <a:endParaRPr lang="en-US" altLang="zh-TW" sz="2200" dirty="0">
              <a:ea typeface="Arial Unicode MS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22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446" y="1663034"/>
            <a:ext cx="1429108" cy="107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4578053" y="2734865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428828" y="2867762"/>
            <a:ext cx="2840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AU" altLang="zh-TW" dirty="0" smtClean="0">
                <a:ea typeface="新細明體" charset="-120"/>
              </a:rPr>
              <a:t>x</a:t>
            </a:r>
            <a:endParaRPr lang="en-AU" altLang="zh-TW" dirty="0">
              <a:ea typeface="新細明體" charset="-120"/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>
            <a:off x="853530" y="2734866"/>
            <a:ext cx="7464970" cy="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613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Simple Example </a:t>
            </a:r>
            <a:r>
              <a:rPr lang="en-US" altLang="zh-TW" sz="2800" dirty="0" smtClean="0"/>
              <a:t>(2/4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altLang="zh-TW" sz="2400" dirty="0" smtClean="0">
                    <a:ea typeface="Arial Unicode MS" pitchFamily="34" charset="-120"/>
                  </a:rPr>
                  <a:t>The </a:t>
                </a:r>
                <a:r>
                  <a:rPr lang="en-US" altLang="zh-TW" sz="2400" dirty="0">
                    <a:solidFill>
                      <a:srgbClr val="0070C0"/>
                    </a:solidFill>
                    <a:ea typeface="Arial Unicode MS" pitchFamily="34" charset="-120"/>
                  </a:rPr>
                  <a:t>position</a:t>
                </a:r>
                <a:r>
                  <a:rPr lang="en-US" altLang="zh-TW" sz="2400" dirty="0">
                    <a:ea typeface="Arial Unicode MS" pitchFamily="34" charset="-120"/>
                  </a:rPr>
                  <a:t> and </a:t>
                </a:r>
                <a:r>
                  <a:rPr lang="en-US" altLang="zh-TW" sz="2400" dirty="0">
                    <a:solidFill>
                      <a:srgbClr val="0070C0"/>
                    </a:solidFill>
                    <a:ea typeface="Arial Unicode MS" pitchFamily="34" charset="-120"/>
                  </a:rPr>
                  <a:t>velocity</a:t>
                </a:r>
                <a:r>
                  <a:rPr lang="en-US" altLang="zh-TW" sz="2400" dirty="0">
                    <a:ea typeface="Arial Unicode MS" pitchFamily="34" charset="-120"/>
                  </a:rPr>
                  <a:t> of the truck are described by the linear state space: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0" smtClean="0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  <m:t>𝐱</m:t>
                          </m:r>
                        </m:e>
                        <m:sub>
                          <m:r>
                            <a:rPr lang="en-US" altLang="zh-TW" sz="2400" i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400" i="1">
                          <a:latin typeface="Cambria Math"/>
                          <a:ea typeface="Arial Unicode MS" pitchFamily="34" charset="-120"/>
                          <a:cs typeface="Arial Unicode MS" pitchFamily="34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  <a:ea typeface="Arial Unicode MS" pitchFamily="34" charset="-120"/>
                                  <a:cs typeface="Arial Unicode MS" pitchFamily="34" charset="-12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  <a:cs typeface="Arial Unicode MS" pitchFamily="34" charset="-120"/>
                                  </a:rPr>
                                  <m:t>𝑥</m:t>
                                </m:r>
                              </m:e>
                            </m:mr>
                            <m:mr>
                              <m:e>
                                <m:acc>
                                  <m:accPr>
                                    <m:chr m:val="̇"/>
                                    <m:ctrlPr>
                                      <a:rPr lang="en-US" altLang="zh-TW" sz="2400" i="1">
                                        <a:latin typeface="Cambria Math" panose="02040503050406030204" pitchFamily="18" charset="0"/>
                                        <a:ea typeface="Arial Unicode MS" pitchFamily="34" charset="-120"/>
                                        <a:cs typeface="Arial Unicode MS" pitchFamily="34" charset="-12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400" b="0" i="1" smtClean="0">
                                        <a:latin typeface="Cambria Math" panose="02040503050406030204" pitchFamily="18" charset="0"/>
                                        <a:ea typeface="Arial Unicode MS" pitchFamily="34" charset="-120"/>
                                        <a:cs typeface="Arial Unicode MS" pitchFamily="34" charset="-12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000" dirty="0">
                  <a:ea typeface="Arial Unicode MS" pitchFamily="34" charset="-120"/>
                </a:endParaRPr>
              </a:p>
              <a:p>
                <a:pPr>
                  <a:lnSpc>
                    <a:spcPct val="100000"/>
                  </a:lnSpc>
                </a:pPr>
                <a:r>
                  <a:rPr lang="en-US" altLang="zh-TW" sz="2400" dirty="0">
                    <a:ea typeface="Arial Unicode MS" pitchFamily="34" charset="-120"/>
                  </a:rPr>
                  <a:t>We assume that between the (</a:t>
                </a:r>
                <a:r>
                  <a:rPr lang="en-US" altLang="zh-TW" sz="2400" i="1" dirty="0">
                    <a:ea typeface="Arial Unicode MS" pitchFamily="34" charset="-120"/>
                  </a:rPr>
                  <a:t>k</a:t>
                </a:r>
                <a:r>
                  <a:rPr lang="en-US" altLang="zh-TW" sz="2400" dirty="0">
                    <a:ea typeface="Arial Unicode MS" pitchFamily="34" charset="-120"/>
                  </a:rPr>
                  <a:t>−1) and </a:t>
                </a:r>
                <a:r>
                  <a:rPr lang="en-US" altLang="zh-TW" sz="2400" i="1" dirty="0">
                    <a:ea typeface="Arial Unicode MS" pitchFamily="34" charset="-120"/>
                  </a:rPr>
                  <a:t>k</a:t>
                </a:r>
                <a:r>
                  <a:rPr lang="en-US" altLang="zh-TW" sz="2400" dirty="0">
                    <a:ea typeface="Arial Unicode MS" pitchFamily="34" charset="-120"/>
                  </a:rPr>
                  <a:t> </a:t>
                </a:r>
                <a:r>
                  <a:rPr lang="en-US" altLang="zh-TW" sz="2400" dirty="0" err="1">
                    <a:ea typeface="Arial Unicode MS" pitchFamily="34" charset="-120"/>
                  </a:rPr>
                  <a:t>timestep</a:t>
                </a:r>
                <a:r>
                  <a:rPr lang="en-US" altLang="zh-TW" sz="2400" dirty="0">
                    <a:ea typeface="Arial Unicode MS" pitchFamily="34" charset="-120"/>
                  </a:rPr>
                  <a:t> the truck undergoes a constant acceleration of </a:t>
                </a:r>
                <a:r>
                  <a:rPr lang="en-US" altLang="zh-TW" sz="2400" i="1" dirty="0" err="1">
                    <a:ea typeface="Arial Unicode MS" pitchFamily="34" charset="-120"/>
                  </a:rPr>
                  <a:t>a</a:t>
                </a:r>
                <a:r>
                  <a:rPr lang="en-US" altLang="zh-TW" sz="2400" i="1" baseline="-25000" dirty="0" err="1">
                    <a:ea typeface="Arial Unicode MS" pitchFamily="34" charset="-120"/>
                  </a:rPr>
                  <a:t>k</a:t>
                </a:r>
                <a:r>
                  <a:rPr lang="en-US" altLang="zh-TW" sz="2400" dirty="0">
                    <a:ea typeface="Arial Unicode MS" pitchFamily="34" charset="-120"/>
                  </a:rPr>
                  <a:t> that </a:t>
                </a:r>
                <a:r>
                  <a:rPr lang="en-US" altLang="zh-TW" sz="2400" dirty="0">
                    <a:ea typeface="Arial Unicode MS" pitchFamily="34" charset="-120"/>
                  </a:rPr>
                  <a:t>is normally distributed, </a:t>
                </a:r>
                <a:r>
                  <a:rPr lang="en-US" altLang="zh-TW" sz="2400" dirty="0">
                    <a:ea typeface="Arial Unicode MS" pitchFamily="34" charset="-120"/>
                  </a:rPr>
                  <a:t>with </a:t>
                </a:r>
                <a:r>
                  <a:rPr lang="en-US" altLang="zh-TW" sz="2400" dirty="0">
                    <a:solidFill>
                      <a:srgbClr val="0070C0"/>
                    </a:solidFill>
                    <a:ea typeface="Arial Unicode MS" pitchFamily="34" charset="-120"/>
                  </a:rPr>
                  <a:t>mean 0</a:t>
                </a:r>
                <a:r>
                  <a:rPr lang="en-US" altLang="zh-TW" sz="2400" dirty="0">
                    <a:ea typeface="Arial Unicode MS" pitchFamily="34" charset="-120"/>
                  </a:rPr>
                  <a:t> and </a:t>
                </a:r>
                <a:r>
                  <a:rPr lang="en-US" altLang="zh-TW" sz="2400" dirty="0">
                    <a:solidFill>
                      <a:srgbClr val="0070C0"/>
                    </a:solidFill>
                    <a:ea typeface="Arial Unicode MS" pitchFamily="34" charset="-120"/>
                  </a:rPr>
                  <a:t>standard deviation </a:t>
                </a:r>
                <a:r>
                  <a:rPr lang="en-US" altLang="zh-TW" sz="2400" i="1" dirty="0" err="1">
                    <a:solidFill>
                      <a:srgbClr val="0070C0"/>
                    </a:solidFill>
                    <a:ea typeface="Arial Unicode MS" pitchFamily="34" charset="-120"/>
                  </a:rPr>
                  <a:t>σ</a:t>
                </a:r>
                <a:r>
                  <a:rPr lang="en-US" altLang="zh-TW" sz="2400" i="1" baseline="-25000" dirty="0" err="1">
                    <a:solidFill>
                      <a:srgbClr val="0070C0"/>
                    </a:solidFill>
                    <a:ea typeface="Arial Unicode MS" pitchFamily="34" charset="-120"/>
                  </a:rPr>
                  <a:t>a</a:t>
                </a:r>
                <a:r>
                  <a:rPr lang="en-US" altLang="zh-TW" sz="2400" dirty="0" smtClean="0">
                    <a:ea typeface="Arial Unicode MS" pitchFamily="34" charset="-120"/>
                  </a:rPr>
                  <a:t>.</a:t>
                </a:r>
                <a:endParaRPr lang="en-US" altLang="zh-TW" sz="2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05" t="-980" r="-17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23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1085974" y="4908713"/>
                <a:ext cx="3429000" cy="1146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b="1" i="0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𝐱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b="1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𝐀</m:t>
                          </m:r>
                          <m:r>
                            <a:rPr lang="en-US" altLang="zh-TW" sz="2000" b="1" i="0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𝐱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−1</m:t>
                          </m:r>
                        </m:sub>
                      </m:sSub>
                      <m:r>
                        <a:rPr lang="en-US" altLang="zh-TW" sz="2000" i="1">
                          <a:latin typeface="Cambria Math" panose="02040503050406030204" pitchFamily="18" charset="0"/>
                          <a:ea typeface="Cambria Math" pitchFamily="18" charset="0"/>
                          <a:cs typeface="Arial Unicode MS" pitchFamily="34" charset="-120"/>
                        </a:rPr>
                        <m:t>+</m:t>
                      </m:r>
                      <m:r>
                        <a:rPr lang="en-US" altLang="zh-TW" sz="2000" b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𝐆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𝑎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altLang="zh-TW" sz="2000" dirty="0" smtClean="0">
                  <a:latin typeface="Cambria Math" pitchFamily="18" charset="0"/>
                  <a:ea typeface="Cambria Math" pitchFamily="18" charset="0"/>
                  <a:cs typeface="Arial Unicode MS" pitchFamily="34" charset="-12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altLang="zh-TW" sz="2000" b="1">
                        <a:latin typeface="Cambria Math" pitchFamily="18" charset="0"/>
                        <a:ea typeface="Cambria Math" pitchFamily="18" charset="0"/>
                        <a:cs typeface="Arial Unicode MS" pitchFamily="34" charset="-120"/>
                      </a:rPr>
                      <m:t>𝐀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itchFamily="18" charset="0"/>
                        <a:cs typeface="Arial Unicode MS" pitchFamily="34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Cambria Math" pitchFamily="18" charset="0"/>
                            <a:cs typeface="Arial Unicode MS" pitchFamily="34" charset="-12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 pitchFamily="18" charset="0"/>
                                <a:cs typeface="Arial Unicode MS" pitchFamily="34" charset="-12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altLang="zh-TW" sz="2000" i="1">
                                  <a:latin typeface="Cambria Math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altLang="zh-TW" sz="2000" dirty="0">
                                  <a:latin typeface="Cambria Math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Δ</m:t>
                              </m:r>
                              <m:r>
                                <m:rPr>
                                  <m:nor/>
                                </m:rPr>
                                <a:rPr lang="en-US" altLang="zh-TW" sz="2000" i="1" dirty="0">
                                  <a:latin typeface="Cambria Math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t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000" i="1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000" dirty="0">
                    <a:latin typeface="Cambria Math" pitchFamily="18" charset="0"/>
                    <a:ea typeface="Cambria Math" pitchFamily="18" charset="0"/>
                    <a:cs typeface="Arial Unicode MS" pitchFamily="34" charset="-12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2000" b="1">
                        <a:latin typeface="Cambria Math" pitchFamily="18" charset="0"/>
                        <a:ea typeface="Cambria Math" pitchFamily="18" charset="0"/>
                        <a:cs typeface="Arial Unicode MS" pitchFamily="34" charset="-120"/>
                      </a:rPr>
                      <m:t>𝐆</m:t>
                    </m:r>
                    <m:r>
                      <a:rPr lang="en-US" altLang="zh-TW" sz="2000" i="1">
                        <a:latin typeface="Cambria Math" panose="02040503050406030204" pitchFamily="18" charset="0"/>
                        <a:ea typeface="Cambria Math" pitchFamily="18" charset="0"/>
                        <a:cs typeface="Arial Unicode MS" pitchFamily="34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000" i="1">
                            <a:latin typeface="Cambria Math" panose="02040503050406030204" pitchFamily="18" charset="0"/>
                            <a:ea typeface="Cambria Math" pitchFamily="18" charset="0"/>
                            <a:cs typeface="Arial Unicode MS" pitchFamily="34" charset="-12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  <a:ea typeface="Cambria Math" pitchFamily="18" charset="0"/>
                                <a:cs typeface="Arial Unicode MS" pitchFamily="34" charset="-120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en-US" altLang="zh-TW" sz="2000" i="1">
                                      <a:latin typeface="Cambria Math" panose="02040503050406030204" pitchFamily="18" charset="0"/>
                                      <a:ea typeface="Cambria Math" pitchFamily="18" charset="0"/>
                                      <a:cs typeface="Arial Unicode MS" pitchFamily="34" charset="-12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  <a:cs typeface="Arial Unicode MS" pitchFamily="34" charset="-12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altLang="zh-TW" sz="2000" dirty="0">
                                          <a:latin typeface="Cambria Math" pitchFamily="18" charset="0"/>
                                          <a:ea typeface="Cambria Math" pitchFamily="18" charset="0"/>
                                          <a:cs typeface="Arial Unicode MS" pitchFamily="34" charset="-120"/>
                                        </a:rPr>
                                        <m:t>Δ</m:t>
                                      </m:r>
                                      <m:r>
                                        <m:rPr>
                                          <m:nor/>
                                        </m:rPr>
                                        <a:rPr lang="en-US" altLang="zh-TW" sz="2000" i="1" dirty="0">
                                          <a:latin typeface="Cambria Math" pitchFamily="18" charset="0"/>
                                          <a:ea typeface="Cambria Math" pitchFamily="18" charset="0"/>
                                          <a:cs typeface="Arial Unicode MS" pitchFamily="34" charset="-120"/>
                                        </a:rPr>
                                        <m:t>t</m:t>
                                      </m:r>
                                    </m:e>
                                    <m:sup>
                                      <m:r>
                                        <a:rPr lang="en-US" altLang="zh-TW" sz="2000" i="1">
                                          <a:latin typeface="Cambria Math" panose="02040503050406030204" pitchFamily="18" charset="0"/>
                                          <a:ea typeface="Cambria Math" pitchFamily="18" charset="0"/>
                                          <a:cs typeface="Arial Unicode MS" pitchFamily="34" charset="-12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nor/>
                                    </m:rPr>
                                    <a:rPr lang="en-US" altLang="zh-TW" sz="2000" dirty="0">
                                      <a:latin typeface="Cambria Math" pitchFamily="18" charset="0"/>
                                      <a:ea typeface="Cambria Math" pitchFamily="18" charset="0"/>
                                      <a:cs typeface="Arial Unicode MS" pitchFamily="34" charset="-12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m:rPr>
                                  <m:nor/>
                                </m:rPr>
                                <a:rPr lang="en-US" altLang="zh-TW" sz="2000" dirty="0">
                                  <a:latin typeface="Cambria Math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Δ</m:t>
                              </m:r>
                              <m:r>
                                <m:rPr>
                                  <m:nor/>
                                </m:rPr>
                                <a:rPr lang="en-US" altLang="zh-TW" sz="2000" i="1" dirty="0">
                                  <a:latin typeface="Cambria Math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t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sz="2000" dirty="0">
                  <a:latin typeface="Cambria Math" pitchFamily="18" charset="0"/>
                </a:endParaRPr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74" y="4908713"/>
                <a:ext cx="3429000" cy="114659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/>
              <p:cNvSpPr/>
              <p:nvPr/>
            </p:nvSpPr>
            <p:spPr>
              <a:xfrm>
                <a:off x="4572000" y="4490425"/>
                <a:ext cx="3702050" cy="198317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 smtClean="0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b="1" i="0" smtClean="0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  <m:t>𝐱</m:t>
                          </m:r>
                        </m:e>
                        <m:sub>
                          <m:r>
                            <a:rPr lang="en-US" altLang="zh-TW" sz="2000" i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000" i="1">
                          <a:latin typeface="Cambria Math"/>
                          <a:ea typeface="Arial Unicode MS" pitchFamily="34" charset="-120"/>
                          <a:cs typeface="Arial Unicode MS" pitchFamily="34" charset="-120"/>
                        </a:rPr>
                        <m:t>=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b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𝐀</m:t>
                          </m:r>
                          <m:r>
                            <a:rPr lang="en-US" altLang="zh-TW" sz="2000" b="1" i="0" smtClean="0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  <m:t>𝐱</m:t>
                          </m:r>
                        </m:e>
                        <m:sub>
                          <m:r>
                            <a:rPr lang="en-US" altLang="zh-TW" sz="2000" i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𝑘</m:t>
                          </m:r>
                          <m:r>
                            <a:rPr lang="en-US" altLang="zh-TW" sz="2000" i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−1</m:t>
                          </m:r>
                        </m:sub>
                      </m:sSub>
                      <m:r>
                        <a:rPr lang="en-US" altLang="zh-TW" sz="2000" i="1">
                          <a:latin typeface="Cambria Math"/>
                          <a:ea typeface="Arial Unicode MS" pitchFamily="34" charset="-120"/>
                          <a:cs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Arial Unicode MS" pitchFamily="34" charset="-12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b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𝐰</m:t>
                          </m:r>
                        </m:e>
                        <m:sub>
                          <m:r>
                            <a:rPr lang="en-US" altLang="zh-TW" sz="2000" i="1">
                              <a:latin typeface="Cambria Math"/>
                              <a:ea typeface="Arial Unicode MS" pitchFamily="34" charset="-12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altLang="zh-TW" sz="2000" i="1" dirty="0">
                  <a:latin typeface="Cambria Math"/>
                  <a:ea typeface="Arial Unicode MS" pitchFamily="34" charset="-120"/>
                  <a:cs typeface="Arial Unicode MS" pitchFamily="34" charset="-12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000" b="1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𝐰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0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~</m:t>
                      </m:r>
                      <m:r>
                        <a:rPr lang="en-US" altLang="zh-TW" sz="20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𝑁</m:t>
                      </m:r>
                      <m:d>
                        <m:dPr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r>
                            <a:rPr lang="en-US" altLang="zh-TW" sz="2000" i="1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0,</m:t>
                          </m:r>
                          <m:r>
                            <a:rPr lang="en-US" altLang="zh-TW" sz="2000" b="1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𝐐</m:t>
                          </m:r>
                        </m:e>
                      </m:d>
                    </m:oMath>
                  </m:oMathPara>
                </a14:m>
                <a:endParaRPr lang="en-US" altLang="zh-TW" sz="2000" b="1" dirty="0" smtClean="0">
                  <a:latin typeface="Cambria Math" pitchFamily="18" charset="0"/>
                  <a:ea typeface="Cambria Math" pitchFamily="18" charset="0"/>
                  <a:cs typeface="Arial Unicode MS" pitchFamily="34" charset="-12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𝐐</m:t>
                      </m:r>
                      <m:r>
                        <a:rPr lang="en-US" altLang="zh-TW" sz="2000" b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r>
                        <a:rPr lang="en-US" altLang="zh-TW" sz="2000" b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𝐆</m:t>
                      </m:r>
                      <m:sSup>
                        <m:sSupPr>
                          <m:ctrlPr>
                            <a:rPr lang="en-US" altLang="zh-TW" sz="2000" b="1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pPr>
                        <m:e>
                          <m:r>
                            <a:rPr lang="en-US" altLang="zh-TW" sz="2000" b="1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𝐆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en-US" altLang="zh-TW" sz="2000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T</m:t>
                          </m:r>
                        </m:sup>
                      </m:sSup>
                      <m:sSubSup>
                        <m:sSubSupPr>
                          <m:ctrlPr>
                            <a:rPr lang="zh-TW" altLang="zh-TW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l-GR" altLang="zh-TW" sz="2000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altLang="zh-TW" sz="2000" i="1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0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000" i="1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sz="2000" dirty="0">
                                            <a:latin typeface="Cambria Math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Δ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sz="2000" i="1" dirty="0">
                                            <a:latin typeface="Cambria Math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4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altLang="zh-TW" sz="2000" dirty="0">
                                        <a:latin typeface="Cambria Math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sz="2000" dirty="0">
                                            <a:latin typeface="Cambria Math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Δ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sz="2000" i="1" dirty="0">
                                            <a:latin typeface="Cambria Math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altLang="zh-TW" sz="2000" dirty="0">
                                        <a:latin typeface="Cambria Math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sz="2000" dirty="0">
                                            <a:latin typeface="Cambria Math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Δ</m:t>
                                        </m:r>
                                        <m:r>
                                          <m:rPr>
                                            <m:nor/>
                                          </m:rPr>
                                          <a:rPr lang="en-US" altLang="zh-TW" sz="2000" i="1" dirty="0">
                                            <a:latin typeface="Cambria Math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t</m:t>
                                        </m:r>
                                      </m:e>
                                      <m:sup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  <a:ea typeface="Cambria Math" pitchFamily="18" charset="0"/>
                                            <a:cs typeface="Arial Unicode MS" pitchFamily="34" charset="-120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m:rPr>
                                        <m:nor/>
                                      </m:rPr>
                                      <a:rPr lang="en-US" altLang="zh-TW" sz="2000" dirty="0">
                                        <a:latin typeface="Cambria Math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  <m:e>
                                <m:sSup>
                                  <m:s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nor/>
                                      </m:rPr>
                                      <a:rPr lang="en-US" altLang="zh-TW" sz="2000" dirty="0">
                                        <a:latin typeface="Cambria Math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  <m:t>Δ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US" altLang="zh-TW" sz="2000" i="1" dirty="0">
                                        <a:latin typeface="Cambria Math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  <m:t>t</m:t>
                                    </m:r>
                                  </m:e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  <a:ea typeface="Cambria Math" pitchFamily="18" charset="0"/>
                                        <a:cs typeface="Arial Unicode MS" pitchFamily="34" charset="-120"/>
                                      </a:rPr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zh-TW" sz="2000" dirty="0">
                  <a:latin typeface="Cambria Math" pitchFamily="18" charset="0"/>
                </a:endParaRPr>
              </a:p>
            </p:txBody>
          </p:sp>
        </mc:Choice>
        <mc:Fallback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490425"/>
                <a:ext cx="3702050" cy="19831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向右箭號 12"/>
          <p:cNvSpPr/>
          <p:nvPr/>
        </p:nvSpPr>
        <p:spPr>
          <a:xfrm>
            <a:off x="4355976" y="5301991"/>
            <a:ext cx="432048" cy="36004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44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Simple Example </a:t>
            </a:r>
            <a:r>
              <a:rPr lang="en-US" altLang="zh-TW" sz="2800" dirty="0" smtClean="0"/>
              <a:t>(3/4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altLang="zh-TW" sz="2400" dirty="0">
                    <a:ea typeface="Arial Unicode MS" pitchFamily="34" charset="-120"/>
                  </a:rPr>
                  <a:t>At each time step, a noisy measurement of the true position of the truck is made.</a:t>
                </a:r>
              </a:p>
              <a:p>
                <a:pPr>
                  <a:lnSpc>
                    <a:spcPct val="100000"/>
                  </a:lnSpc>
                </a:pPr>
                <a:r>
                  <a:rPr lang="en-US" altLang="zh-TW" sz="2400" dirty="0">
                    <a:ea typeface="Arial Unicode MS" pitchFamily="34" charset="-120"/>
                  </a:rPr>
                  <a:t>Let us suppose the </a:t>
                </a:r>
                <a:r>
                  <a:rPr lang="en-US" altLang="zh-TW" sz="2400" dirty="0">
                    <a:solidFill>
                      <a:srgbClr val="0070C0"/>
                    </a:solidFill>
                    <a:ea typeface="Arial Unicode MS" pitchFamily="34" charset="-120"/>
                  </a:rPr>
                  <a:t>measurement </a:t>
                </a:r>
                <a:r>
                  <a:rPr lang="en-US" altLang="zh-TW" sz="2400" dirty="0" smtClean="0">
                    <a:solidFill>
                      <a:srgbClr val="0070C0"/>
                    </a:solidFill>
                    <a:ea typeface="Arial Unicode MS" pitchFamily="34" charset="-120"/>
                  </a:rPr>
                  <a:t>noise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  <a:cs typeface="Arial Unicode MS" pitchFamily="34" charset="-120"/>
                          </a:rPr>
                        </m:ctrlPr>
                      </m:sSubPr>
                      <m:e>
                        <m:r>
                          <a:rPr lang="en-US" altLang="zh-TW" sz="2400" b="1">
                            <a:solidFill>
                              <a:srgbClr val="0070C0"/>
                            </a:solidFill>
                            <a:latin typeface="Cambria Math"/>
                            <a:ea typeface="Cambria Math" pitchFamily="18" charset="0"/>
                            <a:cs typeface="Arial Unicode MS" pitchFamily="34" charset="-120"/>
                          </a:rPr>
                          <m:t>𝐯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  <a:cs typeface="Arial Unicode MS" pitchFamily="34" charset="-12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TW" sz="2400" dirty="0">
                    <a:ea typeface="Arial Unicode MS" pitchFamily="34" charset="-120"/>
                  </a:rPr>
                  <a:t> is also normally distributed, with mean 0 and standard deviation </a:t>
                </a:r>
                <a:r>
                  <a:rPr lang="en-US" altLang="zh-TW" sz="2400" i="1" dirty="0" err="1">
                    <a:ea typeface="Arial Unicode MS" pitchFamily="34" charset="-120"/>
                  </a:rPr>
                  <a:t>σ</a:t>
                </a:r>
                <a:r>
                  <a:rPr lang="en-US" altLang="zh-TW" sz="2400" baseline="-25000" dirty="0" err="1">
                    <a:ea typeface="Arial Unicode MS" pitchFamily="34" charset="-120"/>
                  </a:rPr>
                  <a:t>z</a:t>
                </a:r>
                <a:r>
                  <a:rPr lang="en-US" altLang="zh-TW" sz="2400" dirty="0">
                    <a:ea typeface="Arial Unicode MS" pitchFamily="34" charset="-120"/>
                  </a:rPr>
                  <a:t>.</a:t>
                </a:r>
                <a:endParaRPr lang="en-US" altLang="zh-TW" sz="24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05" t="-9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24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3486895" y="4075807"/>
                <a:ext cx="217020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0" smtClean="0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𝐳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4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0" smtClean="0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𝐇</m:t>
                          </m:r>
                          <m:r>
                            <a:rPr lang="en-US" altLang="zh-TW" sz="2400" b="1" i="0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𝐱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4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0" smtClean="0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𝐯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altLang="zh-TW" sz="2400" dirty="0" smtClean="0"/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6895" y="4075807"/>
                <a:ext cx="2170209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矩形 13"/>
              <p:cNvSpPr/>
              <p:nvPr/>
            </p:nvSpPr>
            <p:spPr>
              <a:xfrm>
                <a:off x="1832173" y="4939054"/>
                <a:ext cx="2880320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>
                          <a:latin typeface="Cambria Math"/>
                          <a:ea typeface="Cambria Math" pitchFamily="18" charset="0"/>
                          <a:cs typeface="Arial Unicode MS" pitchFamily="34" charset="-120"/>
                        </a:rPr>
                        <m:t>𝐇</m:t>
                      </m:r>
                      <m:r>
                        <a:rPr lang="en-US" altLang="zh-TW" sz="2400" b="1">
                          <a:latin typeface="Cambria Math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b="1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b="1" i="1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1" i="1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altLang="zh-TW" sz="2400" b="1" i="1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400" dirty="0"/>
              </a:p>
            </p:txBody>
          </p:sp>
        </mc:Choice>
        <mc:Fallback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2173" y="4939054"/>
                <a:ext cx="288032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矩形 14"/>
              <p:cNvSpPr/>
              <p:nvPr/>
            </p:nvSpPr>
            <p:spPr>
              <a:xfrm>
                <a:off x="5059958" y="4754387"/>
                <a:ext cx="254079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𝐯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𝑘</m:t>
                          </m:r>
                        </m:sub>
                      </m:sSub>
                      <m:r>
                        <a:rPr lang="en-US" altLang="zh-TW" sz="24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~</m:t>
                      </m:r>
                      <m:r>
                        <a:rPr lang="en-US" altLang="zh-TW" sz="24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𝑁</m:t>
                      </m:r>
                      <m:d>
                        <m:d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r>
                            <a:rPr lang="en-US" altLang="zh-TW" sz="2400" i="1">
                              <a:latin typeface="Cambria Math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  <m:t>0,</m:t>
                          </m:r>
                          <m:r>
                            <a:rPr lang="en-US" altLang="zh-TW" sz="2400" b="1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𝐑</m:t>
                          </m:r>
                        </m:e>
                      </m:d>
                    </m:oMath>
                  </m:oMathPara>
                </a14:m>
                <a:endParaRPr lang="en-US" altLang="zh-TW" sz="2400" b="1" dirty="0">
                  <a:latin typeface="Cambria Math" pitchFamily="18" charset="0"/>
                  <a:ea typeface="Cambria Math" pitchFamily="18" charset="0"/>
                  <a:cs typeface="Arial Unicode MS" pitchFamily="34" charset="-12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1">
                          <a:latin typeface="Cambria Math"/>
                          <a:ea typeface="Cambria Math" pitchFamily="18" charset="0"/>
                          <a:cs typeface="Arial Unicode MS" pitchFamily="34" charset="-120"/>
                        </a:rPr>
                        <m:t>𝐑</m:t>
                      </m:r>
                      <m:r>
                        <a:rPr lang="en-US" altLang="zh-TW" sz="2400" b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zh-TW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l-GR" altLang="zh-TW" sz="2400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/>
                                  <a:ea typeface="Cambria Math" pitchFamily="18" charset="0"/>
                                </a:rPr>
                                <m:t>𝑧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958" y="4754387"/>
                <a:ext cx="2540794" cy="83099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9154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Simple Example </a:t>
            </a:r>
            <a:r>
              <a:rPr lang="en-US" altLang="zh-TW" sz="2800" dirty="0" smtClean="0"/>
              <a:t>(4/4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TW" sz="2400" dirty="0">
                <a:ea typeface="Arial Unicode MS" pitchFamily="34" charset="-120"/>
              </a:rPr>
              <a:t>We know the initial starting state of the truck with perfect precision, so we initialize</a:t>
            </a:r>
          </a:p>
          <a:p>
            <a:pPr>
              <a:lnSpc>
                <a:spcPct val="120000"/>
              </a:lnSpc>
            </a:pPr>
            <a:endParaRPr lang="en-US" altLang="zh-TW" sz="2400" dirty="0">
              <a:ea typeface="Arial Unicode MS" pitchFamily="34" charset="-120"/>
            </a:endParaRPr>
          </a:p>
          <a:p>
            <a:pPr>
              <a:lnSpc>
                <a:spcPct val="120000"/>
              </a:lnSpc>
            </a:pPr>
            <a:endParaRPr lang="en-US" altLang="zh-TW" sz="2400" dirty="0">
              <a:ea typeface="Arial Unicode MS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400" dirty="0">
                <a:ea typeface="Arial Unicode MS" pitchFamily="34" charset="-120"/>
              </a:rPr>
              <a:t>And to tell the filter that we know the exact position, we give it a zero covariance matrix:</a:t>
            </a:r>
          </a:p>
          <a:p>
            <a:pPr>
              <a:lnSpc>
                <a:spcPct val="120000"/>
              </a:lnSpc>
            </a:pPr>
            <a:endParaRPr lang="en-US" altLang="zh-TW" sz="2400" dirty="0">
              <a:ea typeface="Arial Unicode MS" pitchFamily="34" charset="-120"/>
            </a:endParaRPr>
          </a:p>
          <a:p>
            <a:pPr>
              <a:lnSpc>
                <a:spcPct val="120000"/>
              </a:lnSpc>
            </a:pPr>
            <a:endParaRPr lang="en-US" altLang="zh-TW" sz="2400" dirty="0">
              <a:ea typeface="Arial Unicode MS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400" dirty="0">
                <a:ea typeface="Arial Unicode MS" pitchFamily="34" charset="-120"/>
              </a:rPr>
              <a:t>If the initial position and velocity are not known perfectly the covariance matrix should be initialized with a suitably large number, say L, on its diagonal.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TW" sz="2000" dirty="0">
              <a:ea typeface="Arial Unicode MS" pitchFamily="34" charset="-12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25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矩形 10"/>
              <p:cNvSpPr/>
              <p:nvPr/>
            </p:nvSpPr>
            <p:spPr>
              <a:xfrm>
                <a:off x="3895398" y="2485019"/>
                <a:ext cx="1362745" cy="708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</m:ctrlPr>
                            </m:accPr>
                            <m:e>
                              <m:r>
                                <a:rPr lang="en-US" altLang="zh-TW" sz="2400" b="1" i="0" smtClean="0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  <m:t>𝐱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0</m:t>
                          </m:r>
                        </m:sub>
                      </m:sSub>
                      <m:r>
                        <a:rPr lang="en-US" altLang="zh-TW" sz="24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400" dirty="0" smtClean="0"/>
              </a:p>
            </p:txBody>
          </p:sp>
        </mc:Choice>
        <mc:Fallback>
          <p:sp>
            <p:nvSpPr>
              <p:cNvPr id="11" name="矩形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5398" y="2485019"/>
                <a:ext cx="1362745" cy="7081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矩形 11"/>
              <p:cNvSpPr/>
              <p:nvPr/>
            </p:nvSpPr>
            <p:spPr>
              <a:xfrm>
                <a:off x="3647605" y="4052384"/>
                <a:ext cx="1840183" cy="708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sSubPr>
                        <m:e>
                          <m:r>
                            <a:rPr lang="en-US" altLang="zh-TW" sz="2400" b="1" i="0" smtClean="0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/>
                              <a:ea typeface="Cambria Math" pitchFamily="18" charset="0"/>
                              <a:cs typeface="Arial Unicode MS" pitchFamily="34" charset="-120"/>
                            </a:rPr>
                            <m:t>0</m:t>
                          </m:r>
                        </m:sub>
                      </m:sSub>
                      <m:r>
                        <a:rPr lang="en-US" altLang="zh-TW" sz="2400" i="1">
                          <a:latin typeface="Cambria Math" pitchFamily="18" charset="0"/>
                          <a:ea typeface="Cambria Math" pitchFamily="18" charset="0"/>
                          <a:cs typeface="Arial Unicode MS" pitchFamily="34" charset="-12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itchFamily="18" charset="0"/>
                              <a:cs typeface="Arial Unicode MS" pitchFamily="34" charset="-12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TW" sz="2400" i="1" smtClean="0">
                                  <a:latin typeface="Cambria Math" panose="02040503050406030204" pitchFamily="18" charset="0"/>
                                  <a:ea typeface="Cambria Math" pitchFamily="18" charset="0"/>
                                  <a:cs typeface="Arial Unicode MS" pitchFamily="34" charset="-12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TW" sz="2400" b="0" i="1" smtClean="0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2400" b="0" i="1" smtClean="0">
                                    <a:latin typeface="Cambria Math"/>
                                    <a:ea typeface="Cambria Math" pitchFamily="18" charset="0"/>
                                    <a:cs typeface="Arial Unicode MS" pitchFamily="34" charset="-12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zh-TW" sz="2400" dirty="0" smtClean="0"/>
              </a:p>
            </p:txBody>
          </p:sp>
        </mc:Choice>
        <mc:Fallback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7605" y="4052384"/>
                <a:ext cx="1840183" cy="7081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矩形 12"/>
              <p:cNvSpPr/>
              <p:nvPr/>
            </p:nvSpPr>
            <p:spPr>
              <a:xfrm>
                <a:off x="6439119" y="4052383"/>
                <a:ext cx="2095061" cy="7081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2400" dirty="0" smtClean="0">
                    <a:solidFill>
                      <a:schemeClr val="bg1">
                        <a:lumMod val="65000"/>
                      </a:schemeClr>
                    </a:solidFill>
                    <a:ea typeface="Cambria Math" pitchFamily="18" charset="0"/>
                    <a:cs typeface="Arial Unicode MS" pitchFamily="34" charset="-120"/>
                  </a:rPr>
                  <a:t>(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  <a:cs typeface="Arial Unicode MS" pitchFamily="34" charset="-120"/>
                          </a:rPr>
                        </m:ctrlPr>
                      </m:sSubPr>
                      <m:e>
                        <m:r>
                          <a:rPr lang="en-US" altLang="zh-TW" sz="2400" b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  <a:ea typeface="Cambria Math" pitchFamily="18" charset="0"/>
                            <a:cs typeface="Arial Unicode MS" pitchFamily="34" charset="-120"/>
                          </a:rPr>
                          <m:t>𝐏</m:t>
                        </m:r>
                      </m:e>
                      <m:sub>
                        <m:r>
                          <a:rPr lang="en-US" altLang="zh-TW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/>
                            <a:ea typeface="Cambria Math" pitchFamily="18" charset="0"/>
                            <a:cs typeface="Arial Unicode MS" pitchFamily="34" charset="-120"/>
                          </a:rPr>
                          <m:t>0</m:t>
                        </m:r>
                      </m:sub>
                    </m:sSub>
                    <m:r>
                      <a:rPr lang="en-US" altLang="zh-TW" sz="2400" i="1">
                        <a:solidFill>
                          <a:schemeClr val="bg1">
                            <a:lumMod val="65000"/>
                          </a:schemeClr>
                        </a:solidFill>
                        <a:latin typeface="Cambria Math" pitchFamily="18" charset="0"/>
                        <a:ea typeface="Cambria Math" pitchFamily="18" charset="0"/>
                        <a:cs typeface="Arial Unicode MS" pitchFamily="34" charset="-12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altLang="zh-TW" sz="2400" i="1">
                            <a:solidFill>
                              <a:schemeClr val="bg1">
                                <a:lumMod val="65000"/>
                              </a:schemeClr>
                            </a:solidFill>
                            <a:latin typeface="Cambria Math" panose="02040503050406030204" pitchFamily="18" charset="0"/>
                            <a:ea typeface="Cambria Math" pitchFamily="18" charset="0"/>
                            <a:cs typeface="Arial Unicode MS" pitchFamily="34" charset="-12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altLang="zh-TW" sz="2400" i="1">
                                <a:solidFill>
                                  <a:schemeClr val="bg1">
                                    <a:lumMod val="6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itchFamily="18" charset="0"/>
                                <a:cs typeface="Arial Unicode MS" pitchFamily="34" charset="-120"/>
                              </a:rPr>
                            </m:ctrlPr>
                          </m:mPr>
                          <m:mr>
                            <m:e>
                              <m:r>
                                <a:rPr lang="en-US" altLang="zh-TW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  <a:ea typeface="Cambria Math" pitchFamily="18" charset="0"/>
                                  <a:cs typeface="Arial Unicode MS" pitchFamily="34" charset="-120"/>
                                </a:rPr>
                                <m:t>𝐿</m:t>
                              </m:r>
                            </m:e>
                            <m:e>
                              <m:r>
                                <a:rPr lang="en-US" altLang="zh-TW" sz="2400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  <a:ea typeface="Cambria Math" pitchFamily="18" charset="0"/>
                                  <a:cs typeface="Arial Unicode MS" pitchFamily="34" charset="-12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altLang="zh-TW" sz="2400" i="1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  <a:ea typeface="Cambria Math" pitchFamily="18" charset="0"/>
                                  <a:cs typeface="Arial Unicode MS" pitchFamily="34" charset="-12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altLang="zh-TW" sz="2400" b="0" i="1" smtClean="0">
                                  <a:solidFill>
                                    <a:schemeClr val="bg1">
                                      <a:lumMod val="65000"/>
                                    </a:schemeClr>
                                  </a:solidFill>
                                  <a:latin typeface="Cambria Math"/>
                                  <a:ea typeface="Cambria Math" pitchFamily="18" charset="0"/>
                                  <a:cs typeface="Arial Unicode MS" pitchFamily="34" charset="-120"/>
                                </a:rPr>
                                <m:t>𝐿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altLang="zh-TW" sz="2400" dirty="0" smtClean="0">
                    <a:solidFill>
                      <a:schemeClr val="bg1">
                        <a:lumMod val="65000"/>
                      </a:schemeClr>
                    </a:solidFill>
                  </a:rPr>
                  <a:t> )</a:t>
                </a:r>
                <a:endParaRPr lang="zh-TW" altLang="en-US" sz="2400" dirty="0">
                  <a:solidFill>
                    <a:schemeClr val="bg1">
                      <a:lumMod val="6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9119" y="4052383"/>
                <a:ext cx="2095061" cy="708143"/>
              </a:xfrm>
              <a:prstGeom prst="rect">
                <a:avLst/>
              </a:prstGeom>
              <a:blipFill>
                <a:blip r:embed="rId5"/>
                <a:stretch>
                  <a:fillRect l="-4360" r="-3488" b="-258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954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Conceptual Overview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The Theory of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Simple Example</a:t>
            </a:r>
          </a:p>
          <a:p>
            <a:r>
              <a:rPr lang="en-US" altLang="zh-TW" dirty="0"/>
              <a:t>Extended </a:t>
            </a:r>
            <a:r>
              <a:rPr lang="en-US" altLang="zh-TW" dirty="0" err="1"/>
              <a:t>Kalman</a:t>
            </a:r>
            <a:r>
              <a:rPr lang="en-US" altLang="zh-TW" dirty="0"/>
              <a:t> </a:t>
            </a:r>
            <a:r>
              <a:rPr lang="en-US" altLang="zh-TW" dirty="0" smtClean="0"/>
              <a:t>Filter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0227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Extended </a:t>
            </a:r>
            <a:r>
              <a:rPr lang="en-US" altLang="zh-TW" dirty="0" err="1"/>
              <a:t>Kalman</a:t>
            </a:r>
            <a:r>
              <a:rPr lang="en-US" altLang="zh-TW" dirty="0"/>
              <a:t> </a:t>
            </a:r>
            <a:r>
              <a:rPr lang="en-US" altLang="zh-TW" dirty="0" smtClean="0"/>
              <a:t>Filter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800" dirty="0"/>
              <a:t>The basic </a:t>
            </a:r>
            <a:r>
              <a:rPr lang="en-US" altLang="zh-TW" sz="2800" dirty="0" err="1"/>
              <a:t>Kalman</a:t>
            </a:r>
            <a:r>
              <a:rPr lang="en-US" altLang="zh-TW" sz="2800" dirty="0"/>
              <a:t> filter is limited to a linear </a:t>
            </a:r>
            <a:r>
              <a:rPr lang="en-US" altLang="zh-TW" sz="2800" dirty="0" smtClean="0"/>
              <a:t>assumption.</a:t>
            </a:r>
          </a:p>
          <a:p>
            <a:r>
              <a:rPr lang="en-US" altLang="zh-TW" sz="2800" dirty="0" smtClean="0"/>
              <a:t>The </a:t>
            </a:r>
            <a:r>
              <a:rPr lang="en-US" altLang="zh-TW" sz="2800" dirty="0"/>
              <a:t>extended </a:t>
            </a:r>
            <a:r>
              <a:rPr lang="en-US" altLang="zh-TW" sz="2800" dirty="0" err="1"/>
              <a:t>Kalman</a:t>
            </a:r>
            <a:r>
              <a:rPr lang="en-US" altLang="zh-TW" sz="2800" dirty="0"/>
              <a:t> filter (EKF) is the nonlinear version of the </a:t>
            </a:r>
            <a:r>
              <a:rPr lang="en-US" altLang="zh-TW" sz="2800" dirty="0" err="1"/>
              <a:t>Kalman</a:t>
            </a:r>
            <a:r>
              <a:rPr lang="en-US" altLang="zh-TW" sz="2800" dirty="0"/>
              <a:t> filter which linearizes about an estimate of the current mean and covariance.</a:t>
            </a:r>
            <a:endParaRPr lang="zh-TW" altLang="en-US" sz="28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27</a:t>
            </a:fld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矩形 6"/>
              <p:cNvSpPr/>
              <p:nvPr/>
            </p:nvSpPr>
            <p:spPr>
              <a:xfrm>
                <a:off x="955978" y="4756143"/>
                <a:ext cx="335572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sz="240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A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  <m: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−1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B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78" y="4756143"/>
                <a:ext cx="3355726" cy="461665"/>
              </a:xfrm>
              <a:prstGeom prst="rect">
                <a:avLst/>
              </a:prstGeom>
              <a:blipFill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矩形 7"/>
              <p:cNvSpPr/>
              <p:nvPr/>
            </p:nvSpPr>
            <p:spPr>
              <a:xfrm>
                <a:off x="2197215" y="5466553"/>
                <a:ext cx="21144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sz="240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H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7215" y="5466553"/>
                <a:ext cx="2114489" cy="461665"/>
              </a:xfrm>
              <a:prstGeom prst="rect">
                <a:avLst/>
              </a:prstGeom>
              <a:blipFill>
                <a:blip r:embed="rId3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/>
              <p:nvPr/>
            </p:nvSpPr>
            <p:spPr>
              <a:xfrm>
                <a:off x="5104096" y="4756143"/>
                <a:ext cx="34112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sz="240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𝑓</m:t>
                      </m:r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  <m: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−1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+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u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)+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w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096" y="4756143"/>
                <a:ext cx="3411254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5104096" y="5439048"/>
                <a:ext cx="23361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sz="240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z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h</m:t>
                      </m:r>
                      <m:r>
                        <a:rPr lang="en-US" altLang="zh-TW" sz="2400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(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i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sz="2400" b="0" i="0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)+</m:t>
                      </m:r>
                      <m:sSub>
                        <m:sSubPr>
                          <m:ctrlPr>
                            <a:rPr lang="en-AU" altLang="zh-TW" sz="240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sz="2400" b="0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v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sz="2400" i="0" dirty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096" y="5439048"/>
                <a:ext cx="2336152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向右箭號 10"/>
          <p:cNvSpPr/>
          <p:nvPr/>
        </p:nvSpPr>
        <p:spPr>
          <a:xfrm>
            <a:off x="4470132" y="4936092"/>
            <a:ext cx="478971" cy="18466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  <p:sp>
        <p:nvSpPr>
          <p:cNvPr id="12" name="向右箭號 11"/>
          <p:cNvSpPr/>
          <p:nvPr/>
        </p:nvSpPr>
        <p:spPr>
          <a:xfrm>
            <a:off x="4470132" y="5578690"/>
            <a:ext cx="478971" cy="184666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/>
          </a:p>
        </p:txBody>
      </p:sp>
    </p:spTree>
    <p:extLst>
      <p:ext uri="{BB962C8B-B14F-4D97-AF65-F5344CB8AC3E}">
        <p14:creationId xmlns:p14="http://schemas.microsoft.com/office/powerpoint/2010/main" val="308074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Arial Unicode MS" pitchFamily="34" charset="-120"/>
              </a:rPr>
              <a:t>Theoretical Basis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dirty="0" smtClean="0"/>
              <a:t>Media IC &amp; System Lab</a:t>
            </a:r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dirty="0" smtClean="0"/>
              <a:t>Po-Chen Wu 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28</a:t>
            </a:fld>
            <a:endParaRPr lang="zh-TW" altLang="en-US"/>
          </a:p>
        </p:txBody>
      </p:sp>
      <p:grpSp>
        <p:nvGrpSpPr>
          <p:cNvPr id="35" name="群組 34"/>
          <p:cNvGrpSpPr/>
          <p:nvPr/>
        </p:nvGrpSpPr>
        <p:grpSpPr>
          <a:xfrm>
            <a:off x="469238" y="2605191"/>
            <a:ext cx="3816350" cy="2781341"/>
            <a:chOff x="474191" y="2497262"/>
            <a:chExt cx="3816350" cy="2781341"/>
          </a:xfrm>
        </p:grpSpPr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1108795" y="2614486"/>
              <a:ext cx="24415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Prediction (Time Update)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618654" y="3289425"/>
              <a:ext cx="2581275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(1) Project the state ahead</a:t>
              </a:r>
              <a:endParaRPr lang="en-AU" altLang="zh-TW" sz="1600" baseline="-2500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618654" y="4224462"/>
              <a:ext cx="3608388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(2) Project the error covariance ahead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3" name="Rectangle 18"/>
            <p:cNvSpPr>
              <a:spLocks noChangeArrowheads="1"/>
            </p:cNvSpPr>
            <p:nvPr/>
          </p:nvSpPr>
          <p:spPr bwMode="auto">
            <a:xfrm>
              <a:off x="474191" y="2497262"/>
              <a:ext cx="3816350" cy="278134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>
              <a:off x="474191" y="3073525"/>
              <a:ext cx="38163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32022" y="3729486"/>
                  <a:ext cx="2065822" cy="3697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AU" altLang="zh-TW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AU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r>
                          <a:rPr lang="en-US" altLang="zh-TW" b="0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𝑓</m:t>
                        </m:r>
                        <m:r>
                          <a:rPr lang="en-US" altLang="zh-TW" b="0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(</m:t>
                        </m:r>
                        <m:sSub>
                          <m:sSubPr>
                            <m:ctrlPr>
                              <a:rPr lang="en-AU" altLang="zh-TW" i="1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AU" altLang="zh-TW" i="1" dirty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  <m:r>
                              <a:rPr lang="en-US" altLang="zh-TW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−1</m:t>
                            </m:r>
                          </m:sub>
                        </m:sSub>
                        <m:r>
                          <a:rPr lang="en-US" altLang="zh-TW" i="0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+</m:t>
                        </m:r>
                        <m:sSub>
                          <m:sSubPr>
                            <m:ctrlPr>
                              <a:rPr lang="en-AU" altLang="zh-TW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u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)</m:t>
                        </m:r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8" name="Text 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32022" y="3729486"/>
                  <a:ext cx="2065822" cy="369781"/>
                </a:xfrm>
                <a:prstGeom prst="rect">
                  <a:avLst/>
                </a:prstGeom>
                <a:blipFill>
                  <a:blip r:embed="rId3"/>
                  <a:stretch>
                    <a:fillRect t="-4918" b="-147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346384" y="4707021"/>
                  <a:ext cx="2201244" cy="39196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AU" altLang="zh-TW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sSub>
                          <m:sSubPr>
                            <m:ctrlPr>
                              <a:rPr lang="en-AU" altLang="zh-TW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b="0" i="0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sSub>
                          <m:sSubPr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b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  <m:r>
                              <a:rPr lang="en-US" altLang="zh-TW" b="0" i="0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−1</m:t>
                            </m:r>
                          </m:sub>
                        </m:sSub>
                        <m:sSubSup>
                          <m:sSubSupPr>
                            <m:ctrlPr>
                              <a:rPr lang="en-AU" altLang="zh-TW" i="1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A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T</m:t>
                            </m:r>
                          </m:sup>
                        </m:sSub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Q</m:t>
                        </m:r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29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346384" y="4707021"/>
                  <a:ext cx="2201244" cy="391967"/>
                </a:xfrm>
                <a:prstGeom prst="rect">
                  <a:avLst/>
                </a:prstGeom>
                <a:blipFill>
                  <a:blip r:embed="rId4"/>
                  <a:stretch>
                    <a:fillRect b="-937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群組 35"/>
          <p:cNvGrpSpPr/>
          <p:nvPr/>
        </p:nvGrpSpPr>
        <p:grpSpPr>
          <a:xfrm>
            <a:off x="4581054" y="2087687"/>
            <a:ext cx="4176712" cy="3816350"/>
            <a:chOff x="4581054" y="2087687"/>
            <a:chExt cx="4176712" cy="3816350"/>
          </a:xfrm>
        </p:grpSpPr>
        <p:sp>
          <p:nvSpPr>
            <p:cNvPr id="16" name="Text Box 11"/>
            <p:cNvSpPr txBox="1">
              <a:spLocks noChangeArrowheads="1"/>
            </p:cNvSpPr>
            <p:nvPr/>
          </p:nvSpPr>
          <p:spPr bwMode="auto">
            <a:xfrm>
              <a:off x="5084291" y="2232150"/>
              <a:ext cx="32686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Correction (Measurement Update)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7" name="Text Box 12"/>
            <p:cNvSpPr txBox="1">
              <a:spLocks noChangeArrowheads="1"/>
            </p:cNvSpPr>
            <p:nvPr/>
          </p:nvSpPr>
          <p:spPr bwMode="auto">
            <a:xfrm>
              <a:off x="4796954" y="2879850"/>
              <a:ext cx="2884487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(1) Compute the </a:t>
              </a:r>
              <a:r>
                <a:rPr lang="en-US" sz="1600" dirty="0" err="1">
                  <a:latin typeface="Arial" panose="020B0604020202020204" pitchFamily="34" charset="0"/>
                  <a:cs typeface="Arial" panose="020B0604020202020204" pitchFamily="34" charset="0"/>
                </a:rPr>
                <a:t>Kalman</a:t>
              </a:r>
              <a:r>
                <a:rPr lang="en-US" sz="1600" dirty="0">
                  <a:latin typeface="Arial" panose="020B0604020202020204" pitchFamily="34" charset="0"/>
                  <a:cs typeface="Arial" panose="020B0604020202020204" pitchFamily="34" charset="0"/>
                </a:rPr>
                <a:t> Gain</a:t>
              </a:r>
              <a:endParaRPr lang="en-AU" altLang="zh-TW" sz="1600" baseline="-25000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8" name="Text Box 13"/>
            <p:cNvSpPr txBox="1">
              <a:spLocks noChangeArrowheads="1"/>
            </p:cNvSpPr>
            <p:nvPr/>
          </p:nvSpPr>
          <p:spPr bwMode="auto">
            <a:xfrm>
              <a:off x="4796954" y="3887912"/>
              <a:ext cx="3916362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(2) Update estimate with measurement z</a:t>
              </a:r>
              <a:r>
                <a:rPr lang="en-US" sz="1600" baseline="-25000">
                  <a:latin typeface="Arial" panose="020B0604020202020204" pitchFamily="34" charset="0"/>
                  <a:cs typeface="Arial" panose="020B0604020202020204" pitchFamily="34" charset="0"/>
                </a:rPr>
                <a:t>k</a:t>
              </a:r>
              <a:endParaRPr lang="en-AU" altLang="zh-TW" sz="1600" baseline="-2500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796954" y="4824537"/>
              <a:ext cx="273685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600">
                  <a:latin typeface="Arial" panose="020B0604020202020204" pitchFamily="34" charset="0"/>
                  <a:cs typeface="Arial" panose="020B0604020202020204" pitchFamily="34" charset="0"/>
                </a:rPr>
                <a:t>(3) Update Error Covariance</a:t>
              </a:r>
              <a:endParaRPr lang="en-AU" altLang="zh-TW" sz="1600" baseline="-2500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endParaRPr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4581054" y="2087687"/>
              <a:ext cx="4176712" cy="38163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581054" y="2663950"/>
              <a:ext cx="41767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403583" y="4337240"/>
                  <a:ext cx="2687595" cy="3697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altLang="zh-TW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AU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sSubSup>
                          <m:sSubSupPr>
                            <m:ctrlPr>
                              <a:rPr lang="en-AU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AU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b="0" i="0" dirty="0" smtClean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(</m:t>
                        </m:r>
                        <m:sSub>
                          <m:sSub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</m:t>
                        </m:r>
                        <m:r>
                          <a:rPr lang="en-US" altLang="zh-TW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h</m:t>
                        </m:r>
                        <m:r>
                          <a:rPr lang="en-US" altLang="zh-TW" i="1" dirty="0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(</m:t>
                        </m:r>
                        <m:sSubSup>
                          <m:sSubSupPr>
                            <m:ctrlPr>
                              <a:rPr lang="en-AU" altLang="zh-TW" i="1" dirty="0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acc>
                              <m:accPr>
                                <m:chr m:val="̂"/>
                                <m:ctrlPr>
                                  <a:rPr lang="en-AU" altLang="zh-TW" i="1" dirty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solidFill>
                                      <a:schemeClr val="accent6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dirty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r>
                          <a:rPr lang="en-US" altLang="zh-TW" dirty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)</m:t>
                        </m:r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)</m:t>
                        </m:r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2" name="Text Box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403583" y="4337240"/>
                  <a:ext cx="2687595" cy="369781"/>
                </a:xfrm>
                <a:prstGeom prst="rect">
                  <a:avLst/>
                </a:prstGeom>
                <a:blipFill>
                  <a:blip r:embed="rId5"/>
                  <a:stretch>
                    <a:fillRect t="-4918" b="-147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3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699048" y="5278603"/>
                  <a:ext cx="2049664" cy="36978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AU" altLang="zh-TW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(1−</m:t>
                        </m:r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sSub>
                          <m:sSubPr>
                            <m:ctrlPr>
                              <a:rPr lang="en-AU" altLang="zh-TW" i="1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zh-TW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H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</m:sSub>
                        <m:r>
                          <a:rPr lang="en-US" altLang="zh-TW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)</m:t>
                        </m:r>
                        <m:sSubSup>
                          <m:sSubSup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3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699048" y="5278603"/>
                  <a:ext cx="2049664" cy="369781"/>
                </a:xfrm>
                <a:prstGeom prst="rect">
                  <a:avLst/>
                </a:prstGeom>
                <a:blipFill>
                  <a:blip r:embed="rId6"/>
                  <a:stretch>
                    <a:fillRect b="-1311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5277811" y="3361623"/>
                  <a:ext cx="2882199" cy="391967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=</m:t>
                        </m:r>
                        <m:sSubSup>
                          <m:sSubSupPr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P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</m:t>
                            </m:r>
                          </m:sup>
                        </m:sSubSup>
                        <m:sSubSup>
                          <m:sSubSupPr>
                            <m:ctrlPr>
                              <a:rPr lang="en-AU" altLang="zh-TW" i="1" dirty="0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altLang="zh-TW" b="0" i="0" dirty="0" smtClean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H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k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altLang="zh-TW" dirty="0">
                                <a:solidFill>
                                  <a:schemeClr val="accent4"/>
                                </a:solidFill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T</m:t>
                            </m:r>
                          </m:sup>
                        </m:sSubSup>
                        <m:sSup>
                          <m:sSupPr>
                            <m:ctrlPr>
                              <a:rPr lang="en-US" altLang="zh-TW" b="0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pPr>
                          <m:e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AU" altLang="zh-TW" i="1" dirty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nor/>
                                  </m:rPr>
                                  <a:rPr lang="en-US" altLang="zh-TW" b="0" i="0" dirty="0" smtClean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k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AU" altLang="zh-TW" i="1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P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a:rPr lang="en-US" altLang="zh-TW" dirty="0"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−</m:t>
                                </m:r>
                              </m:sup>
                            </m:sSubSup>
                            <m:sSubSup>
                              <m:sSubSupPr>
                                <m:ctrlPr>
                                  <a:rPr lang="en-AU" altLang="zh-TW" i="1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</m:ctrlPr>
                              </m:sSubSupPr>
                              <m:e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k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altLang="zh-TW" dirty="0">
                                    <a:solidFill>
                                      <a:schemeClr val="accent4"/>
                                    </a:solidFill>
                                    <a:latin typeface="Cambria Math" panose="02040503050406030204" pitchFamily="18" charset="0"/>
                                    <a:ea typeface="Arial Unicode MS" pitchFamily="34" charset="-120"/>
                                  </a:rPr>
                                  <m:t>T</m:t>
                                </m:r>
                              </m:sup>
                            </m:sSubSup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R</m:t>
                            </m:r>
                            <m:r>
                              <a:rPr lang="en-US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b="0" i="1" dirty="0" smtClean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−1</m:t>
                            </m:r>
                          </m:sup>
                        </m:sSup>
                      </m:oMath>
                    </m:oMathPara>
                  </a14:m>
                  <a:endParaRPr lang="en-AU" altLang="zh-TW" baseline="-25000" dirty="0">
                    <a:latin typeface="Arial" panose="020B0604020202020204" pitchFamily="34" charset="0"/>
                    <a:ea typeface="新細明體" charset="-120"/>
                    <a:cs typeface="Arial" panose="020B0604020202020204" pitchFamily="34" charset="0"/>
                  </a:endParaRPr>
                </a:p>
              </p:txBody>
            </p:sp>
          </mc:Choice>
          <mc:Fallback>
            <p:sp>
              <p:nvSpPr>
                <p:cNvPr id="34" name="Text 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5277811" y="3361623"/>
                  <a:ext cx="2882199" cy="391967"/>
                </a:xfrm>
                <a:prstGeom prst="rect">
                  <a:avLst/>
                </a:prstGeom>
                <a:blipFill>
                  <a:blip r:embed="rId7"/>
                  <a:stretch>
                    <a:fillRect b="-12308"/>
                  </a:stretch>
                </a:blipFill>
                <a:ln w="2857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9" name="弧形 38"/>
          <p:cNvSpPr/>
          <p:nvPr/>
        </p:nvSpPr>
        <p:spPr>
          <a:xfrm rot="4390159" flipV="1">
            <a:off x="3630887" y="4796238"/>
            <a:ext cx="1623835" cy="1158319"/>
          </a:xfrm>
          <a:prstGeom prst="arc">
            <a:avLst>
              <a:gd name="adj1" fmla="val 15543007"/>
              <a:gd name="adj2" fmla="val 1394387"/>
            </a:avLst>
          </a:prstGeom>
          <a:ln w="38100">
            <a:headEnd type="triangle" w="lg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矩形 39"/>
              <p:cNvSpPr/>
              <p:nvPr/>
            </p:nvSpPr>
            <p:spPr>
              <a:xfrm>
                <a:off x="76979" y="1804762"/>
                <a:ext cx="365471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Initial estimates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AU" altLang="zh-TW" i="1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zh-TW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P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k</m:t>
                        </m:r>
                        <m:r>
                          <a:rPr lang="en-US" altLang="zh-TW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zh-TW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zh-TW" altLang="en-US" dirty="0"/>
              </a:p>
            </p:txBody>
          </p:sp>
        </mc:Choice>
        <mc:Fallback>
          <p:sp>
            <p:nvSpPr>
              <p:cNvPr id="40" name="矩形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79" y="1804762"/>
                <a:ext cx="3654718" cy="369332"/>
              </a:xfrm>
              <a:prstGeom prst="rect">
                <a:avLst/>
              </a:prstGeom>
              <a:blipFill>
                <a:blip r:embed="rId8"/>
                <a:stretch>
                  <a:fillRect l="-1503" t="-9836" b="-229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弧形 40"/>
          <p:cNvSpPr/>
          <p:nvPr/>
        </p:nvSpPr>
        <p:spPr>
          <a:xfrm rot="17209841">
            <a:off x="3630887" y="2007971"/>
            <a:ext cx="1623835" cy="1158319"/>
          </a:xfrm>
          <a:prstGeom prst="arc">
            <a:avLst>
              <a:gd name="adj1" fmla="val 15543007"/>
              <a:gd name="adj2" fmla="val 1394387"/>
            </a:avLst>
          </a:prstGeom>
          <a:ln w="38100"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3" name="直線單箭頭接點 42"/>
          <p:cNvCxnSpPr/>
          <p:nvPr/>
        </p:nvCxnSpPr>
        <p:spPr>
          <a:xfrm>
            <a:off x="1904338" y="2161394"/>
            <a:ext cx="0" cy="394606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矩形 2"/>
              <p:cNvSpPr/>
              <p:nvPr/>
            </p:nvSpPr>
            <p:spPr>
              <a:xfrm>
                <a:off x="600901" y="5538284"/>
                <a:ext cx="1776512" cy="781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i="1" dirty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A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</m:ctrlPr>
                                </m:fPr>
                                <m:num>
                                  <m:r>
                                    <a:rPr lang="zh-TW" altLang="en-US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𝜕</m:t>
                                  </m:r>
                                  <m:r>
                                    <a:rPr lang="en-US" altLang="zh-TW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zh-TW" altLang="en-US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x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sSub>
                            <m:sSubPr>
                              <m:ctrlPr>
                                <a:rPr lang="en-AU" altLang="zh-TW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AU" altLang="zh-TW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k</m:t>
                              </m:r>
                              <m:r>
                                <a:rPr lang="en-US" altLang="zh-TW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altLang="zh-TW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,</m:t>
                          </m:r>
                          <m:sSub>
                            <m:sSubPr>
                              <m:ctrlPr>
                                <a:rPr lang="en-AU" altLang="zh-TW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sSubPr>
                            <m:e>
                              <m:r>
                                <m:rPr>
                                  <m:nor/>
                                </m:rPr>
                                <a:rPr lang="en-US" altLang="zh-TW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u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k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901" y="5538284"/>
                <a:ext cx="1776512" cy="7819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矩形 29"/>
              <p:cNvSpPr/>
              <p:nvPr/>
            </p:nvSpPr>
            <p:spPr>
              <a:xfrm>
                <a:off x="2452732" y="5531903"/>
                <a:ext cx="1356717" cy="7947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AU" altLang="zh-TW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zh-TW" dirty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H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TW" dirty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  <m:t>k</m:t>
                          </m:r>
                        </m:sub>
                      </m:sSub>
                      <m:r>
                        <a:rPr lang="en-US" altLang="zh-TW" b="0" i="1" dirty="0" smtClean="0">
                          <a:latin typeface="Cambria Math" panose="02040503050406030204" pitchFamily="18" charset="0"/>
                          <a:ea typeface="Arial Unicode MS" pitchFamily="34" charset="-120"/>
                        </a:rPr>
                        <m:t>=</m:t>
                      </m:r>
                      <m:sSub>
                        <m:sSubPr>
                          <m:ctrlPr>
                            <a:rPr lang="en-US" altLang="zh-TW" b="0" i="1" dirty="0" smtClean="0">
                              <a:latin typeface="Cambria Math" panose="02040503050406030204" pitchFamily="18" charset="0"/>
                              <a:ea typeface="Arial Unicode MS" pitchFamily="34" charset="-12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altLang="zh-TW" i="1" dirty="0"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zh-TW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</m:ctrlPr>
                                </m:fPr>
                                <m:num>
                                  <m:r>
                                    <a:rPr lang="zh-TW" altLang="en-US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𝜕</m:t>
                                  </m:r>
                                  <m:r>
                                    <a:rPr lang="en-US" altLang="zh-TW" b="0" i="1" dirty="0" smtClean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h</m:t>
                                  </m:r>
                                </m:num>
                                <m:den>
                                  <m:r>
                                    <a:rPr lang="zh-TW" altLang="en-US" i="1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𝜕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zh-TW" dirty="0"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x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sSubSup>
                            <m:sSubSupPr>
                              <m:ctrlPr>
                                <a:rPr lang="en-AU" altLang="zh-TW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AU" altLang="zh-TW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altLang="zh-TW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Arial Unicode MS" pitchFamily="34" charset="-120"/>
                                    </a:rPr>
                                    <m:t>x</m:t>
                                  </m:r>
                                </m:e>
                              </m:acc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TW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k</m:t>
                              </m:r>
                            </m:sub>
                            <m:sup>
                              <m:r>
                                <a:rPr lang="en-US" altLang="zh-TW" dirty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 Unicode MS" pitchFamily="34" charset="-120"/>
                                </a:rPr>
                                <m:t>−</m:t>
                              </m:r>
                            </m:sup>
                          </m:sSubSup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0" name="矩形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2732" y="5531903"/>
                <a:ext cx="1356717" cy="79470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8428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500"/>
              </a:spcBef>
            </a:pPr>
            <a:r>
              <a:rPr lang="en-US" altLang="zh-TW" sz="2400" dirty="0"/>
              <a:t>Bishop, Gary, and Greg Welch. "An introduction to the </a:t>
            </a:r>
            <a:r>
              <a:rPr lang="en-US" altLang="zh-TW" sz="2400" dirty="0" err="1"/>
              <a:t>Kalman</a:t>
            </a:r>
            <a:r>
              <a:rPr lang="en-US" altLang="zh-TW" sz="2400" dirty="0"/>
              <a:t> filter." </a:t>
            </a:r>
            <a:r>
              <a:rPr lang="en-US" altLang="zh-TW" sz="2400" i="1" dirty="0" err="1"/>
              <a:t>Proc</a:t>
            </a:r>
            <a:r>
              <a:rPr lang="en-US" altLang="zh-TW" sz="2400" i="1" dirty="0"/>
              <a:t> of SIGGRAPH, Course</a:t>
            </a:r>
            <a:r>
              <a:rPr lang="en-US" altLang="zh-TW" sz="2400" dirty="0"/>
              <a:t> 8.27599-23175 (2001): 41</a:t>
            </a:r>
            <a:r>
              <a:rPr lang="en-US" altLang="zh-TW" sz="2400" dirty="0" smtClean="0"/>
              <a:t>.</a:t>
            </a:r>
          </a:p>
          <a:p>
            <a:pPr>
              <a:spcBef>
                <a:spcPts val="1500"/>
              </a:spcBef>
            </a:pPr>
            <a:r>
              <a:rPr lang="en-AU" altLang="zh-TW" sz="2400" dirty="0">
                <a:ea typeface="新細明體" panose="02020500000000000000" pitchFamily="18" charset="-120"/>
              </a:rPr>
              <a:t>Michael </a:t>
            </a:r>
            <a:r>
              <a:rPr lang="en-AU" altLang="zh-TW" sz="2400" dirty="0" smtClean="0">
                <a:ea typeface="新細明體" panose="02020500000000000000" pitchFamily="18" charset="-120"/>
              </a:rPr>
              <a:t>Williams. "</a:t>
            </a:r>
            <a:r>
              <a:rPr lang="en-AU" altLang="zh-TW" sz="2400" dirty="0">
                <a:ea typeface="新細明體" panose="02020500000000000000" pitchFamily="18" charset="-120"/>
              </a:rPr>
              <a:t>Introduction to </a:t>
            </a:r>
            <a:r>
              <a:rPr lang="en-AU" altLang="zh-TW" sz="2400" dirty="0" err="1">
                <a:ea typeface="新細明體" panose="02020500000000000000" pitchFamily="18" charset="-120"/>
              </a:rPr>
              <a:t>Kalman</a:t>
            </a:r>
            <a:r>
              <a:rPr lang="en-AU" altLang="zh-TW" sz="2400" dirty="0">
                <a:ea typeface="新細明體" panose="02020500000000000000" pitchFamily="18" charset="-120"/>
              </a:rPr>
              <a:t> </a:t>
            </a:r>
            <a:r>
              <a:rPr lang="en-AU" altLang="zh-TW" sz="2400" dirty="0" smtClean="0">
                <a:ea typeface="新細明體" panose="02020500000000000000" pitchFamily="18" charset="-120"/>
              </a:rPr>
              <a:t>Filters." </a:t>
            </a:r>
            <a:r>
              <a:rPr lang="en-AU" altLang="zh-TW" sz="2400" dirty="0" err="1" smtClean="0">
                <a:ea typeface="新細明體" panose="02020500000000000000" pitchFamily="18" charset="-120"/>
              </a:rPr>
              <a:t>Powerpoint</a:t>
            </a:r>
            <a:r>
              <a:rPr lang="en-AU" altLang="zh-TW" sz="2400" dirty="0" smtClean="0">
                <a:ea typeface="新細明體" panose="02020500000000000000" pitchFamily="18" charset="-120"/>
              </a:rPr>
              <a:t> Slides, 5 </a:t>
            </a:r>
            <a:r>
              <a:rPr lang="en-AU" altLang="zh-TW" sz="2400" dirty="0">
                <a:ea typeface="新細明體" panose="02020500000000000000" pitchFamily="18" charset="-120"/>
              </a:rPr>
              <a:t>June 2003</a:t>
            </a:r>
          </a:p>
          <a:p>
            <a:pPr>
              <a:spcBef>
                <a:spcPts val="1500"/>
              </a:spcBef>
            </a:pPr>
            <a:endParaRPr lang="en-AU" altLang="zh-TW" sz="2400" dirty="0">
              <a:ea typeface="新細明體" panose="02020500000000000000" pitchFamily="18" charset="-120"/>
            </a:endParaRPr>
          </a:p>
          <a:p>
            <a:pPr>
              <a:spcBef>
                <a:spcPts val="1500"/>
              </a:spcBef>
            </a:pPr>
            <a:endParaRPr lang="en-US" altLang="zh-TW" sz="2400" dirty="0">
              <a:latin typeface="Arial" charset="0"/>
              <a:cs typeface="Arial" charset="0"/>
            </a:endParaRP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8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Takeaways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What is a </a:t>
            </a:r>
            <a:r>
              <a:rPr lang="en-US" altLang="zh-TW" dirty="0" err="1"/>
              <a:t>Kalman</a:t>
            </a:r>
            <a:r>
              <a:rPr lang="en-US" altLang="zh-TW" dirty="0"/>
              <a:t> Filter?</a:t>
            </a:r>
          </a:p>
          <a:p>
            <a:r>
              <a:rPr lang="en-US" altLang="zh-TW" dirty="0"/>
              <a:t>Why do we need </a:t>
            </a:r>
            <a:r>
              <a:rPr lang="en-US" altLang="zh-TW" dirty="0" err="1"/>
              <a:t>Kalman</a:t>
            </a:r>
            <a:r>
              <a:rPr lang="en-US" altLang="zh-TW" dirty="0"/>
              <a:t> Filters?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872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Introduction to </a:t>
            </a:r>
            <a:r>
              <a:rPr lang="en-US" altLang="zh-TW" dirty="0" err="1"/>
              <a:t>Kalman</a:t>
            </a:r>
            <a:r>
              <a:rPr lang="en-US" altLang="zh-TW" dirty="0"/>
              <a:t> Filter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Conceptual Overview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The Theory of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Simple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Example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Extended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22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zh-TW" dirty="0">
                <a:solidFill>
                  <a:srgbClr val="0070C0"/>
                </a:solidFill>
              </a:rPr>
              <a:t>Recursive</a:t>
            </a:r>
            <a:r>
              <a:rPr lang="en-US" altLang="zh-TW" dirty="0"/>
              <a:t> data processing algorithm</a:t>
            </a:r>
          </a:p>
          <a:p>
            <a:pPr lvl="1">
              <a:lnSpc>
                <a:spcPct val="110000"/>
              </a:lnSpc>
            </a:pPr>
            <a:r>
              <a:rPr lang="en-US" altLang="zh-TW" dirty="0"/>
              <a:t>Generates </a:t>
            </a:r>
            <a:r>
              <a:rPr lang="en-US" altLang="zh-TW" dirty="0">
                <a:solidFill>
                  <a:srgbClr val="0070C0"/>
                </a:solidFill>
              </a:rPr>
              <a:t>optimal</a:t>
            </a:r>
            <a:r>
              <a:rPr lang="en-US" altLang="zh-TW" dirty="0">
                <a:solidFill>
                  <a:schemeClr val="accent5"/>
                </a:solidFill>
              </a:rPr>
              <a:t> </a:t>
            </a:r>
            <a:r>
              <a:rPr lang="en-US" altLang="zh-TW" dirty="0">
                <a:solidFill>
                  <a:srgbClr val="0070C0"/>
                </a:solidFill>
              </a:rPr>
              <a:t>estimate</a:t>
            </a:r>
            <a:r>
              <a:rPr lang="en-US" altLang="zh-TW" dirty="0">
                <a:solidFill>
                  <a:schemeClr val="accent5"/>
                </a:solidFill>
              </a:rPr>
              <a:t> </a:t>
            </a:r>
            <a:r>
              <a:rPr lang="en-US" altLang="zh-TW" dirty="0"/>
              <a:t>of desired quantities given the set of measurements</a:t>
            </a:r>
          </a:p>
          <a:p>
            <a:pPr lvl="1">
              <a:lnSpc>
                <a:spcPct val="110000"/>
              </a:lnSpc>
            </a:pPr>
            <a:r>
              <a:rPr lang="en-US" altLang="zh-TW" dirty="0">
                <a:solidFill>
                  <a:srgbClr val="0070C0"/>
                </a:solidFill>
              </a:rPr>
              <a:t>Optimal</a:t>
            </a:r>
            <a:r>
              <a:rPr lang="en-US" altLang="zh-TW" dirty="0"/>
              <a:t>: For linear system and white Gaussian errors, </a:t>
            </a:r>
            <a:r>
              <a:rPr lang="en-US" altLang="zh-TW" dirty="0" err="1"/>
              <a:t>Kalman</a:t>
            </a:r>
            <a:r>
              <a:rPr lang="en-US" altLang="zh-TW" dirty="0"/>
              <a:t> filter is “best” estimate based on all previous </a:t>
            </a:r>
            <a:r>
              <a:rPr lang="en-US" altLang="zh-TW" dirty="0" smtClean="0"/>
              <a:t>measurements.</a:t>
            </a:r>
            <a:endParaRPr lang="en-US" altLang="zh-TW" dirty="0"/>
          </a:p>
          <a:p>
            <a:pPr lvl="1">
              <a:lnSpc>
                <a:spcPct val="110000"/>
              </a:lnSpc>
            </a:pPr>
            <a:r>
              <a:rPr lang="en-US" altLang="zh-TW" dirty="0">
                <a:solidFill>
                  <a:srgbClr val="0070C0"/>
                </a:solidFill>
              </a:rPr>
              <a:t>Recursive</a:t>
            </a:r>
            <a:r>
              <a:rPr lang="en-US" altLang="zh-TW" dirty="0"/>
              <a:t>: doesn’t need to store all previous measurements and reprocess all data each time </a:t>
            </a:r>
            <a:r>
              <a:rPr lang="en-US" altLang="zh-TW" dirty="0" smtClean="0"/>
              <a:t>step.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4332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ea typeface="Arial Unicode MS" pitchFamily="34" charset="-120"/>
              </a:rPr>
              <a:t>The Problem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1323"/>
              </a:spcBef>
            </a:pPr>
            <a:endParaRPr lang="en-US" altLang="zh-TW" dirty="0" smtClean="0">
              <a:ea typeface="Arial Unicode MS" pitchFamily="34" charset="-120"/>
            </a:endParaRPr>
          </a:p>
          <a:p>
            <a:pPr>
              <a:spcBef>
                <a:spcPts val="1323"/>
              </a:spcBef>
            </a:pPr>
            <a:endParaRPr lang="en-US" altLang="zh-TW" dirty="0">
              <a:ea typeface="Arial Unicode MS" pitchFamily="34" charset="-120"/>
            </a:endParaRPr>
          </a:p>
          <a:p>
            <a:pPr>
              <a:spcBef>
                <a:spcPts val="1323"/>
              </a:spcBef>
            </a:pPr>
            <a:endParaRPr lang="en-US" altLang="zh-TW" dirty="0" smtClean="0">
              <a:ea typeface="Arial Unicode MS" pitchFamily="34" charset="-120"/>
            </a:endParaRPr>
          </a:p>
          <a:p>
            <a:pPr>
              <a:spcBef>
                <a:spcPts val="1323"/>
              </a:spcBef>
            </a:pPr>
            <a:endParaRPr lang="en-US" altLang="zh-TW" dirty="0">
              <a:ea typeface="Arial Unicode MS" pitchFamily="34" charset="-120"/>
            </a:endParaRPr>
          </a:p>
          <a:p>
            <a:pPr marL="0" indent="0">
              <a:spcBef>
                <a:spcPts val="1323"/>
              </a:spcBef>
              <a:buNone/>
            </a:pPr>
            <a:endParaRPr lang="en-US" altLang="zh-TW" dirty="0">
              <a:ea typeface="Arial Unicode MS" pitchFamily="34" charset="-120"/>
            </a:endParaRPr>
          </a:p>
          <a:p>
            <a:pPr marL="0" indent="0">
              <a:spcBef>
                <a:spcPts val="1323"/>
              </a:spcBef>
              <a:buNone/>
            </a:pPr>
            <a:endParaRPr lang="en-US" altLang="zh-TW" dirty="0" smtClean="0">
              <a:ea typeface="Arial Unicode MS" pitchFamily="34" charset="-120"/>
            </a:endParaRPr>
          </a:p>
          <a:p>
            <a:pPr marL="0" indent="0">
              <a:spcBef>
                <a:spcPts val="1323"/>
              </a:spcBef>
              <a:buNone/>
            </a:pPr>
            <a:endParaRPr lang="en-US" altLang="zh-TW" dirty="0">
              <a:ea typeface="Arial Unicode MS" pitchFamily="34" charset="-120"/>
            </a:endParaRPr>
          </a:p>
          <a:p>
            <a:pPr marL="0" indent="0">
              <a:spcBef>
                <a:spcPts val="1323"/>
              </a:spcBef>
              <a:buNone/>
            </a:pPr>
            <a:endParaRPr lang="en-US" altLang="zh-TW" dirty="0" smtClean="0">
              <a:ea typeface="Arial Unicode MS" pitchFamily="34" charset="-120"/>
            </a:endParaRPr>
          </a:p>
          <a:p>
            <a:pPr>
              <a:spcBef>
                <a:spcPts val="1323"/>
              </a:spcBef>
            </a:pPr>
            <a:r>
              <a:rPr lang="en-US" altLang="zh-TW" sz="3100" dirty="0" smtClean="0">
                <a:ea typeface="Arial Unicode MS" pitchFamily="34" charset="-120"/>
              </a:rPr>
              <a:t>System </a:t>
            </a:r>
            <a:r>
              <a:rPr lang="en-US" altLang="zh-TW" sz="3100" dirty="0">
                <a:ea typeface="Arial Unicode MS" pitchFamily="34" charset="-120"/>
              </a:rPr>
              <a:t>state cannot be measured </a:t>
            </a:r>
            <a:r>
              <a:rPr lang="en-US" altLang="zh-TW" sz="3100" dirty="0" smtClean="0">
                <a:ea typeface="Arial Unicode MS" pitchFamily="34" charset="-120"/>
              </a:rPr>
              <a:t>directly.</a:t>
            </a:r>
            <a:endParaRPr lang="en-US" altLang="zh-TW" sz="3100" dirty="0">
              <a:ea typeface="Arial Unicode MS" pitchFamily="34" charset="-120"/>
            </a:endParaRPr>
          </a:p>
          <a:p>
            <a:pPr>
              <a:spcBef>
                <a:spcPts val="1323"/>
              </a:spcBef>
            </a:pPr>
            <a:r>
              <a:rPr lang="en-US" altLang="zh-TW" sz="3100" dirty="0">
                <a:ea typeface="Arial Unicode MS" pitchFamily="34" charset="-120"/>
              </a:rPr>
              <a:t>Need to estimate “optimally” from </a:t>
            </a:r>
            <a:r>
              <a:rPr lang="en-US" altLang="zh-TW" sz="3100" dirty="0" smtClean="0">
                <a:ea typeface="Arial Unicode MS" pitchFamily="34" charset="-120"/>
              </a:rPr>
              <a:t>measurements.</a:t>
            </a:r>
            <a:endParaRPr lang="en-US" altLang="zh-TW" sz="3100" dirty="0">
              <a:ea typeface="Arial Unicode MS" pitchFamily="34" charset="-120"/>
            </a:endParaRPr>
          </a:p>
          <a:p>
            <a:endParaRPr lang="zh-TW" altLang="en-US" sz="3100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475057" y="3762081"/>
            <a:ext cx="1118576" cy="5253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zh-TW" sz="1412" b="1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Measuring Devices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969450" y="3906545"/>
            <a:ext cx="1047701" cy="3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zh-TW" sz="1412" b="1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Estimator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96183" y="1674521"/>
            <a:ext cx="2516025" cy="341183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9894" tIns="44947" rIns="89894" bIns="44947" anchor="ctr"/>
          <a:lstStyle/>
          <a:p>
            <a:endParaRPr lang="zh-TW" altLang="en-US" sz="15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409084" y="4553853"/>
            <a:ext cx="1258782" cy="44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Measurement</a:t>
            </a:r>
          </a:p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Error Sources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34344" y="2898481"/>
            <a:ext cx="1258783" cy="62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System State (desired but not known)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868067" y="2465094"/>
            <a:ext cx="1258783" cy="44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External Controls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4781541" y="3474744"/>
            <a:ext cx="1258783" cy="44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Observed Measurements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7017151" y="3404430"/>
            <a:ext cx="1258783" cy="620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Optimal Estimate of System State</a:t>
            </a: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1846437" y="2609556"/>
            <a:ext cx="69949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/>
          <a:lstStyle/>
          <a:p>
            <a:endParaRPr lang="zh-TW" altLang="en-US" sz="15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405723" y="1745955"/>
            <a:ext cx="1258783" cy="44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System</a:t>
            </a:r>
          </a:p>
          <a:p>
            <a:pPr algn="ctr"/>
            <a:r>
              <a:rPr lang="en-AU" altLang="zh-TW" sz="1147" dirty="0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Error Sources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3034344" y="2177756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/>
          <a:lstStyle/>
          <a:p>
            <a:endParaRPr lang="zh-TW" altLang="en-US" sz="15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3034344" y="2754019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/>
          <a:lstStyle/>
          <a:p>
            <a:endParaRPr lang="zh-TW" altLang="en-US" sz="15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545932" y="2465095"/>
            <a:ext cx="907494" cy="30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zh-TW" sz="1412" b="1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System</a:t>
            </a: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 flipV="1">
            <a:off x="3038475" y="4287459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/>
          <a:lstStyle/>
          <a:p>
            <a:endParaRPr lang="zh-TW" altLang="en-US" sz="15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>
            <a:off x="3593633" y="4049419"/>
            <a:ext cx="23758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/>
          <a:lstStyle/>
          <a:p>
            <a:endParaRPr lang="zh-TW" altLang="en-US" sz="158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22"/>
          <p:cNvSpPr txBox="1">
            <a:spLocks noChangeArrowheads="1"/>
          </p:cNvSpPr>
          <p:nvPr/>
        </p:nvSpPr>
        <p:spPr bwMode="auto">
          <a:xfrm>
            <a:off x="4781540" y="1601494"/>
            <a:ext cx="838161" cy="267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894" tIns="44947" rIns="89894" bIns="44947">
            <a:spAutoFit/>
          </a:bodyPr>
          <a:lstStyle/>
          <a:p>
            <a:pPr algn="ctr"/>
            <a:r>
              <a:rPr lang="en-AU" altLang="zh-TW" sz="1147">
                <a:latin typeface="Arial" panose="020B0604020202020204" pitchFamily="34" charset="0"/>
                <a:ea typeface="新細明體" charset="-120"/>
                <a:cs typeface="Arial" panose="020B0604020202020204" pitchFamily="34" charset="0"/>
              </a:rPr>
              <a:t>Black Box</a:t>
            </a:r>
          </a:p>
        </p:txBody>
      </p:sp>
    </p:spTree>
    <p:extLst>
      <p:ext uri="{BB962C8B-B14F-4D97-AF65-F5344CB8AC3E}">
        <p14:creationId xmlns:p14="http://schemas.microsoft.com/office/powerpoint/2010/main" val="4175700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Introduction to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/>
              <a:t>Conceptual Overview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The Theory of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Simple </a:t>
            </a:r>
            <a:r>
              <a:rPr lang="en-US" altLang="zh-TW" dirty="0" smtClean="0">
                <a:solidFill>
                  <a:schemeClr val="bg1">
                    <a:lumMod val="50000"/>
                  </a:schemeClr>
                </a:solidFill>
              </a:rPr>
              <a:t>Example</a:t>
            </a:r>
          </a:p>
          <a:p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Extended </a:t>
            </a:r>
            <a:r>
              <a:rPr lang="en-US" altLang="zh-TW" dirty="0" err="1">
                <a:solidFill>
                  <a:schemeClr val="bg1">
                    <a:lumMod val="50000"/>
                  </a:schemeClr>
                </a:solidFill>
              </a:rPr>
              <a:t>Kalman</a:t>
            </a:r>
            <a:r>
              <a:rPr lang="en-US" altLang="zh-TW" dirty="0">
                <a:solidFill>
                  <a:schemeClr val="bg1">
                    <a:lumMod val="50000"/>
                  </a:schemeClr>
                </a:solidFill>
              </a:rPr>
              <a:t> Filter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13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/>
              <a:t>(1/9)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spcBef>
                    <a:spcPts val="1500"/>
                  </a:spcBef>
                </a:pPr>
                <a:endParaRPr lang="en-US" altLang="zh-TW" dirty="0" smtClean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dirty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dirty="0" smtClean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dirty="0" smtClean="0">
                  <a:ea typeface="Arial Unicode MS" pitchFamily="34" charset="-120"/>
                </a:endParaRPr>
              </a:p>
              <a:p>
                <a:pPr>
                  <a:lnSpc>
                    <a:spcPct val="110000"/>
                  </a:lnSpc>
                  <a:spcBef>
                    <a:spcPts val="1500"/>
                  </a:spcBef>
                </a:pPr>
                <a:r>
                  <a:rPr lang="en-US" altLang="zh-TW" sz="2800" dirty="0" smtClean="0">
                    <a:ea typeface="Arial Unicode MS" pitchFamily="34" charset="-120"/>
                  </a:rPr>
                  <a:t>Lost </a:t>
                </a:r>
                <a:r>
                  <a:rPr lang="en-US" altLang="zh-TW" sz="2800" dirty="0">
                    <a:ea typeface="Arial Unicode MS" pitchFamily="34" charset="-120"/>
                  </a:rPr>
                  <a:t>on the 1-dimensional line</a:t>
                </a:r>
              </a:p>
              <a:p>
                <a:pPr>
                  <a:lnSpc>
                    <a:spcPct val="110000"/>
                  </a:lnSpc>
                  <a:spcBef>
                    <a:spcPts val="1500"/>
                  </a:spcBef>
                </a:pPr>
                <a:r>
                  <a:rPr lang="en-US" altLang="zh-TW" sz="2800" dirty="0">
                    <a:ea typeface="Arial Unicode MS" pitchFamily="34" charset="-120"/>
                  </a:rPr>
                  <a:t>Position –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TW" sz="28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x</m:t>
                    </m:r>
                    <m:r>
                      <a:rPr lang="en-US" altLang="zh-TW" sz="280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r>
                      <m:rPr>
                        <m:sty m:val="p"/>
                      </m:rPr>
                      <a:rPr lang="en-US" altLang="zh-TW" sz="280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t</m:t>
                    </m:r>
                    <m:r>
                      <a:rPr lang="en-US" altLang="zh-TW" sz="280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)</m:t>
                    </m:r>
                  </m:oMath>
                </a14:m>
                <a:endParaRPr lang="en-US" altLang="zh-TW" sz="2800" dirty="0">
                  <a:ea typeface="Arial Unicode MS" pitchFamily="34" charset="-120"/>
                </a:endParaRPr>
              </a:p>
              <a:p>
                <a:pPr>
                  <a:lnSpc>
                    <a:spcPct val="110000"/>
                  </a:lnSpc>
                  <a:spcBef>
                    <a:spcPts val="1500"/>
                  </a:spcBef>
                </a:pPr>
                <a:r>
                  <a:rPr lang="en-US" altLang="zh-TW" sz="2800" dirty="0">
                    <a:ea typeface="Arial Unicode MS" pitchFamily="34" charset="-120"/>
                  </a:rPr>
                  <a:t>Assume Gaussian distributed measurements</a:t>
                </a:r>
                <a:endParaRPr lang="en-US" altLang="zh-TW" dirty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sz="3600" dirty="0"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endParaRP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b="-19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8</a:t>
            </a:fld>
            <a:endParaRPr lang="zh-TW" altLang="en-US"/>
          </a:p>
        </p:txBody>
      </p:sp>
      <p:pic>
        <p:nvPicPr>
          <p:cNvPr id="8" name="Picture 5" descr="boat-00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1300" y="1603431"/>
            <a:ext cx="1350962" cy="230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955675" y="3835456"/>
            <a:ext cx="7559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4699000" y="3835456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4513308" y="4001294"/>
                <a:ext cx="354584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TW" b="0" i="0" dirty="0" smtClean="0">
                          <a:latin typeface="Cambria Math" panose="02040503050406030204" pitchFamily="18" charset="0"/>
                          <a:ea typeface="新細明體" charset="-120"/>
                        </a:rPr>
                        <m:t>x</m:t>
                      </m:r>
                    </m:oMath>
                  </m:oMathPara>
                </a14:m>
                <a:endParaRPr lang="en-AU" altLang="zh-TW" dirty="0">
                  <a:ea typeface="新細明體" charset="-120"/>
                </a:endParaRPr>
              </a:p>
            </p:txBody>
          </p:sp>
        </mc:Choice>
        <mc:Fallback>
          <p:sp>
            <p:nvSpPr>
              <p:cNvPr id="11" name="Text 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3308" y="4001294"/>
                <a:ext cx="354584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399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2000" y="1512000"/>
            <a:ext cx="3960000" cy="2970936"/>
          </a:xfrm>
          <a:prstGeom prst="rect">
            <a:avLst/>
          </a:prstGeom>
          <a:noFill/>
          <a:ln/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Conceptual Overview  </a:t>
            </a:r>
            <a:r>
              <a:rPr lang="en-US" altLang="zh-TW" sz="2800" dirty="0" smtClean="0"/>
              <a:t>(2/9</a:t>
            </a:r>
            <a:r>
              <a:rPr lang="en-US" altLang="zh-TW" sz="2800" dirty="0"/>
              <a:t>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>
                  <a:spcBef>
                    <a:spcPts val="1500"/>
                  </a:spcBef>
                </a:pPr>
                <a:endParaRPr lang="en-US" altLang="zh-TW" sz="7200" dirty="0" smtClean="0">
                  <a:ea typeface="Arial Unicode MS" pitchFamily="34" charset="-120"/>
                </a:endParaRPr>
              </a:p>
              <a:p>
                <a:pPr>
                  <a:spcBef>
                    <a:spcPts val="1500"/>
                  </a:spcBef>
                </a:pPr>
                <a:endParaRPr lang="en-US" altLang="zh-TW" dirty="0">
                  <a:ea typeface="Arial Unicode MS" pitchFamily="34" charset="-120"/>
                </a:endParaRPr>
              </a:p>
              <a:p>
                <a:pPr marL="0" indent="0">
                  <a:spcBef>
                    <a:spcPts val="1500"/>
                  </a:spcBef>
                  <a:buNone/>
                </a:pPr>
                <a:endParaRPr lang="en-US" altLang="zh-TW" sz="4400" dirty="0" smtClean="0">
                  <a:ea typeface="Arial Unicode MS" pitchFamily="34" charset="-120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200" dirty="0" smtClean="0">
                    <a:ea typeface="Arial Unicode MS" pitchFamily="34" charset="-120"/>
                  </a:rPr>
                  <a:t>Sextant </a:t>
                </a:r>
                <a:r>
                  <a:rPr lang="en-AU" altLang="zh-TW" sz="2200" dirty="0">
                    <a:ea typeface="Arial Unicode MS" pitchFamily="34" charset="-120"/>
                  </a:rPr>
                  <a:t>Measurement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20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𝑡</m:t>
                        </m:r>
                      </m:e>
                      <m:sub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altLang="zh-TW" sz="2200" dirty="0" smtClean="0">
                    <a:ea typeface="Arial Unicode MS" pitchFamily="34" charset="-120"/>
                  </a:rPr>
                  <a:t>: </a:t>
                </a:r>
                <a:r>
                  <a:rPr lang="en-AU" altLang="zh-TW" sz="2200" dirty="0">
                    <a:ea typeface="Arial Unicode MS" pitchFamily="34" charset="-120"/>
                  </a:rPr>
                  <a:t>Mean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200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a:rPr lang="en-US" altLang="zh-TW" sz="2200" b="0" i="1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𝑧</m:t>
                        </m:r>
                      </m:e>
                      <m:sub>
                        <m:r>
                          <a:rPr lang="en-US" altLang="zh-TW" sz="2200" i="1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AU" altLang="zh-TW" sz="2200" baseline="-25000" dirty="0">
                    <a:ea typeface="Arial Unicode MS" pitchFamily="34" charset="-120"/>
                  </a:rPr>
                  <a:t> </a:t>
                </a:r>
                <a:r>
                  <a:rPr lang="en-AU" altLang="zh-TW" sz="2200" dirty="0">
                    <a:ea typeface="Arial Unicode MS" pitchFamily="34" charset="-120"/>
                  </a:rPr>
                  <a:t>and Variance </a:t>
                </a:r>
                <a:r>
                  <a:rPr lang="en-AU" altLang="zh-TW" sz="2200" dirty="0" smtClean="0">
                    <a:ea typeface="Arial Unicode MS" pitchFamily="34" charset="-120"/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AU" altLang="zh-TW" sz="2200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sSub>
                          <m:sSubPr>
                            <m:ctrlPr>
                              <a:rPr lang="en-AU" altLang="zh-TW" sz="22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200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z</m:t>
                            </m:r>
                          </m:e>
                          <m:sub>
                            <m:r>
                              <a:rPr lang="en-US" altLang="zh-TW" sz="2200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endParaRPr lang="en-AU" altLang="zh-TW" sz="2200" dirty="0" smtClean="0">
                  <a:ea typeface="Arial Unicode MS" pitchFamily="34" charset="-120"/>
                  <a:sym typeface="Symbol" pitchFamily="18" charset="2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200" dirty="0" smtClean="0">
                    <a:ea typeface="Arial Unicode MS" pitchFamily="34" charset="-120"/>
                    <a:sym typeface="Symbol" pitchFamily="18" charset="2"/>
                  </a:rPr>
                  <a:t>Optimal </a:t>
                </a:r>
                <a:r>
                  <a:rPr lang="en-AU" altLang="zh-TW" sz="2200" dirty="0">
                    <a:ea typeface="Arial Unicode MS" pitchFamily="34" charset="-120"/>
                    <a:sym typeface="Symbol" pitchFamily="18" charset="2"/>
                  </a:rPr>
                  <a:t>estimate of position is</a:t>
                </a:r>
                <a:r>
                  <a:rPr lang="en-AU" altLang="zh-TW" sz="2200" dirty="0" smtClean="0">
                    <a:ea typeface="Arial Unicode MS" pitchFamily="34" charset="-120"/>
                    <a:sym typeface="Symbol" pitchFamily="18" charset="2"/>
                  </a:rPr>
                  <a:t>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altLang="zh-TW" sz="22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x</m:t>
                        </m:r>
                      </m:e>
                    </m:acc>
                    <m:r>
                      <a:rPr lang="en-US" altLang="zh-TW" sz="22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2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</m:t>
                        </m:r>
                      </m:sub>
                    </m:sSub>
                    <m:r>
                      <a:rPr lang="en-US" altLang="zh-TW" sz="2200" b="0" i="0" dirty="0" smtClean="0">
                        <a:latin typeface="Cambria Math" panose="02040503050406030204" pitchFamily="18" charset="0"/>
                        <a:ea typeface="Arial Unicode MS" pitchFamily="34" charset="-120"/>
                      </a:rPr>
                      <m:t>)=</m:t>
                    </m:r>
                    <m:sSub>
                      <m:sSubPr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z</m:t>
                        </m:r>
                      </m:e>
                      <m:sub>
                        <m: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</m:t>
                        </m:r>
                      </m:sub>
                    </m:sSub>
                  </m:oMath>
                </a14:m>
                <a:endParaRPr lang="en-US" altLang="zh-TW" sz="2200" baseline="-25000" dirty="0" smtClean="0">
                  <a:ea typeface="Arial Unicode MS" pitchFamily="34" charset="-120"/>
                  <a:sym typeface="Symbol" pitchFamily="18" charset="2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US" altLang="zh-TW" sz="2200" dirty="0" smtClean="0">
                    <a:ea typeface="Arial Unicode MS" pitchFamily="34" charset="-120"/>
                    <a:sym typeface="Symbol" pitchFamily="18" charset="2"/>
                  </a:rPr>
                  <a:t>Variance of error in estimate: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sz="2200" smtClean="0">
                            <a:latin typeface="Cambria Math" panose="02040503050406030204" pitchFamily="18" charset="0"/>
                            <a:ea typeface="Arial Unicode MS" pitchFamily="34" charset="-120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AU" altLang="zh-TW" sz="2200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TW" sz="2200" b="0" i="0" smtClean="0">
                            <a:latin typeface="Cambria Math" panose="02040503050406030204" pitchFamily="18" charset="0"/>
                            <a:ea typeface="Arial Unicode MS" pitchFamily="34" charset="-120"/>
                            <a:sym typeface="Symbol" pitchFamily="18" charset="2"/>
                          </a:rPr>
                          <m:t>x</m:t>
                        </m:r>
                      </m:sub>
                      <m:sup>
                        <m:r>
                          <a:rPr lang="en-US" altLang="zh-TW" sz="2200" b="0" i="0" smtClean="0">
                            <a:latin typeface="Cambria Math" panose="02040503050406030204" pitchFamily="18" charset="0"/>
                            <a:ea typeface="Arial Unicode MS" pitchFamily="34" charset="-120"/>
                            <a:sym typeface="Symbol" pitchFamily="18" charset="2"/>
                          </a:rPr>
                          <m:t>2</m:t>
                        </m:r>
                      </m:sup>
                    </m:sSubSup>
                    <m:r>
                      <a:rPr lang="en-US" altLang="zh-TW" sz="22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(</m:t>
                    </m:r>
                    <m:sSub>
                      <m:sSubPr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</m:t>
                        </m:r>
                      </m:sub>
                    </m:sSub>
                    <m:r>
                      <a:rPr lang="en-US" altLang="zh-TW" sz="2200" i="0" dirty="0">
                        <a:latin typeface="Cambria Math" panose="02040503050406030204" pitchFamily="18" charset="0"/>
                        <a:ea typeface="Arial Unicode MS" pitchFamily="34" charset="-120"/>
                      </a:rPr>
                      <m:t>)=</m:t>
                    </m:r>
                    <m:sSubSup>
                      <m:sSubSupPr>
                        <m:ctrlPr>
                          <a:rPr lang="en-US" altLang="zh-TW" sz="2200">
                            <a:latin typeface="Cambria Math" panose="02040503050406030204" pitchFamily="18" charset="0"/>
                            <a:ea typeface="Arial Unicode MS" pitchFamily="34" charset="-120"/>
                            <a:sym typeface="Symbol" pitchFamily="18" charset="2"/>
                          </a:rPr>
                        </m:ctrlPr>
                      </m:sSubSupPr>
                      <m:e>
                        <m:r>
                          <m:rPr>
                            <m:nor/>
                          </m:rPr>
                          <a:rPr lang="en-AU" altLang="zh-TW" sz="2200" dirty="0">
                            <a:ea typeface="Arial Unicode MS" pitchFamily="34" charset="-120"/>
                            <a:sym typeface="Symbol" pitchFamily="18" charset="2"/>
                          </a:rPr>
                          <m:t></m:t>
                        </m:r>
                      </m:e>
                      <m:sub>
                        <m:sSub>
                          <m:sSubPr>
                            <m:ctrlPr>
                              <a:rPr lang="en-AU" altLang="zh-TW" sz="220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altLang="zh-TW" sz="2200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z</m:t>
                            </m:r>
                          </m:e>
                          <m:sub>
                            <m:r>
                              <a:rPr lang="en-US" altLang="zh-TW" sz="2200" i="0" dirty="0">
                                <a:latin typeface="Cambria Math" panose="02040503050406030204" pitchFamily="18" charset="0"/>
                                <a:ea typeface="Arial Unicode MS" pitchFamily="34" charset="-120"/>
                              </a:rPr>
                              <m:t>1</m:t>
                            </m:r>
                          </m:sub>
                        </m:sSub>
                      </m:sub>
                      <m:sup>
                        <m:r>
                          <a:rPr lang="en-US" altLang="zh-TW" sz="2200" i="0">
                            <a:latin typeface="Cambria Math" panose="02040503050406030204" pitchFamily="18" charset="0"/>
                            <a:ea typeface="Arial Unicode MS" pitchFamily="34" charset="-120"/>
                            <a:sym typeface="Symbol" pitchFamily="18" charset="2"/>
                          </a:rPr>
                          <m:t>2</m:t>
                        </m:r>
                      </m:sup>
                    </m:sSubSup>
                  </m:oMath>
                </a14:m>
                <a:endParaRPr lang="en-AU" altLang="zh-TW" sz="2200" baseline="-25000" dirty="0" smtClean="0">
                  <a:ea typeface="Arial Unicode MS" pitchFamily="34" charset="-120"/>
                  <a:sym typeface="Symbol" pitchFamily="18" charset="2"/>
                </a:endParaRPr>
              </a:p>
              <a:p>
                <a:pPr marL="342900" indent="-342900">
                  <a:buFontTx/>
                  <a:buChar char="•"/>
                </a:pPr>
                <a:r>
                  <a:rPr lang="en-AU" altLang="zh-TW" sz="2200" dirty="0" smtClean="0">
                    <a:ea typeface="Arial Unicode MS" pitchFamily="34" charset="-120"/>
                  </a:rPr>
                  <a:t>Boat </a:t>
                </a:r>
                <a:r>
                  <a:rPr lang="en-AU" altLang="zh-TW" sz="2200" dirty="0">
                    <a:ea typeface="Arial Unicode MS" pitchFamily="34" charset="-120"/>
                  </a:rPr>
                  <a:t>in same position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2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t</m:t>
                        </m:r>
                      </m:e>
                      <m:sub>
                        <m:r>
                          <a:rPr lang="en-US" altLang="zh-TW" sz="2200" b="0" i="0" dirty="0" smtClean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AU" altLang="zh-TW" sz="2200" dirty="0">
                    <a:ea typeface="Arial Unicode MS" pitchFamily="34" charset="-120"/>
                  </a:rPr>
                  <a:t> - </a:t>
                </a:r>
                <a:r>
                  <a:rPr lang="en-AU" altLang="zh-TW" sz="2200" dirty="0">
                    <a:solidFill>
                      <a:srgbClr val="0070C0"/>
                    </a:solidFill>
                    <a:ea typeface="Arial Unicode MS" pitchFamily="34" charset="-120"/>
                  </a:rPr>
                  <a:t>Predicted</a:t>
                </a:r>
                <a:r>
                  <a:rPr lang="en-AU" altLang="zh-TW" sz="2200" dirty="0">
                    <a:ea typeface="Arial Unicode MS" pitchFamily="34" charset="-120"/>
                  </a:rPr>
                  <a:t> position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altLang="zh-TW" sz="220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z</m:t>
                        </m:r>
                      </m:e>
                      <m:sub>
                        <m:r>
                          <a:rPr lang="en-US" altLang="zh-TW" sz="2200" i="0" dirty="0">
                            <a:latin typeface="Cambria Math" panose="02040503050406030204" pitchFamily="18" charset="0"/>
                            <a:ea typeface="Arial Unicode MS" pitchFamily="34" charset="-120"/>
                          </a:rPr>
                          <m:t>1</m:t>
                        </m:r>
                      </m:sub>
                    </m:sSub>
                  </m:oMath>
                </a14:m>
                <a:endParaRPr lang="en-US" altLang="zh-TW" sz="3000" dirty="0">
                  <a:ea typeface="Arial Unicode MS" pitchFamily="34" charset="-120"/>
                </a:endParaRPr>
              </a:p>
            </p:txBody>
          </p:sp>
        </mc:Choice>
        <mc:Fallback>
          <p:sp>
            <p:nvSpPr>
              <p:cNvPr id="3" name="內容版面配置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50" b="-12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Media IC &amp; System Lab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 smtClean="0"/>
              <a:t>Po-Chen Wu (</a:t>
            </a: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吳柏辰</a:t>
            </a:r>
            <a:r>
              <a:rPr lang="en-US" altLang="zh-TW" smtClean="0"/>
              <a:t>)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7FD1-497D-4131-9AD4-94B376CEACCC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2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3724</TotalTime>
  <Words>1225</Words>
  <Application>Microsoft Office PowerPoint</Application>
  <PresentationFormat>如螢幕大小 (4:3)</PresentationFormat>
  <Paragraphs>356</Paragraphs>
  <Slides>29</Slides>
  <Notes>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29</vt:i4>
      </vt:variant>
    </vt:vector>
  </HeadingPairs>
  <TitlesOfParts>
    <vt:vector size="37" baseType="lpstr">
      <vt:lpstr>Arial Unicode MS</vt:lpstr>
      <vt:lpstr>新細明體</vt:lpstr>
      <vt:lpstr>標楷體</vt:lpstr>
      <vt:lpstr>Arial</vt:lpstr>
      <vt:lpstr>Calibri</vt:lpstr>
      <vt:lpstr>Cambria Math</vt:lpstr>
      <vt:lpstr>Symbol</vt:lpstr>
      <vt:lpstr>Office 佈景主題</vt:lpstr>
      <vt:lpstr>Introduction to Kalman Filter</vt:lpstr>
      <vt:lpstr>Outline</vt:lpstr>
      <vt:lpstr>Takeaways</vt:lpstr>
      <vt:lpstr>Outline</vt:lpstr>
      <vt:lpstr>Introduction</vt:lpstr>
      <vt:lpstr>The Problem</vt:lpstr>
      <vt:lpstr>Outline</vt:lpstr>
      <vt:lpstr>Conceptual Overview  (1/9)</vt:lpstr>
      <vt:lpstr>Conceptual Overview  (2/9)</vt:lpstr>
      <vt:lpstr>Conceptual Overview  (3/9)</vt:lpstr>
      <vt:lpstr>Conceptual Overview  (4/9)</vt:lpstr>
      <vt:lpstr>Conceptual Overview  (5/9)</vt:lpstr>
      <vt:lpstr>Conceptual Overview  (6/9)</vt:lpstr>
      <vt:lpstr>Conceptual Overview  (7/9)</vt:lpstr>
      <vt:lpstr>Conceptual Overview  (8/9)</vt:lpstr>
      <vt:lpstr>Conceptual Overview  (9/9)</vt:lpstr>
      <vt:lpstr>Outline</vt:lpstr>
      <vt:lpstr>Theoretical Basis</vt:lpstr>
      <vt:lpstr>Blending Factor</vt:lpstr>
      <vt:lpstr>Theoretical Basis</vt:lpstr>
      <vt:lpstr>Outline</vt:lpstr>
      <vt:lpstr>Simple Example (1/4)</vt:lpstr>
      <vt:lpstr>Simple Example (2/4)</vt:lpstr>
      <vt:lpstr>Simple Example (3/4)</vt:lpstr>
      <vt:lpstr>Simple Example (4/4)</vt:lpstr>
      <vt:lpstr>Outline</vt:lpstr>
      <vt:lpstr>Extended Kalman Filter</vt:lpstr>
      <vt:lpstr>Theoretical Basis</vt:lpstr>
      <vt:lpstr>Reference</vt:lpstr>
    </vt:vector>
  </TitlesOfParts>
  <Company>NTU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Kalman Filter</dc:title>
  <dc:creator>Po-Chen Wu</dc:creator>
  <cp:lastModifiedBy>Po-Chen Wu</cp:lastModifiedBy>
  <cp:revision>122</cp:revision>
  <dcterms:created xsi:type="dcterms:W3CDTF">2017-11-25T07:52:22Z</dcterms:created>
  <dcterms:modified xsi:type="dcterms:W3CDTF">2018-03-08T14:44:46Z</dcterms:modified>
</cp:coreProperties>
</file>