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7" r:id="rId1"/>
  </p:sldMasterIdLst>
  <p:notesMasterIdLst>
    <p:notesMasterId r:id="rId59"/>
  </p:notesMasterIdLst>
  <p:sldIdLst>
    <p:sldId id="321" r:id="rId2"/>
    <p:sldId id="322" r:id="rId3"/>
    <p:sldId id="485" r:id="rId4"/>
    <p:sldId id="486" r:id="rId5"/>
    <p:sldId id="487" r:id="rId6"/>
    <p:sldId id="488" r:id="rId7"/>
    <p:sldId id="484" r:id="rId8"/>
    <p:sldId id="489" r:id="rId9"/>
    <p:sldId id="490" r:id="rId10"/>
    <p:sldId id="491" r:id="rId11"/>
    <p:sldId id="329" r:id="rId12"/>
    <p:sldId id="433" r:id="rId13"/>
    <p:sldId id="434" r:id="rId14"/>
    <p:sldId id="435" r:id="rId15"/>
    <p:sldId id="437" r:id="rId16"/>
    <p:sldId id="436" r:id="rId17"/>
    <p:sldId id="439" r:id="rId18"/>
    <p:sldId id="440" r:id="rId19"/>
    <p:sldId id="441" r:id="rId20"/>
    <p:sldId id="443" r:id="rId21"/>
    <p:sldId id="444" r:id="rId22"/>
    <p:sldId id="447" r:id="rId23"/>
    <p:sldId id="448" r:id="rId24"/>
    <p:sldId id="449" r:id="rId25"/>
    <p:sldId id="450" r:id="rId26"/>
    <p:sldId id="451" r:id="rId27"/>
    <p:sldId id="445" r:id="rId28"/>
    <p:sldId id="446" r:id="rId29"/>
    <p:sldId id="452" r:id="rId30"/>
    <p:sldId id="453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4" r:id="rId39"/>
    <p:sldId id="463" r:id="rId40"/>
    <p:sldId id="465" r:id="rId41"/>
    <p:sldId id="468" r:id="rId42"/>
    <p:sldId id="466" r:id="rId43"/>
    <p:sldId id="467" r:id="rId44"/>
    <p:sldId id="469" r:id="rId45"/>
    <p:sldId id="470" r:id="rId46"/>
    <p:sldId id="471" r:id="rId47"/>
    <p:sldId id="472" r:id="rId48"/>
    <p:sldId id="474" r:id="rId49"/>
    <p:sldId id="477" r:id="rId50"/>
    <p:sldId id="478" r:id="rId51"/>
    <p:sldId id="481" r:id="rId52"/>
    <p:sldId id="482" r:id="rId53"/>
    <p:sldId id="479" r:id="rId54"/>
    <p:sldId id="475" r:id="rId55"/>
    <p:sldId id="476" r:id="rId56"/>
    <p:sldId id="272" r:id="rId57"/>
    <p:sldId id="388" r:id="rId5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E8710EF-EA68-482F-9A87-330E7AB83155}">
          <p14:sldIdLst>
            <p14:sldId id="321"/>
            <p14:sldId id="322"/>
            <p14:sldId id="485"/>
            <p14:sldId id="486"/>
            <p14:sldId id="487"/>
            <p14:sldId id="488"/>
            <p14:sldId id="484"/>
            <p14:sldId id="489"/>
            <p14:sldId id="490"/>
            <p14:sldId id="491"/>
            <p14:sldId id="329"/>
            <p14:sldId id="433"/>
            <p14:sldId id="434"/>
            <p14:sldId id="435"/>
            <p14:sldId id="437"/>
            <p14:sldId id="436"/>
            <p14:sldId id="439"/>
            <p14:sldId id="440"/>
            <p14:sldId id="441"/>
            <p14:sldId id="443"/>
            <p14:sldId id="444"/>
            <p14:sldId id="447"/>
            <p14:sldId id="448"/>
            <p14:sldId id="449"/>
            <p14:sldId id="450"/>
            <p14:sldId id="451"/>
            <p14:sldId id="445"/>
            <p14:sldId id="446"/>
            <p14:sldId id="452"/>
            <p14:sldId id="453"/>
            <p14:sldId id="456"/>
            <p14:sldId id="457"/>
            <p14:sldId id="458"/>
            <p14:sldId id="459"/>
            <p14:sldId id="460"/>
            <p14:sldId id="461"/>
            <p14:sldId id="462"/>
            <p14:sldId id="464"/>
            <p14:sldId id="463"/>
            <p14:sldId id="465"/>
            <p14:sldId id="468"/>
            <p14:sldId id="466"/>
            <p14:sldId id="467"/>
            <p14:sldId id="469"/>
            <p14:sldId id="470"/>
            <p14:sldId id="471"/>
            <p14:sldId id="472"/>
            <p14:sldId id="474"/>
            <p14:sldId id="477"/>
            <p14:sldId id="478"/>
            <p14:sldId id="481"/>
            <p14:sldId id="482"/>
            <p14:sldId id="479"/>
            <p14:sldId id="475"/>
            <p14:sldId id="476"/>
            <p14:sldId id="272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E18000"/>
    <a:srgbClr val="008000"/>
    <a:srgbClr val="0000FF"/>
    <a:srgbClr val="66FF66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84487" autoAdjust="0"/>
  </p:normalViewPr>
  <p:slideViewPr>
    <p:cSldViewPr>
      <p:cViewPr varScale="1">
        <p:scale>
          <a:sx n="93" d="100"/>
          <a:sy n="93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AF77-AF25-4E67-8EA5-400362FA0DE4}" type="datetimeFigureOut">
              <a:rPr lang="zh-TW" altLang="en-US" smtClean="0"/>
              <a:pPr/>
              <a:t>2018/6/16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C1E18-79F3-4352-ABDB-4E846DB1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92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00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 level is the level of the signal of almost any electronic instrument that is not a microphone. Synths, Keyboards, Drum Machines etc... (Excluding Guitars because this is an impedance issue) Line level is usually high enough directly from the instrument to be recorded without boosting the signal.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(from http://duc.avid.com/showthread.php?t=58854)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93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 telecommunications and professional audio, a balanced line or balanced signal pair is a transmission line consisting of two conductors of the same type, each of which have equal impedances along their lengths and equal impedances to ground and to other circuits.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99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57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22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82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82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8AF8BA0-F77E-4091-8BED-B74D549426B8}" type="datetime1">
              <a:rPr lang="zh-TW" altLang="en-US" smtClean="0"/>
              <a:t>2018/6/16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69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7321DC52-7DB9-4C37-96A5-EB5F0857F63B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481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85C740F-4E09-424E-BC1B-57AD9A270457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9898FA53-3FBF-4F83-93CB-341AFEAA1B9D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2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76F3C35C-9DBF-4A5D-94F6-131C6E2CAA50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856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75AC47DB-2D7A-4E03-81B3-D7CF1DBCA57E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7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pPr marL="0" lvl="0"/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8E48AC2B-A377-46D2-8352-2794DFBBD54E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B1B8904F-B95B-4AC2-BF7F-94BF3E411E1C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5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649A5602-0CA3-4ED0-814E-95F83D31D1E9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>
              <a:defRPr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>
              <a:defRPr sz="20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>
              <a:defRPr sz="18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>
              <a:defRPr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3CF6778-E8FC-432D-8412-EB153ECA1BCA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161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704BE1E-89B2-47F8-BE5B-8D36D6640BD3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1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DA6474C-72B7-4853-9C7A-0F692380617E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996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91DD-2B78-421E-A64D-E200B3BA8AA8}" type="datetime1">
              <a:rPr lang="zh-TW" altLang="en-US" smtClean="0"/>
              <a:t>2018/6/16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1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A57-245A-45A2-89FA-7ED88EDD9F4F}" type="datetime1">
              <a:rPr lang="zh-TW" altLang="en-US" smtClean="0"/>
              <a:t>2018/6/16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2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FDD2-8E15-475A-96C9-0196C80389EE}" type="datetime1">
              <a:rPr lang="zh-TW" altLang="en-US" smtClean="0"/>
              <a:t>2018/6/16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79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62B9610-2550-442E-9515-1E61AB185E2F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2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07404DE4-14E3-4D87-95EF-C716FB20211E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862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E357A1D8-CEBF-4553-8AC5-76B96EF8B7F9}" type="datetime1">
              <a:rPr lang="zh-TW" altLang="en-US" smtClean="0"/>
              <a:t>2018/6/16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88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800" kern="1200" cap="none">
          <a:solidFill>
            <a:schemeClr val="tx1">
              <a:lumMod val="85000"/>
              <a:lumOff val="15000"/>
            </a:schemeClr>
          </a:solidFill>
          <a:effectLst/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%C2%B2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24-bit </a:t>
            </a:r>
            <a:r>
              <a:rPr lang="en-US" altLang="zh-TW" sz="400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Audio CODEC</a:t>
            </a:r>
            <a:endParaRPr lang="zh-TW" altLang="en-US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Digital Circuit Lab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31910" y="4975978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Bradley Hand ITC" panose="03070402050302030203" pitchFamily="66" charset="0"/>
              </a:rPr>
              <a:t>TA</a:t>
            </a:r>
            <a:r>
              <a:rPr lang="zh-TW" altLang="en-US" dirty="0" smtClean="0">
                <a:latin typeface="Bradley Hand ITC" panose="03070402050302030203" pitchFamily="66" charset="0"/>
              </a:rPr>
              <a:t>: </a:t>
            </a:r>
            <a:r>
              <a:rPr lang="en-US" altLang="zh-TW" dirty="0" smtClean="0">
                <a:latin typeface="Bradley Hand ITC" panose="03070402050302030203" pitchFamily="66" charset="0"/>
              </a:rPr>
              <a:t>Po-Chen Wu</a:t>
            </a:r>
            <a:endParaRPr lang="zh-TW" alt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Phone </a:t>
            </a:r>
            <a:r>
              <a:rPr lang="en-US" altLang="zh-TW" dirty="0" smtClean="0"/>
              <a:t>Connector </a:t>
            </a:r>
            <a:r>
              <a:rPr lang="en-US" altLang="zh-TW" sz="2400" dirty="0" smtClean="0"/>
              <a:t>(3/3)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71877" y="6447465"/>
            <a:ext cx="6408712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http://appleinsider.com/articles/09/02/12/macbook_owners_frustrated_by_new_audio_jacks</a:t>
            </a:r>
          </a:p>
        </p:txBody>
      </p:sp>
      <p:pic>
        <p:nvPicPr>
          <p:cNvPr id="2052" name="Picture 4" descr="Audio Connect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75" y="2490788"/>
            <a:ext cx="5503187" cy="344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589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Architecture Overview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72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53657"/>
            <a:ext cx="8352928" cy="5586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3347864" y="2255400"/>
            <a:ext cx="504056" cy="43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920400" y="2354400"/>
            <a:ext cx="234000" cy="234000"/>
          </a:xfrm>
          <a:prstGeom prst="rect">
            <a:avLst/>
          </a:prstGeom>
          <a:noFill/>
          <a:ln w="28575">
            <a:solidFill>
              <a:srgbClr val="E1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9512" y="180000"/>
            <a:ext cx="5472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DE2_115_User_manual\DE2_115_User_manual.pdf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113864" y="1044000"/>
            <a:ext cx="900000" cy="1171923"/>
          </a:xfrm>
          <a:prstGeom prst="rect">
            <a:avLst/>
          </a:prstGeom>
          <a:noFill/>
          <a:ln w="28575">
            <a:solidFill>
              <a:srgbClr val="E1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4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Schematic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Diagram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38" y="2780928"/>
            <a:ext cx="7676790" cy="2891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79512" y="180000"/>
            <a:ext cx="5472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DE2_115_User_manual\DE2_115_User_manual.pdf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45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Audio CODEC Pin Assignments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99907"/>
              </p:ext>
            </p:extLst>
          </p:nvPr>
        </p:nvGraphicFramePr>
        <p:xfrm>
          <a:off x="1183626" y="2597572"/>
          <a:ext cx="682451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Signal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Name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FPGA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Pin No.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Description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rgbClr val="7030A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I2C_SCLK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rgbClr val="7030A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PIN_B7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rgbClr val="7030A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I2C</a:t>
                      </a:r>
                      <a:r>
                        <a:rPr lang="en-US" altLang="zh-TW" baseline="0" dirty="0" smtClean="0">
                          <a:solidFill>
                            <a:srgbClr val="7030A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Clock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rgbClr val="7030A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I2C_SDAT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rgbClr val="7030A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PIN_A8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rgbClr val="7030A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I2C Data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AUD_XCK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PIN_E1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Audio CODEC Chip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Clock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AUD_BCLK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PIN_F2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Audio CODEC Bit-Steam Clock</a:t>
                      </a:r>
                      <a:endParaRPr lang="zh-TW" altLang="en-US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AUD_ADCLRCK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PIN_C2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Audio CODEC ADC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LR Clock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AUD_ADCDAT</a:t>
                      </a:r>
                      <a:endParaRPr lang="zh-TW" altLang="en-US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PIN_D2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Audio CODEC ADC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Data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AUD_DACLRCK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PIN_E3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Audio CODEC DAC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LR Clock</a:t>
                      </a:r>
                      <a:endParaRPr lang="zh-TW" altLang="en-US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AUD_DACDAT</a:t>
                      </a:r>
                      <a:endParaRPr lang="zh-TW" altLang="en-US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PIN_D1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Audio CODEC DAC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Data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940152" y="3009600"/>
            <a:ext cx="30060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Audio chip and TV decoder chip share one I2C bus</a:t>
            </a:r>
          </a:p>
        </p:txBody>
      </p:sp>
      <p:sp>
        <p:nvSpPr>
          <p:cNvPr id="8" name="矩形 7"/>
          <p:cNvSpPr/>
          <p:nvPr/>
        </p:nvSpPr>
        <p:spPr>
          <a:xfrm>
            <a:off x="180000" y="180000"/>
            <a:ext cx="5472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DE2_115_User_manual\DE2_115_User_manual.pdf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72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57" y="2542698"/>
            <a:ext cx="7323551" cy="3697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WM8731 Block Diagram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139952" y="2542698"/>
            <a:ext cx="576064" cy="3600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79712" y="5822916"/>
            <a:ext cx="288032" cy="4170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851920" y="5822916"/>
            <a:ext cx="1440160" cy="4170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80000" y="180000"/>
            <a:ext cx="52565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DE2_115_datasheets\Audio CODEC\WM8731.pdf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41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WM8731 Pin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Configuration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Top view of 28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pin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QFN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39" y="3068960"/>
            <a:ext cx="3033987" cy="3140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873600" y="3205695"/>
            <a:ext cx="360040" cy="3600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74400" y="3846495"/>
            <a:ext cx="547200" cy="201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275856" y="5207295"/>
            <a:ext cx="345744" cy="201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851920" y="5639295"/>
            <a:ext cx="864096" cy="55463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80000" y="180000"/>
            <a:ext cx="52565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DE2_115_datasheets\Audio CODEC\WM8731.pdf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20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7" y="74265"/>
            <a:ext cx="9074827" cy="673911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0000" y="180000"/>
            <a:ext cx="4572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DE2_115_schematic\DE2-115_MB.pdf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49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How to Use WM8731?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Initialize the device by setting the registers via </a:t>
            </a:r>
            <a:r>
              <a:rPr lang="en-US" altLang="zh-TW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I2C bus 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interface.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After correct initialization, we can receive or transmit audio data via digital audio interface.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2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Device Initialization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78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Outline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Audio Signal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Architecture Overview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Device Initialization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Device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Operation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6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Software Control Interface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 modes can be configured under software </a:t>
            </a: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control.</a:t>
            </a:r>
          </a:p>
          <a:p>
            <a:pPr lvl="1"/>
            <a:r>
              <a:rPr lang="en-US" altLang="zh-TW" dirty="0" smtClean="0"/>
              <a:t>Input </a:t>
            </a:r>
            <a:r>
              <a:rPr lang="en-US" altLang="zh-TW" dirty="0"/>
              <a:t>to </a:t>
            </a:r>
            <a:r>
              <a:rPr lang="en-US" altLang="zh-TW" dirty="0" smtClean="0"/>
              <a:t>ADC: Microphone</a:t>
            </a:r>
            <a:endPara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Sampling rate: 32kHz</a:t>
            </a:r>
          </a:p>
          <a:p>
            <a:pPr lvl="1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Input audio data bit length: 16 </a:t>
            </a:r>
            <a:r>
              <a:rPr lang="en-US" altLang="zh-TW" dirty="0" smtClean="0"/>
              <a:t>bits</a:t>
            </a:r>
          </a:p>
          <a:p>
            <a:pPr lvl="1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etc.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3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Software Control Interface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Selection of serial control mode</a:t>
            </a:r>
          </a:p>
          <a:p>
            <a:pPr lvl="1"/>
            <a:r>
              <a:rPr lang="en-US" altLang="zh-TW" sz="2000" dirty="0" smtClean="0"/>
              <a:t>The serial control interface may be selected to operate in either 2 or 3-wire modes. This is achieved by setting the state of the </a:t>
            </a:r>
            <a:r>
              <a:rPr lang="en-US" altLang="zh-TW" sz="2000" dirty="0" smtClean="0">
                <a:solidFill>
                  <a:srgbClr val="0070C0"/>
                </a:solidFill>
              </a:rPr>
              <a:t>MODE</a:t>
            </a:r>
            <a:r>
              <a:rPr lang="en-US" altLang="zh-TW" sz="2000" dirty="0" smtClean="0"/>
              <a:t> pin.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72543"/>
              </p:ext>
            </p:extLst>
          </p:nvPr>
        </p:nvGraphicFramePr>
        <p:xfrm>
          <a:off x="1530999" y="4510264"/>
          <a:ext cx="36724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MODE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INTERFACE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FORMAT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 wire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wire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41" y="4293096"/>
            <a:ext cx="2022550" cy="154685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96808" y="5334650"/>
            <a:ext cx="163424" cy="432048"/>
          </a:xfrm>
          <a:prstGeom prst="rect">
            <a:avLst/>
          </a:prstGeom>
          <a:noFill/>
          <a:ln w="38100">
            <a:solidFill>
              <a:srgbClr val="E1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555200" y="4850500"/>
            <a:ext cx="3621600" cy="432048"/>
          </a:xfrm>
          <a:prstGeom prst="rect">
            <a:avLst/>
          </a:prstGeom>
          <a:noFill/>
          <a:ln w="38100">
            <a:solidFill>
              <a:srgbClr val="E1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2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2-Wire Serial Control Mode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The WM8731/L supports a 2-wire </a:t>
            </a:r>
            <a:r>
              <a:rPr lang="en-US" altLang="zh-TW" sz="2400" dirty="0"/>
              <a:t>MPU (</a:t>
            </a:r>
            <a:r>
              <a:rPr lang="en-US" altLang="zh-TW" sz="2400" dirty="0" smtClean="0"/>
              <a:t>Microprocessor unit) interface, which is compatible with </a:t>
            </a:r>
            <a:r>
              <a:rPr lang="en-US" altLang="zh-TW" sz="2400" dirty="0" smtClean="0">
                <a:solidFill>
                  <a:srgbClr val="0070C0"/>
                </a:solidFill>
              </a:rPr>
              <a:t>I²C</a:t>
            </a:r>
            <a:r>
              <a:rPr lang="en-US" altLang="zh-TW" sz="2400" dirty="0" smtClean="0"/>
              <a:t> protocol.</a:t>
            </a:r>
          </a:p>
          <a:p>
            <a:pPr lvl="1"/>
            <a:r>
              <a:rPr lang="en-US" altLang="zh-TW" sz="2000" dirty="0"/>
              <a:t>I²C (Inter-Integrated Circuit, referred to as I-squared-C) uses only two bidirectional open-drain lines, Serial Data Line (</a:t>
            </a:r>
            <a:r>
              <a:rPr lang="en-US" altLang="zh-TW" sz="2000" dirty="0">
                <a:solidFill>
                  <a:srgbClr val="0070C0"/>
                </a:solidFill>
              </a:rPr>
              <a:t>SDA</a:t>
            </a:r>
            <a:r>
              <a:rPr lang="en-US" altLang="zh-TW" sz="2000" dirty="0"/>
              <a:t>) and Serial Clock (</a:t>
            </a:r>
            <a:r>
              <a:rPr lang="en-US" altLang="zh-TW" sz="2000" dirty="0">
                <a:solidFill>
                  <a:srgbClr val="0070C0"/>
                </a:solidFill>
              </a:rPr>
              <a:t>SCL</a:t>
            </a:r>
            <a:r>
              <a:rPr lang="en-US" altLang="zh-TW" sz="2000" dirty="0"/>
              <a:t>).</a:t>
            </a:r>
          </a:p>
          <a:p>
            <a:pPr marL="457200" lvl="1" indent="0">
              <a:buNone/>
            </a:pPr>
            <a:endParaRPr lang="en-US" altLang="zh-TW" sz="2000" dirty="0" smtClean="0"/>
          </a:p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I²C protocol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(1/4)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/>
          </a:p>
          <a:p>
            <a:endParaRPr lang="en-US" altLang="zh-TW" sz="3200" dirty="0" smtClean="0"/>
          </a:p>
          <a:p>
            <a:r>
              <a:rPr lang="en-US" altLang="zh-TW" sz="2400" dirty="0" smtClean="0"/>
              <a:t>Data transfer in initiated with the START bit (</a:t>
            </a:r>
            <a:r>
              <a:rPr lang="en-US" altLang="zh-TW" sz="2400" dirty="0" smtClean="0">
                <a:solidFill>
                  <a:srgbClr val="FFC000"/>
                </a:solidFill>
              </a:rPr>
              <a:t>S</a:t>
            </a:r>
            <a:r>
              <a:rPr lang="en-US" altLang="zh-TW" sz="2400" dirty="0" smtClean="0"/>
              <a:t>) when SDA is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pulled low</a:t>
            </a:r>
            <a:r>
              <a:rPr lang="en-US" altLang="zh-TW" sz="2400" dirty="0" smtClean="0"/>
              <a:t> while SCL stays high.</a:t>
            </a:r>
          </a:p>
          <a:p>
            <a:r>
              <a:rPr lang="en-US" altLang="zh-TW" sz="2400" dirty="0" smtClean="0"/>
              <a:t>Then, SDA sets the transferred bit while SCL is low (</a:t>
            </a:r>
            <a:r>
              <a:rPr lang="en-US" altLang="zh-TW" sz="2400" dirty="0" smtClean="0">
                <a:solidFill>
                  <a:srgbClr val="0070C0"/>
                </a:solidFill>
              </a:rPr>
              <a:t>blue</a:t>
            </a:r>
            <a:r>
              <a:rPr lang="en-US" altLang="zh-TW" sz="2400" dirty="0" smtClean="0"/>
              <a:t>) and the data is sampled (received) when SCL rises (</a:t>
            </a:r>
            <a:r>
              <a:rPr lang="en-US" altLang="zh-TW" sz="2400" dirty="0" smtClean="0">
                <a:solidFill>
                  <a:srgbClr val="00B050"/>
                </a:solidFill>
              </a:rPr>
              <a:t>green</a:t>
            </a:r>
            <a:r>
              <a:rPr lang="en-US" altLang="zh-TW" sz="2400" dirty="0" smtClean="0"/>
              <a:t>).</a:t>
            </a: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 smtClean="0"/>
          </a:p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1026" name="Picture 2" descr="File:I2C data transf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8" y="2455978"/>
            <a:ext cx="76009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851920" y="4365104"/>
            <a:ext cx="8739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SDA</a:t>
            </a:r>
            <a:r>
              <a:rPr lang="en-US" altLang="zh-TW" sz="12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=1'b0</a:t>
            </a:r>
            <a:endParaRPr lang="zh-TW" altLang="en-US" sz="12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3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I²C protocol</a:t>
            </a:r>
            <a:r>
              <a:rPr lang="en-US" altLang="zh-TW" dirty="0" smtClean="0"/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(2/4)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sz="2400" dirty="0"/>
          </a:p>
          <a:p>
            <a:endParaRPr lang="en-US" altLang="zh-TW" sz="4800" dirty="0" smtClean="0"/>
          </a:p>
          <a:p>
            <a:r>
              <a:rPr lang="en-US" altLang="zh-TW" sz="2400" dirty="0"/>
              <a:t>When the transfer is complete, a STOP bit (</a:t>
            </a:r>
            <a:r>
              <a:rPr lang="en-US" altLang="zh-TW" sz="2400" dirty="0">
                <a:solidFill>
                  <a:srgbClr val="FFC000"/>
                </a:solidFill>
              </a:rPr>
              <a:t>P</a:t>
            </a:r>
            <a:r>
              <a:rPr lang="en-US" altLang="zh-TW" sz="2400" dirty="0"/>
              <a:t>) is sent by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releasing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dirty="0"/>
              <a:t>the data line to allow it to be pulled up while SCL is constantly high. </a:t>
            </a:r>
          </a:p>
          <a:p>
            <a:r>
              <a:rPr lang="en-US" altLang="zh-TW" sz="2400" dirty="0"/>
              <a:t>In order to avoid false marker detection, the level on SDA is changed on the </a:t>
            </a:r>
            <a:r>
              <a:rPr lang="en-US" altLang="zh-TW" sz="2400" dirty="0">
                <a:solidFill>
                  <a:srgbClr val="0070C0"/>
                </a:solidFill>
              </a:rPr>
              <a:t>falling edge </a:t>
            </a:r>
            <a:r>
              <a:rPr lang="en-US" altLang="zh-TW" sz="2400" dirty="0"/>
              <a:t>and is captured on the </a:t>
            </a:r>
            <a:r>
              <a:rPr lang="en-US" altLang="zh-TW" sz="2400" dirty="0">
                <a:solidFill>
                  <a:srgbClr val="0070C0"/>
                </a:solidFill>
              </a:rPr>
              <a:t>rising edge </a:t>
            </a:r>
            <a:r>
              <a:rPr lang="en-US" altLang="zh-TW" sz="2400" dirty="0"/>
              <a:t>of SCL</a:t>
            </a:r>
            <a:r>
              <a:rPr lang="en-US" altLang="zh-TW" sz="2400" dirty="0" smtClean="0"/>
              <a:t>.</a:t>
            </a: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 smtClean="0"/>
          </a:p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1026" name="Picture 2" descr="File:I2C data transf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8" y="2455978"/>
            <a:ext cx="76009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398103" y="4426170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SDA=1'b1 or </a:t>
            </a:r>
            <a:r>
              <a:rPr lang="zh-TW" altLang="en-US" sz="12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SDA</a:t>
            </a:r>
            <a:r>
              <a:rPr lang="en-US" altLang="zh-TW" sz="12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=1'bz</a:t>
            </a:r>
            <a:endParaRPr lang="zh-TW" altLang="en-US" sz="12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1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I²C protocol</a:t>
            </a:r>
            <a:r>
              <a:rPr lang="en-US" altLang="zh-TW" dirty="0" smtClean="0"/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(3/4)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After every </a:t>
            </a:r>
            <a:r>
              <a:rPr lang="en-US" altLang="zh-TW" sz="2400" dirty="0">
                <a:solidFill>
                  <a:srgbClr val="0070C0"/>
                </a:solidFill>
              </a:rPr>
              <a:t>8 data bits </a:t>
            </a:r>
            <a:r>
              <a:rPr lang="en-US" altLang="zh-TW" sz="2400" dirty="0"/>
              <a:t>in one direction, an "acknowledge" bit </a:t>
            </a:r>
            <a:r>
              <a:rPr lang="en-US" altLang="zh-TW" sz="2400" dirty="0" smtClean="0"/>
              <a:t>(</a:t>
            </a:r>
            <a:r>
              <a:rPr lang="en-US" altLang="zh-TW" sz="2400" dirty="0" smtClean="0">
                <a:solidFill>
                  <a:srgbClr val="0070C0"/>
                </a:solidFill>
              </a:rPr>
              <a:t>0</a:t>
            </a:r>
            <a:r>
              <a:rPr lang="en-US" altLang="zh-TW" sz="2400" dirty="0" smtClean="0"/>
              <a:t>) is </a:t>
            </a:r>
            <a:r>
              <a:rPr lang="en-US" altLang="zh-TW" sz="2400" dirty="0"/>
              <a:t>transmitted in the other direction</a:t>
            </a:r>
            <a:r>
              <a:rPr lang="en-US" altLang="zh-TW" sz="2400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23" y="3777746"/>
            <a:ext cx="5960419" cy="24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I²C protocol</a:t>
            </a:r>
            <a:r>
              <a:rPr lang="en-US" altLang="zh-TW" dirty="0" smtClean="0"/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(4/4)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About </a:t>
            </a:r>
            <a:r>
              <a:rPr lang="en-US" altLang="zh-TW" sz="2400" dirty="0" err="1"/>
              <a:t>inout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port: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7" name="內容版面配置區 4"/>
          <p:cNvSpPr txBox="1">
            <a:spLocks/>
          </p:cNvSpPr>
          <p:nvPr/>
        </p:nvSpPr>
        <p:spPr>
          <a:xfrm>
            <a:off x="1623905" y="2996952"/>
            <a:ext cx="5904656" cy="3298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800" kern="1200" cap="none">
                <a:solidFill>
                  <a:schemeClr val="dk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18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module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inout_port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oe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lang="en-US" altLang="zh-TW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clk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SDA</a:t>
            </a:r>
            <a:r>
              <a:rPr lang="en-US" altLang="zh-TW" sz="18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</a:t>
            </a:r>
            <a:endParaRPr lang="en-US" altLang="zh-TW" sz="1800" dirty="0">
              <a:solidFill>
                <a:srgbClr val="00206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en-US" altLang="zh-TW" sz="1800" dirty="0">
              <a:solidFill>
                <a:srgbClr val="00206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18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input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oe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 </a:t>
            </a:r>
            <a:r>
              <a:rPr lang="en-US" altLang="zh-TW" sz="1800" dirty="0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// output enable</a:t>
            </a: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18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input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clk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1800" dirty="0" err="1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inout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SDA</a:t>
            </a:r>
            <a:r>
              <a:rPr lang="en-US" altLang="zh-TW" sz="18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  <a:endParaRPr lang="en-US" altLang="zh-TW" sz="1800" dirty="0">
              <a:solidFill>
                <a:srgbClr val="00206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en-US" altLang="zh-TW" sz="1800" dirty="0">
              <a:solidFill>
                <a:srgbClr val="00206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18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wire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 </a:t>
            </a:r>
            <a:r>
              <a:rPr lang="en-US" altLang="zh-TW" sz="1800" dirty="0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output data</a:t>
            </a:r>
            <a:endParaRPr lang="zh-TW" altLang="en-US" sz="1800" dirty="0">
              <a:solidFill>
                <a:srgbClr val="00800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1800" dirty="0" err="1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reg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 </a:t>
            </a:r>
            <a:r>
              <a:rPr lang="en-US" altLang="zh-TW" sz="1800" dirty="0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// input </a:t>
            </a:r>
            <a:r>
              <a:rPr lang="en-US" altLang="zh-TW" sz="1800" dirty="0" smtClean="0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data</a:t>
            </a:r>
            <a:endParaRPr lang="en-US" altLang="zh-TW" sz="1800" dirty="0">
              <a:solidFill>
                <a:srgbClr val="00800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zh-TW" altLang="en-US" sz="1800" dirty="0">
              <a:solidFill>
                <a:srgbClr val="00206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18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assign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SDA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= </a:t>
            </a:r>
            <a:r>
              <a:rPr lang="en-US" altLang="zh-TW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oe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? </a:t>
            </a: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</a:t>
            </a:r>
            <a:r>
              <a:rPr lang="en-US" altLang="zh-TW" sz="18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lang="en-US" altLang="zh-TW" sz="1800" dirty="0" smtClean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1'bz</a:t>
            </a:r>
            <a:r>
              <a:rPr lang="en-US" altLang="zh-TW" sz="18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  <a:endParaRPr lang="en-US" altLang="zh-TW" sz="1800" dirty="0">
              <a:solidFill>
                <a:srgbClr val="00206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en-US" altLang="zh-TW" sz="1800" dirty="0">
              <a:solidFill>
                <a:srgbClr val="00206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18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always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@(</a:t>
            </a:r>
            <a:r>
              <a:rPr lang="en-US" altLang="zh-TW" sz="1800" dirty="0" err="1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posedge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clk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 </a:t>
            </a:r>
            <a:r>
              <a:rPr lang="en-US" altLang="zh-TW" sz="18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</a:t>
            </a:r>
            <a:r>
              <a:rPr lang="en-US" altLang="zh-TW" sz="18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</a:t>
            </a:r>
            <a:r>
              <a:rPr lang="en-US" altLang="zh-TW" sz="18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&lt;=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SDA</a:t>
            </a:r>
            <a:r>
              <a:rPr lang="en-US" altLang="zh-TW" sz="18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  <a:endParaRPr lang="en-US" altLang="zh-TW" sz="1800" dirty="0">
              <a:solidFill>
                <a:srgbClr val="00206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pPr marL="0" indent="0">
              <a:lnSpc>
                <a:spcPts val="16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zh-TW" sz="18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734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2-Wire Interface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The device operates as a </a:t>
            </a:r>
            <a:r>
              <a:rPr lang="en-US" altLang="zh-TW" sz="2400" dirty="0" smtClean="0">
                <a:solidFill>
                  <a:srgbClr val="0070C0"/>
                </a:solidFill>
              </a:rPr>
              <a:t>slave device </a:t>
            </a:r>
            <a:r>
              <a:rPr lang="en-US" altLang="zh-TW" sz="2400" dirty="0" smtClean="0"/>
              <a:t>only.</a:t>
            </a:r>
          </a:p>
          <a:p>
            <a:r>
              <a:rPr lang="en-US" altLang="zh-TW" sz="2400" dirty="0" smtClean="0"/>
              <a:t>The WM8731/L has one of two slave address that are selected by setting the state of the </a:t>
            </a:r>
            <a:r>
              <a:rPr lang="en-US" altLang="zh-TW" sz="2400" dirty="0" smtClean="0">
                <a:solidFill>
                  <a:srgbClr val="0070C0"/>
                </a:solidFill>
              </a:rPr>
              <a:t>CSB</a:t>
            </a:r>
            <a:r>
              <a:rPr lang="en-US" altLang="zh-TW" sz="2400" dirty="0" smtClean="0"/>
              <a:t> pin.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27</a:t>
            </a:fld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25003"/>
              </p:ext>
            </p:extLst>
          </p:nvPr>
        </p:nvGraphicFramePr>
        <p:xfrm>
          <a:off x="1835696" y="4509120"/>
          <a:ext cx="28111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CSB STATE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ADDRESS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0011010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0011011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730" y="4293096"/>
            <a:ext cx="2022550" cy="15468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89600" y="5334650"/>
            <a:ext cx="163424" cy="360000"/>
          </a:xfrm>
          <a:prstGeom prst="rect">
            <a:avLst/>
          </a:prstGeom>
          <a:noFill/>
          <a:ln w="38100">
            <a:solidFill>
              <a:srgbClr val="E1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857600" y="4850500"/>
            <a:ext cx="2757600" cy="432048"/>
          </a:xfrm>
          <a:prstGeom prst="rect">
            <a:avLst/>
          </a:prstGeom>
          <a:noFill/>
          <a:ln w="38100">
            <a:solidFill>
              <a:srgbClr val="E1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7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2-Wire Interface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2-wire serial interface</a:t>
            </a:r>
          </a:p>
          <a:p>
            <a:pPr lvl="1"/>
            <a:r>
              <a:rPr lang="en-US" altLang="zh-TW" sz="2000" dirty="0" smtClean="0"/>
              <a:t>ADDR[6:0] (7 bits) are Slave Address Bits</a:t>
            </a:r>
          </a:p>
          <a:p>
            <a:pPr lvl="1"/>
            <a:r>
              <a:rPr lang="en-US" altLang="zh-TW" sz="2000" dirty="0" smtClean="0"/>
              <a:t>R/W is '0', indicating a write</a:t>
            </a:r>
          </a:p>
          <a:p>
            <a:pPr lvl="1"/>
            <a:r>
              <a:rPr lang="en-US" altLang="zh-TW" sz="2000" dirty="0" smtClean="0"/>
              <a:t>B[15:9</a:t>
            </a:r>
            <a:r>
              <a:rPr lang="en-US" altLang="zh-TW" sz="2000" dirty="0"/>
              <a:t>] (7 bits) are </a:t>
            </a:r>
            <a:r>
              <a:rPr lang="en-US" altLang="zh-TW" sz="2000" dirty="0" smtClean="0"/>
              <a:t>Register Address </a:t>
            </a:r>
            <a:r>
              <a:rPr lang="en-US" altLang="zh-TW" sz="2000" dirty="0"/>
              <a:t>Bits</a:t>
            </a:r>
          </a:p>
          <a:p>
            <a:pPr lvl="1"/>
            <a:r>
              <a:rPr lang="en-US" altLang="zh-TW" sz="2000" dirty="0"/>
              <a:t>B[8:0] (9 bits) are Register </a:t>
            </a:r>
            <a:r>
              <a:rPr lang="en-US" altLang="zh-TW" sz="2000" dirty="0" smtClean="0"/>
              <a:t>Data </a:t>
            </a:r>
            <a:r>
              <a:rPr lang="en-US" altLang="zh-TW" sz="2000" dirty="0"/>
              <a:t>Bits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90" y="4858038"/>
            <a:ext cx="5667486" cy="12220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40970" y="4858039"/>
            <a:ext cx="779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0011010</a:t>
            </a:r>
            <a:endParaRPr lang="zh-TW" alt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33537" y="485803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</a:t>
            </a:r>
            <a:endParaRPr lang="zh-TW" alt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465563" y="5733256"/>
            <a:ext cx="475200" cy="72314"/>
            <a:chOff x="3465563" y="5841115"/>
            <a:chExt cx="475200" cy="72314"/>
          </a:xfrm>
        </p:grpSpPr>
        <p:cxnSp>
          <p:nvCxnSpPr>
            <p:cNvPr id="8" name="直線接點 7"/>
            <p:cNvCxnSpPr/>
            <p:nvPr/>
          </p:nvCxnSpPr>
          <p:spPr>
            <a:xfrm>
              <a:off x="3465563" y="5877272"/>
              <a:ext cx="47520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3465563" y="5841115"/>
              <a:ext cx="0" cy="7231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3940763" y="5841115"/>
              <a:ext cx="0" cy="7231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3097298" y="5790456"/>
            <a:ext cx="12586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 freq</a:t>
            </a:r>
            <a:r>
              <a:rPr lang="en-US" altLang="zh-TW" sz="90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 = 526 kHz</a:t>
            </a:r>
            <a:endParaRPr lang="zh-TW" altLang="en-US" sz="9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32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Register Map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90" y="2490788"/>
            <a:ext cx="6389557" cy="34448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731652" y="6180666"/>
            <a:ext cx="56886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Check the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WM8731/L document 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 see the details.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76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to Audio Signal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40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Left Line In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Just use the default setting if we do not use the line input.</a:t>
            </a:r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000_0000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0_1001_0111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30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92535"/>
              </p:ext>
            </p:extLst>
          </p:nvPr>
        </p:nvGraphicFramePr>
        <p:xfrm>
          <a:off x="759807" y="2591310"/>
          <a:ext cx="7632851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R0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(00h)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Left Line 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LRINBOTH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LINMUTE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LINVOL[4:0]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0_1001_0111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2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Right Line In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Just use the default setting if we do not use the line input.</a:t>
            </a:r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000_0001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0_1001_0111</a:t>
            </a:r>
            <a:endParaRPr lang="en-US" altLang="zh-TW" sz="1600" dirty="0" smtClean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31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55541"/>
              </p:ext>
            </p:extLst>
          </p:nvPr>
        </p:nvGraphicFramePr>
        <p:xfrm>
          <a:off x="759807" y="2591310"/>
          <a:ext cx="7632851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R1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(01h)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Right Line 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RLINBOTH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RINMUTE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RINVOL[4:0]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0_1001_0111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9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Left Headphone Out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/>
              <a:t>Here we can just use the default setting.</a:t>
            </a:r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000_0010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0_0111_1001</a:t>
            </a: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en-US" altLang="zh-TW" dirty="0" smtClean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32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76113"/>
              </p:ext>
            </p:extLst>
          </p:nvPr>
        </p:nvGraphicFramePr>
        <p:xfrm>
          <a:off x="759807" y="2591310"/>
          <a:ext cx="7632851" cy="782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R2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(02h)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Left 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Headphone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LRHPBOTH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LZCEN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LHPVOL[6:0]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0_0111_1001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9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Right Headphone Out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/>
              <a:t>Here we can </a:t>
            </a:r>
            <a:r>
              <a:rPr lang="en-US" altLang="zh-TW" sz="2400" dirty="0" smtClean="0"/>
              <a:t>just use </a:t>
            </a:r>
            <a:r>
              <a:rPr lang="en-US" altLang="zh-TW" sz="2400" dirty="0"/>
              <a:t>the default setting.</a:t>
            </a:r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000_0011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0_0111_1001</a:t>
            </a: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en-US" altLang="zh-TW" dirty="0" smtClean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33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3872"/>
              </p:ext>
            </p:extLst>
          </p:nvPr>
        </p:nvGraphicFramePr>
        <p:xfrm>
          <a:off x="759807" y="2591310"/>
          <a:ext cx="7632851" cy="782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R3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(03h)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Right 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Headphone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RLHPBOTH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RZCEN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RHPVOL[6:0]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0_0111_1001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3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Analogue Audio Path Control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/>
              <a:t>Enable boost, </a:t>
            </a:r>
            <a:r>
              <a:rPr lang="en-US" altLang="zh-TW" sz="2400" dirty="0" smtClean="0"/>
              <a:t>disable mute, </a:t>
            </a:r>
            <a:br>
              <a:rPr lang="en-US" altLang="zh-TW" sz="2400" dirty="0" smtClean="0"/>
            </a:br>
            <a:r>
              <a:rPr lang="en-US" altLang="zh-TW" sz="2400" dirty="0" smtClean="0"/>
              <a:t>choose microphone </a:t>
            </a:r>
            <a:r>
              <a:rPr lang="en-US" altLang="zh-TW" sz="2400" dirty="0"/>
              <a:t>input, </a:t>
            </a:r>
            <a:r>
              <a:rPr lang="en-US" altLang="zh-TW" sz="2400" dirty="0" smtClean="0"/>
              <a:t>disable </a:t>
            </a:r>
            <a:r>
              <a:rPr lang="en-US" altLang="zh-TW" sz="2400" dirty="0"/>
              <a:t>bypass,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and select DAC.</a:t>
            </a:r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000_0100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0_000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2000" dirty="0" smtClean="0">
                <a:solidFill>
                  <a:srgbClr val="0070C0"/>
                </a:solidFill>
              </a:rPr>
              <a:t>_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0101</a:t>
            </a: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en-US" altLang="zh-TW" dirty="0" smtClean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34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04815"/>
              </p:ext>
            </p:extLst>
          </p:nvPr>
        </p:nvGraphicFramePr>
        <p:xfrm>
          <a:off x="759807" y="2591310"/>
          <a:ext cx="7632851" cy="782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R4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(04h)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Analogue Audio Path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SIDEATT[1:0]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SIDETONE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DACSEL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BYPASS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INSEL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MUTEMIC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MICBOOST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0_0000_1010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437112"/>
            <a:ext cx="3619223" cy="13681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197" y="3484347"/>
            <a:ext cx="1173066" cy="8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Digital Audio Path Control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/>
              <a:t>Disable soft mute</a:t>
            </a:r>
            <a:endParaRPr lang="en-US" altLang="zh-TW" sz="2400" dirty="0" smtClean="0"/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000_0101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0_0000_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zh-TW" sz="2000" dirty="0" smtClean="0">
                <a:solidFill>
                  <a:srgbClr val="0070C0"/>
                </a:solidFill>
              </a:rPr>
              <a:t>000</a:t>
            </a:r>
            <a:r>
              <a:rPr lang="en-US" altLang="zh-TW" dirty="0" smtClean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35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52244"/>
              </p:ext>
            </p:extLst>
          </p:nvPr>
        </p:nvGraphicFramePr>
        <p:xfrm>
          <a:off x="759807" y="2591310"/>
          <a:ext cx="7632851" cy="782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R5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(05h)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Digital Audio Path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HPOR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DACMU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DEEMPH[1:0]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ADCHPD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0_0000_1000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7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Power Down Control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Choose power on and disable </a:t>
            </a:r>
            <a:r>
              <a:rPr lang="en-US" altLang="zh-TW" sz="2400" dirty="0"/>
              <a:t>all </a:t>
            </a:r>
            <a:r>
              <a:rPr lang="en-US" altLang="zh-TW" sz="2400" dirty="0" smtClean="0"/>
              <a:t>the power down options.</a:t>
            </a:r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000_0110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zh-TW" sz="2000" dirty="0" smtClean="0">
                <a:solidFill>
                  <a:srgbClr val="0070C0"/>
                </a:solidFill>
              </a:rPr>
              <a:t>00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zh-TW" sz="2000" dirty="0" smtClean="0">
                <a:solidFill>
                  <a:srgbClr val="0070C0"/>
                </a:solidFill>
              </a:rPr>
              <a:t>_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</a:t>
            </a:r>
            <a:r>
              <a:rPr lang="en-US" altLang="zh-TW" dirty="0" smtClean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36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346804"/>
              </p:ext>
            </p:extLst>
          </p:nvPr>
        </p:nvGraphicFramePr>
        <p:xfrm>
          <a:off x="759807" y="2591310"/>
          <a:ext cx="7632851" cy="782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R6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(06h)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Power Down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POWER</a:t>
                      </a:r>
                    </a:p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OFF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CLKOUTPD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OSCPD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OUTPD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DACPD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ADCPD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MICPD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LINEINPD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0_1001_1111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Digital Audio Interface Format </a:t>
            </a:r>
            <a:r>
              <a:rPr lang="en-US" altLang="zh-TW" sz="2200" dirty="0" smtClean="0"/>
              <a:t>(1/2)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/>
              <a:t>Choose I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S format, 16-bit </a:t>
            </a:r>
            <a:r>
              <a:rPr lang="en-US" altLang="zh-TW" sz="2400" dirty="0" smtClean="0"/>
              <a:t>length, </a:t>
            </a:r>
            <a:br>
              <a:rPr lang="en-US" altLang="zh-TW" sz="2400" dirty="0" smtClean="0"/>
            </a:br>
            <a:r>
              <a:rPr lang="en-US" altLang="zh-TW" sz="2400" dirty="0" smtClean="0"/>
              <a:t>and </a:t>
            </a:r>
            <a:r>
              <a:rPr lang="en-US" altLang="zh-TW" sz="2400" dirty="0"/>
              <a:t>master </a:t>
            </a:r>
            <a:r>
              <a:rPr lang="en-US" altLang="zh-TW" sz="2400" dirty="0" smtClean="0"/>
              <a:t>mode.</a:t>
            </a:r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000_0111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0_0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2000" dirty="0">
                <a:solidFill>
                  <a:srgbClr val="0070C0"/>
                </a:solidFill>
              </a:rPr>
              <a:t>00_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0010</a:t>
            </a:r>
            <a:endParaRPr lang="en-US" altLang="zh-TW" sz="20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37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1172"/>
              </p:ext>
            </p:extLst>
          </p:nvPr>
        </p:nvGraphicFramePr>
        <p:xfrm>
          <a:off x="759807" y="2591310"/>
          <a:ext cx="7632851" cy="782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R7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(07h)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Digital Audio Interface 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BCLKIVE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MS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LRSWAP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LRP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IWL[[1:0]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FORMAT[1:0]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0_0000_1010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Digital Audio Interface Format </a:t>
            </a:r>
            <a:r>
              <a:rPr lang="en-US" altLang="zh-TW" sz="2200" dirty="0" smtClean="0"/>
              <a:t>(2/2)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I</a:t>
            </a:r>
            <a:r>
              <a:rPr lang="en-US" altLang="zh-TW" sz="2400" baseline="30000" dirty="0" smtClean="0"/>
              <a:t>2</a:t>
            </a:r>
            <a:r>
              <a:rPr lang="en-US" altLang="zh-TW" sz="2400" dirty="0" smtClean="0"/>
              <a:t>S format</a:t>
            </a:r>
          </a:p>
          <a:p>
            <a:endParaRPr lang="en-US" altLang="zh-TW" sz="2400" dirty="0">
              <a:solidFill>
                <a:srgbClr val="0070C0"/>
              </a:solidFill>
            </a:endParaRPr>
          </a:p>
          <a:p>
            <a:endParaRPr lang="en-US" altLang="zh-TW" sz="2400" dirty="0" smtClean="0">
              <a:solidFill>
                <a:srgbClr val="0070C0"/>
              </a:solidFill>
            </a:endParaRPr>
          </a:p>
          <a:p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 smtClean="0"/>
              <a:t>   Master mode    </a:t>
            </a:r>
            <a:r>
              <a:rPr lang="en-US" altLang="zh-TW" sz="2400" dirty="0" err="1" smtClean="0"/>
              <a:t>v.s</a:t>
            </a:r>
            <a:r>
              <a:rPr lang="en-US" altLang="zh-TW" sz="2400" dirty="0" smtClean="0"/>
              <a:t>.      Slave mode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24944"/>
            <a:ext cx="4389339" cy="15403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796" y="5001477"/>
            <a:ext cx="2257889" cy="12335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437" y="5001477"/>
            <a:ext cx="2265742" cy="1234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28783" y="3510452"/>
            <a:ext cx="185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-bit 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length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20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Sampling Control </a:t>
            </a:r>
            <a:r>
              <a:rPr lang="en-US" altLang="zh-TW" sz="2400" dirty="0" smtClean="0"/>
              <a:t>(1/2)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/>
              <a:t>Choose </a:t>
            </a:r>
            <a:r>
              <a:rPr lang="en-US" altLang="zh-TW" sz="2400" dirty="0" smtClean="0"/>
              <a:t>USB mode (fixed MCLK 12MHz) and </a:t>
            </a:r>
            <a:r>
              <a:rPr lang="en-US" altLang="zh-TW" sz="2400" dirty="0"/>
              <a:t>sampling rate </a:t>
            </a:r>
            <a:r>
              <a:rPr lang="en-US" altLang="zh-TW" sz="2400" dirty="0" smtClean="0"/>
              <a:t>= 32 kHz.</a:t>
            </a:r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000_1000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0_00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en-US" altLang="zh-TW" sz="2000" dirty="0" smtClean="0">
                <a:solidFill>
                  <a:srgbClr val="0070C0"/>
                </a:solidFill>
              </a:rPr>
              <a:t>_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zh-TW" sz="2000" dirty="0">
                <a:solidFill>
                  <a:srgbClr val="0070C0"/>
                </a:solidFill>
              </a:rPr>
              <a:t>0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TW" sz="20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39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9029"/>
              </p:ext>
            </p:extLst>
          </p:nvPr>
        </p:nvGraphicFramePr>
        <p:xfrm>
          <a:off x="759807" y="2591310"/>
          <a:ext cx="7632851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R8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(08h)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Sampling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CLKODIV2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CLKIDIV2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SR[3:0]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BOSR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USB/</a:t>
                      </a:r>
                    </a:p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Normal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0_0000_0000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4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2400" dirty="0"/>
              <a:t>An audio signal is a representation of sound, typically as an </a:t>
            </a:r>
            <a:r>
              <a:rPr lang="en-US" altLang="zh-TW" sz="2400" dirty="0">
                <a:solidFill>
                  <a:srgbClr val="0070C0"/>
                </a:solidFill>
              </a:rPr>
              <a:t>electrical voltage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Audio signals have frequencies in the audio frequency range of roughly </a:t>
            </a:r>
            <a:r>
              <a:rPr lang="en-US" altLang="zh-TW" sz="2400" dirty="0">
                <a:solidFill>
                  <a:srgbClr val="0070C0"/>
                </a:solidFill>
              </a:rPr>
              <a:t>20 to 20,000 </a:t>
            </a:r>
            <a:r>
              <a:rPr lang="en-US" altLang="zh-TW" sz="2400" dirty="0" smtClean="0">
                <a:solidFill>
                  <a:srgbClr val="0070C0"/>
                </a:solidFill>
              </a:rPr>
              <a:t>Hz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Audio signals may be </a:t>
            </a:r>
            <a:r>
              <a:rPr lang="en-US" altLang="zh-TW" sz="2400" dirty="0">
                <a:solidFill>
                  <a:srgbClr val="0070C0"/>
                </a:solidFill>
              </a:rPr>
              <a:t>synthesized</a:t>
            </a:r>
            <a:r>
              <a:rPr lang="en-US" altLang="zh-TW" sz="2400" dirty="0"/>
              <a:t> directly, or may originate at a transducer such as a </a:t>
            </a:r>
            <a:r>
              <a:rPr lang="en-US" altLang="zh-TW" sz="2400" dirty="0">
                <a:solidFill>
                  <a:srgbClr val="0070C0"/>
                </a:solidFill>
              </a:rPr>
              <a:t>microphone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Loudspeakers</a:t>
            </a:r>
            <a:r>
              <a:rPr lang="en-US" altLang="zh-TW" sz="2400" dirty="0"/>
              <a:t> or </a:t>
            </a:r>
            <a:r>
              <a:rPr lang="en-US" altLang="zh-TW" sz="2400" dirty="0">
                <a:solidFill>
                  <a:srgbClr val="0070C0"/>
                </a:solidFill>
              </a:rPr>
              <a:t>headphones</a:t>
            </a:r>
            <a:r>
              <a:rPr lang="en-US" altLang="zh-TW" sz="2400" dirty="0"/>
              <a:t> convert an electrical audio signal into sound.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32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Sampling Control </a:t>
            </a:r>
            <a:r>
              <a:rPr lang="en-US" altLang="zh-TW" sz="2400" dirty="0" smtClean="0"/>
              <a:t>(2/2)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5850" y="2490788"/>
            <a:ext cx="4280237" cy="34448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35849" y="5157192"/>
            <a:ext cx="4280237" cy="259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8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Active Control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Activate interface</a:t>
            </a:r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000_1001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0_0000_000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TW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41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6373"/>
              </p:ext>
            </p:extLst>
          </p:nvPr>
        </p:nvGraphicFramePr>
        <p:xfrm>
          <a:off x="759807" y="2591310"/>
          <a:ext cx="7632851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R9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(09h)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Active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Active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0_0000_0000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4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Reset Register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/>
              <a:t>You can try to reset the device to a known (?) state.</a:t>
            </a:r>
            <a:endParaRPr lang="en-US" altLang="zh-TW" sz="2400" dirty="0" smtClean="0"/>
          </a:p>
          <a:p>
            <a:pPr lvl="1"/>
            <a:r>
              <a:rPr lang="en-US" altLang="zh-TW" sz="2000" dirty="0" smtClean="0">
                <a:solidFill>
                  <a:srgbClr val="00B050"/>
                </a:solidFill>
              </a:rPr>
              <a:t>000_1111</a:t>
            </a:r>
            <a:r>
              <a:rPr lang="en-US" altLang="zh-TW" sz="2000" dirty="0" smtClean="0"/>
              <a:t>_</a:t>
            </a:r>
            <a:r>
              <a:rPr lang="en-US" altLang="zh-TW" sz="2000" dirty="0" smtClean="0">
                <a:solidFill>
                  <a:srgbClr val="0070C0"/>
                </a:solidFill>
              </a:rPr>
              <a:t>0_0000_0000 </a:t>
            </a:r>
            <a:r>
              <a:rPr lang="en-US" altLang="zh-TW" sz="2000" dirty="0" smtClean="0"/>
              <a:t>(?)</a:t>
            </a:r>
            <a:endParaRPr lang="en-US" altLang="zh-TW" sz="20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42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21852"/>
              </p:ext>
            </p:extLst>
          </p:nvPr>
        </p:nvGraphicFramePr>
        <p:xfrm>
          <a:off x="759807" y="2591310"/>
          <a:ext cx="7632851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REGISTER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BIT[8]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BIT[7]</a:t>
                      </a:r>
                      <a:endParaRPr lang="zh-TW" altLang="en-US" sz="7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BIT[6]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BIT[5]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BIT[4]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BIT[3]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BIT[2]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BIT[1]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BIT[0]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DEFAULT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R15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(15h)</a:t>
                      </a:r>
                    </a:p>
                    <a:p>
                      <a:pPr algn="ctr"/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Active Control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RESET[8:0]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not</a:t>
                      </a:r>
                      <a:r>
                        <a:rPr lang="en-US" altLang="zh-TW" sz="7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reset</a:t>
                      </a:r>
                      <a:endParaRPr lang="zh-TW" altLang="en-US" sz="7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35828"/>
              </p:ext>
            </p:extLst>
          </p:nvPr>
        </p:nvGraphicFramePr>
        <p:xfrm>
          <a:off x="1531419" y="2526721"/>
          <a:ext cx="6048672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Left Line In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rgbClr val="00B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000_0000</a:t>
                      </a:r>
                      <a:r>
                        <a:rPr lang="en-US" altLang="zh-TW" sz="1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0_1001_0111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Right Line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In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000_0001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0_1001_0111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Left Headphone Out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000_0010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0_0111_1001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Right Headphone Out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000_0011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0_0111_1001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Analogue Audio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Path Control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rgbClr val="00B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000_0100</a:t>
                      </a:r>
                      <a:r>
                        <a:rPr lang="en-US" altLang="zh-TW" sz="1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0_000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0101</a:t>
                      </a:r>
                      <a:endParaRPr lang="en-US" altLang="zh-TW" dirty="0" smtClean="0">
                        <a:solidFill>
                          <a:srgbClr val="0070C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Digital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Audio Path Control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rgbClr val="00B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000_0101</a:t>
                      </a:r>
                      <a:r>
                        <a:rPr lang="en-US" altLang="zh-TW" sz="1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0_0000_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Power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Down Control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rgbClr val="00B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000_0110</a:t>
                      </a:r>
                      <a:r>
                        <a:rPr lang="en-US" altLang="zh-TW" sz="1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Digital Audio Interface Format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rgbClr val="00B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000_0111</a:t>
                      </a:r>
                      <a:r>
                        <a:rPr lang="en-US" altLang="zh-TW" sz="1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00_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0010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Sampling Control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rgbClr val="00B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000_1000</a:t>
                      </a:r>
                      <a:r>
                        <a:rPr lang="en-US" altLang="zh-TW" sz="1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0_00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01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Active Control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rgbClr val="00B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000_1001</a:t>
                      </a:r>
                      <a:r>
                        <a:rPr lang="en-US" altLang="zh-TW" sz="18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_</a:t>
                      </a: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0_0000_000</a:t>
                      </a:r>
                      <a:r>
                        <a:rPr lang="en-US" altLang="zh-TW" sz="1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Recommended settings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8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Check the Waveform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256" y="2546350"/>
            <a:ext cx="6067425" cy="3333750"/>
          </a:xfrm>
          <a:prstGeom prst="roundRect">
            <a:avLst>
              <a:gd name="adj" fmla="val 2381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44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398400" y="4149080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75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00110100_00000000_10010111</a:t>
            </a:r>
          </a:p>
        </p:txBody>
      </p:sp>
    </p:spTree>
    <p:extLst>
      <p:ext uri="{BB962C8B-B14F-4D97-AF65-F5344CB8AC3E}">
        <p14:creationId xmlns:p14="http://schemas.microsoft.com/office/powerpoint/2010/main" val="35363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742950"/>
            <a:ext cx="8010525" cy="5372100"/>
          </a:xfrm>
          <a:prstGeom prst="roundRect">
            <a:avLst>
              <a:gd name="adj" fmla="val 1330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3928" y="3336511"/>
            <a:ext cx="3533986" cy="720080"/>
          </a:xfrm>
          <a:solidFill>
            <a:schemeClr val="tx1"/>
          </a:solidFill>
        </p:spPr>
        <p:txBody>
          <a:bodyPr anchor="t"/>
          <a:lstStyle/>
          <a:p>
            <a:pPr algn="l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Debug with LA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45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95199" y="2348880"/>
            <a:ext cx="518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1750" dirty="0">
                <a:solidFill>
                  <a:srgbClr val="FF66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00110100_00000000_10010111</a:t>
            </a:r>
          </a:p>
        </p:txBody>
      </p:sp>
    </p:spTree>
    <p:extLst>
      <p:ext uri="{BB962C8B-B14F-4D97-AF65-F5344CB8AC3E}">
        <p14:creationId xmlns:p14="http://schemas.microsoft.com/office/powerpoint/2010/main" val="15451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Device Operation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88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ADC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The WM8731/L uses a multi-bit oversampled sigma-delta ADC. A single channel of the ADC is illustrated below.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88" y="3861048"/>
            <a:ext cx="6646689" cy="18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ADC Filters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The ADC filters perform true </a:t>
            </a:r>
            <a:r>
              <a:rPr lang="en-US" altLang="zh-TW" sz="2400" dirty="0" smtClean="0">
                <a:solidFill>
                  <a:srgbClr val="0070C0"/>
                </a:solidFill>
              </a:rPr>
              <a:t>24 bit signal processing</a:t>
            </a:r>
            <a:r>
              <a:rPr lang="en-US" altLang="zh-TW" sz="2400" dirty="0" smtClean="0"/>
              <a:t> to convert the raw multi-bit oversampled data from the ADC to the correct sampling frequency to be output on the </a:t>
            </a:r>
            <a:r>
              <a:rPr lang="en-US" altLang="zh-TW" sz="2400" dirty="0" smtClean="0">
                <a:solidFill>
                  <a:srgbClr val="0070C0"/>
                </a:solidFill>
              </a:rPr>
              <a:t>digital audio interface</a:t>
            </a:r>
            <a:r>
              <a:rPr lang="en-US" altLang="zh-TW" sz="2400" dirty="0" smtClean="0"/>
              <a:t>.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897" y="4480434"/>
            <a:ext cx="6048672" cy="16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Digital Audio Interfaces </a:t>
            </a:r>
            <a:r>
              <a:rPr lang="en-US" altLang="zh-TW" sz="2400" dirty="0" smtClean="0"/>
              <a:t>(1/5)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TW" sz="2400" dirty="0" smtClean="0"/>
              <a:t>WM8731/L may be operated in either one of the 4 offered audio interface modes. These are: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zh-TW" sz="2000" dirty="0" smtClean="0"/>
              <a:t>Right justified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zh-TW" sz="2000" dirty="0" smtClean="0"/>
              <a:t>Left justified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zh-TW" sz="2000" dirty="0" smtClean="0"/>
              <a:t>I</a:t>
            </a:r>
            <a:r>
              <a:rPr lang="en-US" altLang="zh-TW" sz="2000" baseline="30000" dirty="0" smtClean="0"/>
              <a:t>2</a:t>
            </a:r>
            <a:r>
              <a:rPr lang="en-US" altLang="zh-TW" sz="2000" dirty="0" smtClean="0"/>
              <a:t>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zh-TW" sz="2000" dirty="0" smtClean="0"/>
              <a:t>DSP mode</a:t>
            </a:r>
          </a:p>
          <a:p>
            <a:r>
              <a:rPr lang="en-US" altLang="zh-TW" sz="2400" dirty="0" smtClean="0"/>
              <a:t>All four of these modes are MSB first and operate with data 16 to 32 bits.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 Level </a:t>
            </a:r>
            <a:r>
              <a:rPr lang="en-US" altLang="zh-TW" sz="2400" dirty="0" smtClean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Line level is the </a:t>
            </a:r>
            <a:r>
              <a:rPr lang="en-US" altLang="zh-TW" sz="2400" dirty="0">
                <a:solidFill>
                  <a:srgbClr val="0070C0"/>
                </a:solidFill>
              </a:rPr>
              <a:t>specified strength </a:t>
            </a:r>
            <a:r>
              <a:rPr lang="en-US" altLang="zh-TW" sz="2400" dirty="0"/>
              <a:t>of an audio signal used to transmit analog sound between audio </a:t>
            </a:r>
            <a:r>
              <a:rPr lang="en-US" altLang="zh-TW" sz="2400" dirty="0" smtClean="0"/>
              <a:t>components.</a:t>
            </a:r>
          </a:p>
          <a:p>
            <a:r>
              <a:rPr lang="en-US" altLang="zh-TW" sz="2400" dirty="0"/>
              <a:t>As opposed to line level, there are </a:t>
            </a:r>
            <a:r>
              <a:rPr lang="en-US" altLang="zh-TW" sz="2400" dirty="0">
                <a:solidFill>
                  <a:srgbClr val="0070C0"/>
                </a:solidFill>
              </a:rPr>
              <a:t>weaker</a:t>
            </a:r>
            <a:r>
              <a:rPr lang="en-US" altLang="zh-TW" sz="2400" dirty="0"/>
              <a:t> audio signals, such as those from </a:t>
            </a:r>
            <a:r>
              <a:rPr lang="en-US" altLang="zh-TW" sz="2400" dirty="0" smtClean="0">
                <a:solidFill>
                  <a:srgbClr val="0070C0"/>
                </a:solidFill>
              </a:rPr>
              <a:t>microphones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and </a:t>
            </a:r>
            <a:r>
              <a:rPr lang="en-US" altLang="zh-TW" sz="2400" dirty="0">
                <a:solidFill>
                  <a:srgbClr val="0070C0"/>
                </a:solidFill>
              </a:rPr>
              <a:t>stronger</a:t>
            </a:r>
            <a:r>
              <a:rPr lang="en-US" altLang="zh-TW" sz="2400" dirty="0"/>
              <a:t> signals, such as those used to drive headphones and loudspeakers.</a:t>
            </a:r>
            <a:endParaRPr lang="en-US" altLang="zh-TW" sz="2400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2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Digital Audio Interfaces </a:t>
            </a:r>
            <a:r>
              <a:rPr lang="en-US" altLang="zh-TW" sz="2400" dirty="0" smtClean="0"/>
              <a:t>(2/5)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lvl="1">
              <a:spcBef>
                <a:spcPts val="200"/>
              </a:spcBef>
              <a:spcAft>
                <a:spcPts val="200"/>
              </a:spcAft>
            </a:pPr>
            <a:r>
              <a:rPr lang="en-US" altLang="zh-TW" sz="2800" dirty="0" smtClean="0"/>
              <a:t>I</a:t>
            </a:r>
            <a:r>
              <a:rPr lang="en-US" altLang="zh-TW" sz="2800" baseline="30000" dirty="0" smtClean="0"/>
              <a:t>2</a:t>
            </a:r>
            <a:r>
              <a:rPr lang="en-US" altLang="zh-TW" sz="2800" dirty="0" smtClean="0"/>
              <a:t>S mode</a:t>
            </a: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64" y="3140968"/>
            <a:ext cx="6976538" cy="24482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48360" y="5730901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 = 16, 20, 24, or 32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615" y="2207484"/>
            <a:ext cx="1985010" cy="8458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878264" y="1897019"/>
            <a:ext cx="138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Master mode</a:t>
            </a:r>
          </a:p>
        </p:txBody>
      </p:sp>
    </p:spTree>
    <p:extLst>
      <p:ext uri="{BB962C8B-B14F-4D97-AF65-F5344CB8AC3E}">
        <p14:creationId xmlns:p14="http://schemas.microsoft.com/office/powerpoint/2010/main" val="26601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altLang="zh-TW" dirty="0" smtClean="0"/>
              <a:t>Digital Audio Interfaces </a:t>
            </a:r>
            <a:r>
              <a:rPr lang="en-US" altLang="zh-TW" sz="2400" dirty="0" smtClean="0"/>
              <a:t>(3/5)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51</a:t>
            </a:fld>
            <a:endParaRPr lang="zh-TW" altLang="en-US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954" y="1729514"/>
            <a:ext cx="6208558" cy="4654134"/>
          </a:xfrm>
          <a:prstGeom prst="roundRect">
            <a:avLst>
              <a:gd name="adj" fmla="val 1472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4860032" y="4437112"/>
            <a:ext cx="1872208" cy="720080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Record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24000" y="3232800"/>
            <a:ext cx="1260000" cy="201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3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altLang="zh-TW" dirty="0" smtClean="0"/>
              <a:t>Digital Audio Interfaces </a:t>
            </a:r>
            <a:r>
              <a:rPr lang="en-US" altLang="zh-TW" sz="2400" dirty="0" smtClean="0"/>
              <a:t>(4/5)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52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400" y="1727999"/>
            <a:ext cx="6209447" cy="4654800"/>
          </a:xfrm>
          <a:prstGeom prst="roundRect">
            <a:avLst>
              <a:gd name="adj" fmla="val 1473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860032" y="4437112"/>
            <a:ext cx="1224136" cy="720080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Play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96400" y="3672000"/>
            <a:ext cx="1260000" cy="201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08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Digital Audio Interfaces </a:t>
            </a:r>
            <a:r>
              <a:rPr lang="en-US" altLang="zh-TW" sz="2400" dirty="0" smtClean="0"/>
              <a:t>(5/5)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TW" sz="2400" dirty="0" smtClean="0"/>
              <a:t>The length of the digital audio data is programmable at </a:t>
            </a:r>
            <a:r>
              <a:rPr lang="en-US" altLang="zh-TW" sz="2400" dirty="0" smtClean="0">
                <a:solidFill>
                  <a:srgbClr val="0070C0"/>
                </a:solidFill>
              </a:rPr>
              <a:t>16</a:t>
            </a:r>
            <a:r>
              <a:rPr lang="en-US" altLang="zh-TW" sz="2400" dirty="0" smtClean="0"/>
              <a:t>/20/24 or 32 bits.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TW" sz="2400" dirty="0" smtClean="0"/>
              <a:t>The data is </a:t>
            </a:r>
            <a:r>
              <a:rPr lang="en-US" altLang="zh-TW" sz="2400" dirty="0" smtClean="0">
                <a:solidFill>
                  <a:srgbClr val="0070C0"/>
                </a:solidFill>
              </a:rPr>
              <a:t>signed 2's complement</a:t>
            </a:r>
            <a:r>
              <a:rPr lang="en-US" altLang="zh-TW" sz="2400" dirty="0" smtClean="0"/>
              <a:t>.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zh-TW" sz="2000" dirty="0" smtClean="0"/>
              <a:t>If the ADC is programmed to output 16 or 20 bit data then it strips the LSBs from the 24 bit data.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zh-TW" sz="2000" dirty="0" smtClean="0"/>
              <a:t>If the ADC is programmed to output 32 bits then it packs the LSBs with </a:t>
            </a:r>
            <a:r>
              <a:rPr lang="en-US" altLang="zh-TW" sz="2000" dirty="0" err="1" smtClean="0"/>
              <a:t>zeros</a:t>
            </a:r>
            <a:r>
              <a:rPr lang="en-US" altLang="zh-TW" sz="2000" dirty="0" smtClean="0"/>
              <a:t>.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zh-TW" sz="2000" dirty="0" smtClean="0"/>
              <a:t>Similar adjustments in DAC.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6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DAC Filters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The DAC filters perform true </a:t>
            </a:r>
            <a:r>
              <a:rPr lang="en-US" altLang="zh-TW" sz="2400" dirty="0" smtClean="0">
                <a:solidFill>
                  <a:srgbClr val="0070C0"/>
                </a:solidFill>
              </a:rPr>
              <a:t>24 bit signal processing</a:t>
            </a:r>
            <a:r>
              <a:rPr lang="en-US" altLang="zh-TW" sz="2400" dirty="0" smtClean="0"/>
              <a:t> to convert the  incoming digital audio data from the digital audio interface at the specified sample rate to multi-bit oversampled data for processing by the analogue DAC.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54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53" y="4797152"/>
            <a:ext cx="5848960" cy="15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DAC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The WM8731/L employs a multi-bit sigma delta oversampling digital to analogue converter.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55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79" y="3861048"/>
            <a:ext cx="6168108" cy="15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End.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Any question?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Reference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>
                <a:hlinkClick r:id="rId2"/>
              </a:rPr>
              <a:t>http://en.wikipedia.org/wiki/Audio_signal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en.wikipedia.org/wiki/I%C2%B2C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"THE </a:t>
            </a:r>
            <a:r>
              <a:rPr lang="en-US" altLang="zh-TW" dirty="0"/>
              <a:t>I 2C-BUS SPECIFICATION VERSION 2.1" by </a:t>
            </a:r>
            <a:r>
              <a:rPr lang="en-US" altLang="zh-TW" dirty="0" smtClean="0"/>
              <a:t>Philips.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"DE2-115 User Manual"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by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Terasic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"DE2-115_MB.pdf" by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Terasic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WM8731.pdf" by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Wolfson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Microelectronics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3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 Level </a:t>
            </a:r>
            <a:r>
              <a:rPr lang="en-US" altLang="zh-TW" sz="2400" dirty="0" smtClean="0"/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Consumer electronic devices concerned with audio (for example sound cards) often have a connector labeled "</a:t>
            </a:r>
            <a:r>
              <a:rPr lang="en-US" altLang="zh-TW" sz="2000" dirty="0">
                <a:solidFill>
                  <a:srgbClr val="0070C0"/>
                </a:solidFill>
              </a:rPr>
              <a:t>line in</a:t>
            </a:r>
            <a:r>
              <a:rPr lang="en-US" altLang="zh-TW" sz="2000" dirty="0"/>
              <a:t>" and/or "</a:t>
            </a:r>
            <a:r>
              <a:rPr lang="en-US" altLang="zh-TW" sz="2000" dirty="0">
                <a:solidFill>
                  <a:srgbClr val="0070C0"/>
                </a:solidFill>
              </a:rPr>
              <a:t>line out</a:t>
            </a:r>
            <a:r>
              <a:rPr lang="en-US" altLang="zh-TW" sz="2000" dirty="0" smtClean="0"/>
              <a:t>."</a:t>
            </a:r>
          </a:p>
          <a:p>
            <a:r>
              <a:rPr lang="en-US" altLang="zh-TW" sz="2000" dirty="0"/>
              <a:t>The line in/out connections on a </a:t>
            </a:r>
            <a:r>
              <a:rPr lang="en-US" altLang="zh-TW" sz="2000" dirty="0">
                <a:solidFill>
                  <a:srgbClr val="0070C0"/>
                </a:solidFill>
              </a:rPr>
              <a:t>consumer-oriented</a:t>
            </a:r>
            <a:r>
              <a:rPr lang="en-US" altLang="zh-TW" sz="2000" dirty="0"/>
              <a:t> computer sound card are </a:t>
            </a:r>
            <a:r>
              <a:rPr lang="en-US" altLang="zh-TW" sz="2000" dirty="0">
                <a:solidFill>
                  <a:srgbClr val="0070C0"/>
                </a:solidFill>
              </a:rPr>
              <a:t>unbalanced</a:t>
            </a:r>
            <a:r>
              <a:rPr lang="en-US" altLang="zh-TW" sz="2000" dirty="0"/>
              <a:t>, with a </a:t>
            </a:r>
            <a:r>
              <a:rPr lang="en-US" altLang="zh-TW" sz="2000" dirty="0">
                <a:solidFill>
                  <a:srgbClr val="0070C0"/>
                </a:solidFill>
              </a:rPr>
              <a:t>3.5 mm</a:t>
            </a:r>
            <a:r>
              <a:rPr lang="en-US" altLang="zh-TW" sz="2000" dirty="0"/>
              <a:t> (1/8") 3-conductor </a:t>
            </a:r>
            <a:r>
              <a:rPr lang="en-US" altLang="zh-TW" sz="2000" dirty="0">
                <a:solidFill>
                  <a:srgbClr val="0070C0"/>
                </a:solidFill>
              </a:rPr>
              <a:t>TRS</a:t>
            </a:r>
            <a:r>
              <a:rPr lang="en-US" altLang="zh-TW" sz="2000" dirty="0"/>
              <a:t> </a:t>
            </a:r>
            <a:r>
              <a:rPr lang="en-US" altLang="zh-TW" sz="2000" dirty="0" err="1">
                <a:solidFill>
                  <a:srgbClr val="0070C0"/>
                </a:solidFill>
              </a:rPr>
              <a:t>minijack</a:t>
            </a:r>
            <a:r>
              <a:rPr lang="en-US" altLang="zh-TW" sz="2000" dirty="0">
                <a:solidFill>
                  <a:srgbClr val="0070C0"/>
                </a:solidFill>
              </a:rPr>
              <a:t> </a:t>
            </a:r>
            <a:r>
              <a:rPr lang="en-US" altLang="zh-TW" sz="2000" dirty="0"/>
              <a:t>connector providing ground, left channel, and right channel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>
                <a:solidFill>
                  <a:srgbClr val="0070C0"/>
                </a:solidFill>
              </a:rPr>
              <a:t>Professional</a:t>
            </a:r>
            <a:r>
              <a:rPr lang="en-US" altLang="zh-TW" sz="2000" dirty="0"/>
              <a:t> equipment commonly uses balanced connections on </a:t>
            </a:r>
            <a:r>
              <a:rPr lang="en-US" altLang="zh-TW" sz="2000" dirty="0" smtClean="0"/>
              <a:t>6.35 </a:t>
            </a:r>
            <a:r>
              <a:rPr lang="en-US" altLang="zh-TW" sz="2000" dirty="0"/>
              <a:t>mm (1/4") phone jacks or XLR connectors.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851" y="3364908"/>
            <a:ext cx="1362075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17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 In  V.S. </a:t>
            </a:r>
            <a:r>
              <a:rPr lang="en-US" altLang="zh-TW" dirty="0" err="1"/>
              <a:t>Mic</a:t>
            </a:r>
            <a:r>
              <a:rPr lang="en-US" altLang="zh-TW" dirty="0"/>
              <a:t> 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line input level </a:t>
            </a:r>
            <a:r>
              <a:rPr lang="en-US" altLang="zh-TW" dirty="0" smtClean="0"/>
              <a:t>signal </a:t>
            </a:r>
            <a:r>
              <a:rPr lang="en-US" altLang="zh-TW" dirty="0"/>
              <a:t>typically has a voltage ranging from </a:t>
            </a:r>
            <a:r>
              <a:rPr lang="en-US" altLang="zh-TW" dirty="0" smtClean="0">
                <a:solidFill>
                  <a:srgbClr val="0070C0"/>
                </a:solidFill>
              </a:rPr>
              <a:t>0.3 </a:t>
            </a:r>
            <a:r>
              <a:rPr lang="en-US" altLang="zh-TW" dirty="0">
                <a:solidFill>
                  <a:srgbClr val="0070C0"/>
                </a:solidFill>
              </a:rPr>
              <a:t>to 2 </a:t>
            </a:r>
            <a:r>
              <a:rPr lang="en-US" altLang="zh-TW" dirty="0" smtClean="0">
                <a:solidFill>
                  <a:srgbClr val="0070C0"/>
                </a:solidFill>
              </a:rPr>
              <a:t>Volts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dirty="0"/>
              <a:t>A microphone </a:t>
            </a:r>
            <a:r>
              <a:rPr lang="en-US" altLang="zh-TW" dirty="0" smtClean="0"/>
              <a:t>input level </a:t>
            </a:r>
            <a:r>
              <a:rPr lang="en-US" altLang="zh-TW" dirty="0"/>
              <a:t>signal is more often in the range from </a:t>
            </a:r>
            <a:r>
              <a:rPr lang="en-US" altLang="zh-TW" dirty="0">
                <a:solidFill>
                  <a:srgbClr val="0070C0"/>
                </a:solidFill>
              </a:rPr>
              <a:t>5 to 50 mV</a:t>
            </a:r>
            <a:r>
              <a:rPr lang="en-US" altLang="zh-TW" dirty="0"/>
              <a:t> (millivolts</a:t>
            </a:r>
            <a:r>
              <a:rPr lang="en-US" altLang="zh-TW" dirty="0" smtClean="0"/>
              <a:t>).</a:t>
            </a:r>
          </a:p>
          <a:p>
            <a:pPr lvl="1"/>
            <a:r>
              <a:rPr lang="en-US" altLang="zh-TW" dirty="0" smtClean="0"/>
              <a:t>Need microphone </a:t>
            </a:r>
            <a:r>
              <a:rPr lang="en-US" altLang="zh-TW" dirty="0"/>
              <a:t>input level </a:t>
            </a:r>
            <a:r>
              <a:rPr lang="en-US" altLang="zh-TW" dirty="0" smtClean="0">
                <a:solidFill>
                  <a:srgbClr val="0070C0"/>
                </a:solidFill>
              </a:rPr>
              <a:t>boost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94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Phone </a:t>
            </a:r>
            <a:r>
              <a:rPr lang="en-US" altLang="zh-TW" dirty="0" smtClean="0"/>
              <a:t>Connector </a:t>
            </a:r>
            <a:r>
              <a:rPr lang="en-US" altLang="zh-TW" sz="2400" dirty="0" smtClean="0"/>
              <a:t>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000" dirty="0" smtClean="0"/>
              <a:t>In electronics, a phone connector is a common family of connector typically used for analog signals, primarily </a:t>
            </a:r>
            <a:r>
              <a:rPr lang="en-US" altLang="zh-TW" sz="2000" dirty="0" smtClean="0">
                <a:solidFill>
                  <a:srgbClr val="0070C0"/>
                </a:solidFill>
              </a:rPr>
              <a:t>audio</a:t>
            </a:r>
            <a:r>
              <a:rPr lang="en-US" altLang="zh-TW" sz="2000" dirty="0" smtClean="0"/>
              <a:t>. </a:t>
            </a:r>
          </a:p>
          <a:p>
            <a:pPr lvl="1"/>
            <a:r>
              <a:rPr lang="en-US" altLang="zh-TW" sz="1600" dirty="0" smtClean="0"/>
              <a:t>It is also termed an </a:t>
            </a:r>
            <a:r>
              <a:rPr lang="en-US" altLang="zh-TW" sz="1600" dirty="0" smtClean="0">
                <a:solidFill>
                  <a:srgbClr val="0070C0"/>
                </a:solidFill>
              </a:rPr>
              <a:t>audio jack</a:t>
            </a:r>
            <a:r>
              <a:rPr lang="en-US" altLang="zh-TW" sz="1600" dirty="0" smtClean="0"/>
              <a:t>, </a:t>
            </a:r>
            <a:r>
              <a:rPr lang="en-US" altLang="zh-TW" sz="1600" dirty="0" smtClean="0">
                <a:solidFill>
                  <a:srgbClr val="0070C0"/>
                </a:solidFill>
              </a:rPr>
              <a:t>phone jack</a:t>
            </a:r>
            <a:r>
              <a:rPr lang="en-US" altLang="zh-TW" sz="1600" dirty="0" smtClean="0"/>
              <a:t>, etc.</a:t>
            </a:r>
          </a:p>
          <a:p>
            <a:r>
              <a:rPr lang="en-US" altLang="zh-TW" sz="2000" dirty="0" smtClean="0"/>
              <a:t>It is cylindrical in shape, typically with </a:t>
            </a:r>
            <a:r>
              <a:rPr lang="en-US" altLang="zh-TW" sz="2000" dirty="0" smtClean="0">
                <a:solidFill>
                  <a:srgbClr val="0070C0"/>
                </a:solidFill>
              </a:rPr>
              <a:t>two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solidFill>
                  <a:srgbClr val="0070C0"/>
                </a:solidFill>
              </a:rPr>
              <a:t>three</a:t>
            </a:r>
            <a:r>
              <a:rPr lang="en-US" altLang="zh-TW" sz="2000" dirty="0" smtClean="0"/>
              <a:t> or </a:t>
            </a:r>
            <a:r>
              <a:rPr lang="en-US" altLang="zh-TW" sz="2000" dirty="0" smtClean="0">
                <a:solidFill>
                  <a:srgbClr val="0070C0"/>
                </a:solidFill>
              </a:rPr>
              <a:t>four</a:t>
            </a:r>
            <a:r>
              <a:rPr lang="en-US" altLang="zh-TW" sz="2000" dirty="0" smtClean="0"/>
              <a:t> contacts. </a:t>
            </a:r>
          </a:p>
          <a:p>
            <a:r>
              <a:rPr lang="en-US" altLang="zh-TW" sz="2000" dirty="0" smtClean="0"/>
              <a:t>Three-contact versions are known as </a:t>
            </a:r>
            <a:r>
              <a:rPr lang="en-US" altLang="zh-TW" sz="2000" dirty="0" smtClean="0">
                <a:solidFill>
                  <a:srgbClr val="0070C0"/>
                </a:solidFill>
              </a:rPr>
              <a:t>TRS</a:t>
            </a:r>
            <a:r>
              <a:rPr lang="en-US" altLang="zh-TW" sz="2000" dirty="0" smtClean="0"/>
              <a:t> </a:t>
            </a:r>
            <a:r>
              <a:rPr lang="en-US" altLang="zh-TW" sz="2000" dirty="0" smtClean="0">
                <a:solidFill>
                  <a:srgbClr val="0070C0"/>
                </a:solidFill>
              </a:rPr>
              <a:t>connectors</a:t>
            </a:r>
            <a:r>
              <a:rPr lang="en-US" altLang="zh-TW" sz="2000" dirty="0" smtClean="0"/>
              <a:t>, where T stands for "</a:t>
            </a:r>
            <a:r>
              <a:rPr lang="en-US" altLang="zh-TW" sz="2000" dirty="0" smtClean="0">
                <a:solidFill>
                  <a:srgbClr val="0070C0"/>
                </a:solidFill>
              </a:rPr>
              <a:t>tip</a:t>
            </a:r>
            <a:r>
              <a:rPr lang="en-US" altLang="zh-TW" sz="2000" dirty="0" smtClean="0"/>
              <a:t>", R stands for "</a:t>
            </a:r>
            <a:r>
              <a:rPr lang="en-US" altLang="zh-TW" sz="2000" dirty="0" smtClean="0">
                <a:solidFill>
                  <a:srgbClr val="0070C0"/>
                </a:solidFill>
              </a:rPr>
              <a:t>ring</a:t>
            </a:r>
            <a:r>
              <a:rPr lang="en-US" altLang="zh-TW" sz="2000" dirty="0" smtClean="0"/>
              <a:t>" and S stands for "</a:t>
            </a:r>
            <a:r>
              <a:rPr lang="en-US" altLang="zh-TW" sz="2000" dirty="0" smtClean="0">
                <a:solidFill>
                  <a:srgbClr val="0070C0"/>
                </a:solidFill>
              </a:rPr>
              <a:t>sleeve</a:t>
            </a:r>
            <a:r>
              <a:rPr lang="en-US" altLang="zh-TW" sz="2000" dirty="0" smtClean="0"/>
              <a:t>". </a:t>
            </a:r>
          </a:p>
          <a:p>
            <a:r>
              <a:rPr lang="en-US" altLang="zh-TW" sz="2000" dirty="0" smtClean="0"/>
              <a:t>Similarly, two- and four-contact versions are called </a:t>
            </a:r>
            <a:r>
              <a:rPr lang="en-US" altLang="zh-TW" sz="2000" dirty="0" smtClean="0">
                <a:solidFill>
                  <a:srgbClr val="0070C0"/>
                </a:solidFill>
              </a:rPr>
              <a:t>TS</a:t>
            </a:r>
            <a:r>
              <a:rPr lang="en-US" altLang="zh-TW" sz="2000" dirty="0" smtClean="0"/>
              <a:t> and </a:t>
            </a:r>
            <a:r>
              <a:rPr lang="en-US" altLang="zh-TW" sz="2000" dirty="0" smtClean="0">
                <a:solidFill>
                  <a:srgbClr val="0070C0"/>
                </a:solidFill>
              </a:rPr>
              <a:t>TRRS</a:t>
            </a:r>
            <a:r>
              <a:rPr lang="en-US" altLang="zh-TW" sz="2000" dirty="0" smtClean="0"/>
              <a:t> connectors respectively.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58" y="87193"/>
            <a:ext cx="3638550" cy="111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Phone </a:t>
            </a:r>
            <a:r>
              <a:rPr lang="en-US" altLang="zh-TW" dirty="0" smtClean="0"/>
              <a:t>Connector </a:t>
            </a:r>
            <a:r>
              <a:rPr lang="en-US" altLang="zh-TW" sz="2400" dirty="0" smtClean="0"/>
              <a:t>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/>
              <a:t>Modern phone connectors are available in </a:t>
            </a:r>
            <a:r>
              <a:rPr lang="en-US" altLang="zh-TW" sz="2400" dirty="0">
                <a:solidFill>
                  <a:srgbClr val="0070C0"/>
                </a:solidFill>
              </a:rPr>
              <a:t>three</a:t>
            </a:r>
            <a:r>
              <a:rPr lang="en-US" altLang="zh-TW" sz="2400" dirty="0"/>
              <a:t> standard sizes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it-IT" altLang="zh-TW" sz="2000" dirty="0"/>
              <a:t>2.5 mm mono (TS)</a:t>
            </a:r>
          </a:p>
          <a:p>
            <a:pPr lvl="1"/>
            <a:r>
              <a:rPr lang="it-IT" altLang="zh-TW" sz="2000" dirty="0"/>
              <a:t>3.5 mm mono (TS)</a:t>
            </a:r>
          </a:p>
          <a:p>
            <a:pPr lvl="1"/>
            <a:r>
              <a:rPr lang="it-IT" altLang="zh-TW" sz="2000" dirty="0"/>
              <a:t>3.5 mm stereo (TRS)</a:t>
            </a:r>
          </a:p>
          <a:p>
            <a:pPr lvl="1"/>
            <a:r>
              <a:rPr lang="it-IT" altLang="zh-TW" sz="2000" dirty="0"/>
              <a:t>6.35 mm (1⁄4 in) (TRS)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1026" name="Picture 2" descr="File:Photo-audioj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71" y="3140968"/>
            <a:ext cx="2880320" cy="267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656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8183</TotalTime>
  <Words>2149</Words>
  <Application>Microsoft Office PowerPoint</Application>
  <PresentationFormat>如螢幕大小 (4:3)</PresentationFormat>
  <Paragraphs>569</Paragraphs>
  <Slides>57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7" baseType="lpstr">
      <vt:lpstr>Arial Unicode MS</vt:lpstr>
      <vt:lpstr>微軟正黑體</vt:lpstr>
      <vt:lpstr>新細明體</vt:lpstr>
      <vt:lpstr>Arial</vt:lpstr>
      <vt:lpstr>Bradley Hand ITC</vt:lpstr>
      <vt:lpstr>Calibri</vt:lpstr>
      <vt:lpstr>Consolas</vt:lpstr>
      <vt:lpstr>Garamond</vt:lpstr>
      <vt:lpstr>Wingdings</vt:lpstr>
      <vt:lpstr>有機</vt:lpstr>
      <vt:lpstr>24-bit Audio CODEC</vt:lpstr>
      <vt:lpstr>Outline</vt:lpstr>
      <vt:lpstr>Introduction to Audio Signal</vt:lpstr>
      <vt:lpstr>Introduction</vt:lpstr>
      <vt:lpstr>Line Level (1/2)</vt:lpstr>
      <vt:lpstr>Line Level (2/2)</vt:lpstr>
      <vt:lpstr>Line In  V.S. Mic In</vt:lpstr>
      <vt:lpstr>Phone Connector (1/3)</vt:lpstr>
      <vt:lpstr>Phone Connector (2/3)</vt:lpstr>
      <vt:lpstr>Phone Connector (3/3)</vt:lpstr>
      <vt:lpstr>Architecture Overview</vt:lpstr>
      <vt:lpstr>PowerPoint 簡報</vt:lpstr>
      <vt:lpstr>Schematic Diagram</vt:lpstr>
      <vt:lpstr>Audio CODEC Pin Assignments</vt:lpstr>
      <vt:lpstr>WM8731 Block Diagram</vt:lpstr>
      <vt:lpstr>WM8731 Pin Configuration</vt:lpstr>
      <vt:lpstr>PowerPoint 簡報</vt:lpstr>
      <vt:lpstr>How to Use WM8731?</vt:lpstr>
      <vt:lpstr>Device Initialization</vt:lpstr>
      <vt:lpstr>Software Control Interface (1/2)</vt:lpstr>
      <vt:lpstr>Software Control Interface (2/2)</vt:lpstr>
      <vt:lpstr>2-Wire Serial Control Mode</vt:lpstr>
      <vt:lpstr>I²C protocol (1/4)</vt:lpstr>
      <vt:lpstr>I²C protocol (2/4)</vt:lpstr>
      <vt:lpstr>I²C protocol (3/4)</vt:lpstr>
      <vt:lpstr>I²C protocol (4/4)</vt:lpstr>
      <vt:lpstr>2-Wire Interface (1/2)</vt:lpstr>
      <vt:lpstr>2-Wire Interface (2/2)</vt:lpstr>
      <vt:lpstr>Register Map</vt:lpstr>
      <vt:lpstr>Left Line In</vt:lpstr>
      <vt:lpstr>Right Line In</vt:lpstr>
      <vt:lpstr>Left Headphone Out</vt:lpstr>
      <vt:lpstr>Right Headphone Out</vt:lpstr>
      <vt:lpstr>Analogue Audio Path Control</vt:lpstr>
      <vt:lpstr>Digital Audio Path Control</vt:lpstr>
      <vt:lpstr>Power Down Control</vt:lpstr>
      <vt:lpstr>Digital Audio Interface Format (1/2)</vt:lpstr>
      <vt:lpstr>Digital Audio Interface Format (2/2)</vt:lpstr>
      <vt:lpstr>Sampling Control (1/2)</vt:lpstr>
      <vt:lpstr>Sampling Control (2/2)</vt:lpstr>
      <vt:lpstr>Active Control</vt:lpstr>
      <vt:lpstr>Reset Register</vt:lpstr>
      <vt:lpstr>Recommended settings</vt:lpstr>
      <vt:lpstr>Check the Waveform</vt:lpstr>
      <vt:lpstr>Debug with LA</vt:lpstr>
      <vt:lpstr>Device Operation</vt:lpstr>
      <vt:lpstr>ADC</vt:lpstr>
      <vt:lpstr>ADC Filters</vt:lpstr>
      <vt:lpstr>Digital Audio Interfaces (1/5)</vt:lpstr>
      <vt:lpstr>Digital Audio Interfaces (2/5)</vt:lpstr>
      <vt:lpstr>Digital Audio Interfaces (3/5)</vt:lpstr>
      <vt:lpstr>Digital Audio Interfaces (4/5)</vt:lpstr>
      <vt:lpstr>Digital Audio Interfaces (5/5)</vt:lpstr>
      <vt:lpstr>DAC Filters</vt:lpstr>
      <vt:lpstr>DAC</vt:lpstr>
      <vt:lpstr>The End.</vt:lpstr>
      <vt:lpstr>Reference</vt:lpstr>
    </vt:vector>
  </TitlesOfParts>
  <Company>Liang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24-bit Audio CODEC</dc:title>
  <dc:creator>Po-Chen Wu</dc:creator>
  <cp:lastModifiedBy>Po-Chen Wu</cp:lastModifiedBy>
  <cp:revision>605</cp:revision>
  <dcterms:created xsi:type="dcterms:W3CDTF">2009-06-18T17:25:51Z</dcterms:created>
  <dcterms:modified xsi:type="dcterms:W3CDTF">2018-06-15T16:16:12Z</dcterms:modified>
</cp:coreProperties>
</file>