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97" r:id="rId1"/>
  </p:sldMasterIdLst>
  <p:notesMasterIdLst>
    <p:notesMasterId r:id="rId79"/>
  </p:notesMasterIdLst>
  <p:sldIdLst>
    <p:sldId id="321" r:id="rId2"/>
    <p:sldId id="322" r:id="rId3"/>
    <p:sldId id="329" r:id="rId4"/>
    <p:sldId id="367" r:id="rId5"/>
    <p:sldId id="368" r:id="rId6"/>
    <p:sldId id="369" r:id="rId7"/>
    <p:sldId id="370" r:id="rId8"/>
    <p:sldId id="378" r:id="rId9"/>
    <p:sldId id="382" r:id="rId10"/>
    <p:sldId id="386" r:id="rId11"/>
    <p:sldId id="383" r:id="rId12"/>
    <p:sldId id="389" r:id="rId13"/>
    <p:sldId id="388" r:id="rId14"/>
    <p:sldId id="331" r:id="rId15"/>
    <p:sldId id="405" r:id="rId16"/>
    <p:sldId id="406" r:id="rId17"/>
    <p:sldId id="407" r:id="rId18"/>
    <p:sldId id="408" r:id="rId19"/>
    <p:sldId id="409" r:id="rId20"/>
    <p:sldId id="333" r:id="rId21"/>
    <p:sldId id="334" r:id="rId22"/>
    <p:sldId id="384" r:id="rId23"/>
    <p:sldId id="385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90" r:id="rId33"/>
    <p:sldId id="343" r:id="rId34"/>
    <p:sldId id="381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72" r:id="rId47"/>
    <p:sldId id="373" r:id="rId48"/>
    <p:sldId id="374" r:id="rId49"/>
    <p:sldId id="375" r:id="rId50"/>
    <p:sldId id="376" r:id="rId51"/>
    <p:sldId id="377" r:id="rId52"/>
    <p:sldId id="355" r:id="rId53"/>
    <p:sldId id="360" r:id="rId54"/>
    <p:sldId id="356" r:id="rId55"/>
    <p:sldId id="357" r:id="rId56"/>
    <p:sldId id="359" r:id="rId57"/>
    <p:sldId id="361" r:id="rId58"/>
    <p:sldId id="362" r:id="rId59"/>
    <p:sldId id="363" r:id="rId60"/>
    <p:sldId id="364" r:id="rId61"/>
    <p:sldId id="365" r:id="rId62"/>
    <p:sldId id="380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1" r:id="rId73"/>
    <p:sldId id="402" r:id="rId74"/>
    <p:sldId id="400" r:id="rId75"/>
    <p:sldId id="403" r:id="rId76"/>
    <p:sldId id="272" r:id="rId77"/>
    <p:sldId id="387" r:id="rId78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0"/>
    <a:srgbClr val="66FF66"/>
    <a:srgbClr val="FF6699"/>
    <a:srgbClr val="0000FF"/>
    <a:srgbClr val="008000"/>
    <a:srgbClr val="8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1102" autoAdjust="0"/>
  </p:normalViewPr>
  <p:slideViewPr>
    <p:cSldViewPr>
      <p:cViewPr varScale="1">
        <p:scale>
          <a:sx n="90" d="100"/>
          <a:sy n="90" d="100"/>
        </p:scale>
        <p:origin x="1998" y="7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FAF77-AF25-4E67-8EA5-400362FA0DE4}" type="datetimeFigureOut">
              <a:rPr lang="zh-TW" altLang="en-US" smtClean="0"/>
              <a:pPr/>
              <a:t>2018/6/15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C1E18-79F3-4352-ABDB-4E846DB1A22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92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008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33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33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746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10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883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If users want to include another FPGA device or interface containing FPGA device in the chain via HSMC connector, short </a:t>
            </a:r>
            <a:r>
              <a:rPr lang="en-US" altLang="zh-TW" i="0" u="sng" dirty="0" smtClean="0">
                <a:solidFill>
                  <a:srgbClr val="0070C0"/>
                </a:solidFill>
              </a:rPr>
              <a:t>pin2</a:t>
            </a:r>
            <a:r>
              <a:rPr lang="en-US" altLang="zh-TW" dirty="0" smtClean="0"/>
              <a:t> and </a:t>
            </a:r>
            <a:r>
              <a:rPr lang="en-US" altLang="zh-TW" u="sng" dirty="0" smtClean="0"/>
              <a:t>pin3</a:t>
            </a:r>
            <a:r>
              <a:rPr lang="en-US" altLang="zh-TW" dirty="0" smtClean="0"/>
              <a:t> on JP3 to enable the JTAG signal ports on the HSMC connector.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430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39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0095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98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4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574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273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294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31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u="none" dirty="0" smtClean="0"/>
              <a:t>有時候</a:t>
            </a:r>
            <a:r>
              <a:rPr lang="en-US" altLang="zh-TW" u="none" dirty="0" smtClean="0"/>
              <a:t>switch</a:t>
            </a:r>
            <a:r>
              <a:rPr lang="zh-TW" altLang="en-US" u="none" dirty="0" smtClean="0"/>
              <a:t>直接當作判斷</a:t>
            </a:r>
            <a:r>
              <a:rPr lang="en-US" altLang="zh-TW" u="none" dirty="0" smtClean="0"/>
              <a:t>condition</a:t>
            </a:r>
            <a:r>
              <a:rPr lang="zh-TW" altLang="en-US" u="none" dirty="0" smtClean="0"/>
              <a:t>的</a:t>
            </a:r>
            <a:r>
              <a:rPr lang="en-US" altLang="zh-TW" u="none" dirty="0" smtClean="0"/>
              <a:t>input</a:t>
            </a:r>
            <a:r>
              <a:rPr lang="zh-TW" altLang="en-US" u="none" dirty="0" smtClean="0"/>
              <a:t>時</a:t>
            </a:r>
            <a:r>
              <a:rPr lang="en-US" altLang="zh-TW" u="none" dirty="0" smtClean="0"/>
              <a:t>(ex:</a:t>
            </a:r>
            <a:r>
              <a:rPr lang="en-US" altLang="zh-TW" u="none" baseline="0" dirty="0" smtClean="0"/>
              <a:t> if(pause==1) … )</a:t>
            </a:r>
            <a:r>
              <a:rPr lang="zh-TW" altLang="en-US" u="none" dirty="0" smtClean="0"/>
              <a:t>會有問題</a:t>
            </a:r>
            <a:endParaRPr lang="en-US" altLang="zh-TW" u="none" dirty="0" smtClean="0"/>
          </a:p>
          <a:p>
            <a:r>
              <a:rPr lang="en-US" altLang="zh-TW" u="none" dirty="0" smtClean="0"/>
              <a:t>(</a:t>
            </a:r>
            <a:r>
              <a:rPr lang="zh-TW" altLang="en-US" u="none" dirty="0" smtClean="0"/>
              <a:t>它的值不一定是</a:t>
            </a:r>
            <a:r>
              <a:rPr lang="en-US" altLang="zh-TW" u="none" dirty="0" smtClean="0"/>
              <a:t>real</a:t>
            </a:r>
            <a:r>
              <a:rPr lang="en-US" altLang="zh-TW" u="none" baseline="0" dirty="0" smtClean="0"/>
              <a:t> </a:t>
            </a:r>
            <a:r>
              <a:rPr lang="en-US" altLang="zh-TW" u="none" dirty="0" smtClean="0"/>
              <a:t>1</a:t>
            </a:r>
            <a:r>
              <a:rPr lang="zh-TW" altLang="en-US" u="none" dirty="0" smtClean="0"/>
              <a:t> </a:t>
            </a:r>
            <a:r>
              <a:rPr lang="en-US" altLang="zh-TW" u="none" dirty="0" smtClean="0"/>
              <a:t>or</a:t>
            </a:r>
            <a:r>
              <a:rPr lang="zh-TW" altLang="en-US" u="none" dirty="0" smtClean="0"/>
              <a:t> </a:t>
            </a:r>
            <a:r>
              <a:rPr lang="en-US" altLang="zh-TW" u="none" dirty="0" smtClean="0"/>
              <a:t>0</a:t>
            </a:r>
            <a:r>
              <a:rPr lang="zh-TW" altLang="en-US" u="none" dirty="0" smtClean="0"/>
              <a:t>而是</a:t>
            </a:r>
            <a:r>
              <a:rPr lang="en-US" altLang="zh-TW" u="none" dirty="0" smtClean="0"/>
              <a:t>Z</a:t>
            </a:r>
            <a:r>
              <a:rPr lang="zh-TW" altLang="en-US" u="none" dirty="0" smtClean="0"/>
              <a:t> </a:t>
            </a:r>
            <a:r>
              <a:rPr lang="en-US" altLang="zh-TW" u="none" dirty="0" smtClean="0"/>
              <a:t>or</a:t>
            </a:r>
            <a:r>
              <a:rPr lang="zh-TW" altLang="en-US" u="none" dirty="0" smtClean="0"/>
              <a:t> </a:t>
            </a:r>
            <a:r>
              <a:rPr lang="en-US" altLang="zh-TW" u="none" dirty="0" smtClean="0"/>
              <a:t>0</a:t>
            </a:r>
            <a:r>
              <a:rPr lang="zh-TW" altLang="en-US" u="none" dirty="0" smtClean="0"/>
              <a:t>的感覺</a:t>
            </a:r>
            <a:r>
              <a:rPr lang="en-US" altLang="zh-TW" u="none" dirty="0" smtClean="0"/>
              <a:t>)</a:t>
            </a:r>
          </a:p>
          <a:p>
            <a:r>
              <a:rPr lang="zh-TW" altLang="en-US" u="none" dirty="0" smtClean="0"/>
              <a:t>最保險的方法是用一個</a:t>
            </a:r>
            <a:r>
              <a:rPr lang="en-US" altLang="zh-TW" u="none" dirty="0" smtClean="0"/>
              <a:t>register</a:t>
            </a:r>
            <a:r>
              <a:rPr lang="zh-TW" altLang="en-US" u="none" dirty="0" smtClean="0"/>
              <a:t>擋住</a:t>
            </a:r>
            <a:r>
              <a:rPr lang="en-US" altLang="zh-TW" u="none" dirty="0" smtClean="0"/>
              <a:t>switch input</a:t>
            </a:r>
            <a:r>
              <a:rPr lang="zh-TW" altLang="en-US" u="none" dirty="0" smtClean="0"/>
              <a:t>，而在判斷式內就用</a:t>
            </a:r>
            <a:r>
              <a:rPr lang="en-US" altLang="zh-TW" u="none" dirty="0" smtClean="0"/>
              <a:t>register</a:t>
            </a:r>
            <a:r>
              <a:rPr lang="zh-TW" altLang="en-US" u="none" dirty="0" smtClean="0"/>
              <a:t>比較</a:t>
            </a:r>
            <a:endParaRPr lang="zh-TW" altLang="en-US" u="none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8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72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97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920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http://www.altera.com/download/drivers/usb-blaster/dri-usb-blaster-vista.html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983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若有兩個以上的</a:t>
            </a:r>
            <a:r>
              <a:rPr lang="en-US" altLang="zh-TW" dirty="0" smtClean="0"/>
              <a:t>license</a:t>
            </a:r>
            <a:r>
              <a:rPr lang="zh-TW" altLang="en-US" dirty="0" smtClean="0"/>
              <a:t>，則用分號</a:t>
            </a:r>
            <a:r>
              <a:rPr lang="en-US" altLang="zh-TW" dirty="0" smtClean="0"/>
              <a:t>’;’</a:t>
            </a:r>
            <a:r>
              <a:rPr lang="zh-TW" altLang="en-US" dirty="0" smtClean="0"/>
              <a:t>隔開</a:t>
            </a:r>
            <a:endParaRPr lang="en-US" altLang="zh-TW" dirty="0" smtClean="0"/>
          </a:p>
          <a:p>
            <a:r>
              <a:rPr lang="zh-TW" altLang="en-US" dirty="0" smtClean="0"/>
              <a:t>例如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25000@dclab.ee.ntu.edu.tw;D:/test.dat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C1E18-79F3-4352-ABDB-4E846DB1A220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41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FA1ECF5-BDF1-418C-84AA-B5EC343A719C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69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E596-EB0F-428D-AAC1-337C63BA45C5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81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2C22-DA46-403F-ADA6-131F98A9CCF9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75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F7928-58FF-4594-B603-979F0BD698EB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825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AE02-5E04-4221-B7CA-7E7005BE3F5B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56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FE13-B9FD-4336-A032-034DE17EE578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7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6CD8-62F4-45A9-A098-68C3388DD4D0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2FAD-6134-4278-8BE7-F6EFBE1E6B46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5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8FD9-753D-4891-A9A1-18BCD09638D7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3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BF8F-BD8B-4E4E-B483-B73478F96D97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161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A3A4-9FA2-4D10-AD3B-D3FD0C8B1675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1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DE46-ED57-4E4A-9C60-5CAC8FFF5D80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96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0BBD-E391-461B-8F37-62765741F729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1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6708D-F596-4DF3-ADCA-47CA71A5395E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32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BC32-5CD2-4786-A008-4393DCA7F925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79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C87A-FA5A-4B88-9DC6-9B8B32F0864F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02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A74-D997-42E3-932F-8957970F17A2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62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44CA1CF-012F-487E-BB85-328AC475C8CF}" type="datetime1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</a:lstStyle>
          <a:p>
            <a:fld id="{4F585B14-3ACE-4F25-A2D5-3B780624357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884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2" r:id="rId15"/>
    <p:sldLayoutId id="2147484213" r:id="rId16"/>
    <p:sldLayoutId id="2147484214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tera.com/products/devkits/kit-dev_platforms.js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4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Field-programmable_gate_arra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My </a:t>
            </a:r>
            <a:r>
              <a:rPr lang="en-US" altLang="zh-TW" sz="4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First FPGA for Altera DE2-115 Board</a:t>
            </a:r>
            <a:endParaRPr lang="zh-TW" altLang="en-US" sz="40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Digital Circuit Lab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31910" y="4975978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Bradley Hand ITC" panose="03070402050302030203" pitchFamily="66" charset="0"/>
              </a:rPr>
              <a:t>TA</a:t>
            </a:r>
            <a:r>
              <a:rPr lang="zh-TW" altLang="en-US" dirty="0" smtClean="0">
                <a:latin typeface="Bradley Hand ITC" panose="03070402050302030203" pitchFamily="66" charset="0"/>
              </a:rPr>
              <a:t>: </a:t>
            </a:r>
            <a:r>
              <a:rPr lang="en-US" altLang="zh-TW" dirty="0" smtClean="0">
                <a:latin typeface="Bradley Hand ITC" panose="03070402050302030203" pitchFamily="66" charset="0"/>
              </a:rPr>
              <a:t>Po-Chen Wu</a:t>
            </a:r>
            <a:endParaRPr lang="zh-TW" altLang="en-US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773" y="1660158"/>
            <a:ext cx="4688291" cy="3444875"/>
          </a:xfrm>
          <a:prstGeom prst="roundRect">
            <a:avLst>
              <a:gd name="adj" fmla="val 146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Notepad++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(2/5)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550740" y="1858635"/>
            <a:ext cx="41040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599487" y="15545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2" name="矩形 11"/>
          <p:cNvSpPr/>
          <p:nvPr/>
        </p:nvSpPr>
        <p:spPr>
          <a:xfrm>
            <a:off x="2550740" y="2002651"/>
            <a:ext cx="936104" cy="150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508434" y="189306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55" y="2640981"/>
            <a:ext cx="6867525" cy="3971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6516216" y="3069637"/>
            <a:ext cx="1843200" cy="20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248926" y="298577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96136" y="55465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85875" y="5641200"/>
            <a:ext cx="1006406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408162" y="6108133"/>
            <a:ext cx="296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08800" y="6177599"/>
            <a:ext cx="655200" cy="23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7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5" grpId="0" animBg="1"/>
      <p:bldP spid="16" grpId="0"/>
      <p:bldP spid="17" grpId="0"/>
      <p:bldP spid="18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588" y="1780233"/>
            <a:ext cx="5879289" cy="4320000"/>
          </a:xfrm>
          <a:prstGeom prst="roundRect">
            <a:avLst>
              <a:gd name="adj" fmla="val 15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Notepad++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(3/5)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004048" y="4581128"/>
            <a:ext cx="195979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Column Mode Editing</a:t>
            </a:r>
          </a:p>
          <a:p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1. </a:t>
            </a:r>
            <a:r>
              <a:rPr lang="zh-TW" altLang="en-US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</a:t>
            </a:r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lt + Mouse </a:t>
            </a:r>
            <a:r>
              <a:rPr lang="zh-TW" altLang="en-US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dragging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2. </a:t>
            </a:r>
            <a:r>
              <a:rPr lang="zh-TW" altLang="en-US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</a:t>
            </a:r>
            <a:r>
              <a:rPr lang="zh-TW" altLang="en-US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lt + Shift + Arrow keys</a:t>
            </a:r>
          </a:p>
        </p:txBody>
      </p:sp>
    </p:spTree>
    <p:extLst>
      <p:ext uri="{BB962C8B-B14F-4D97-AF65-F5344CB8AC3E}">
        <p14:creationId xmlns:p14="http://schemas.microsoft.com/office/powerpoint/2010/main" val="384753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1661549"/>
            <a:ext cx="5275588" cy="4686863"/>
          </a:xfrm>
          <a:prstGeom prst="roundRect">
            <a:avLst>
              <a:gd name="adj" fmla="val 123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800" y="2185200"/>
            <a:ext cx="3343275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Notepad++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(4/5)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612800" y="1886881"/>
            <a:ext cx="252000" cy="14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334832" y="166154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5" name="矩形 14"/>
          <p:cNvSpPr/>
          <p:nvPr/>
        </p:nvSpPr>
        <p:spPr>
          <a:xfrm>
            <a:off x="1647738" y="5094476"/>
            <a:ext cx="1844142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585585" y="479715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3704" y="3573016"/>
            <a:ext cx="1888576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292080" y="398823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18808" y="2636912"/>
            <a:ext cx="972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904691" y="255637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16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8" grpId="0" animBg="1"/>
      <p:bldP spid="19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Notepad++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(5/5)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250" y="1663200"/>
            <a:ext cx="5275966" cy="4687200"/>
          </a:xfrm>
          <a:prstGeom prst="roundRect">
            <a:avLst>
              <a:gd name="adj" fmla="val 122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3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Assign The </a:t>
            </a:r>
            <a:r>
              <a:rPr lang="en-US" altLang="zh-TW" sz="48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Device</a:t>
            </a:r>
            <a:endParaRPr lang="zh-TW" altLang="en-US" sz="48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47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Introduction to FPGA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(1/3)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field-programmable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gate array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(FPGA) is an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integrated circuit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designed to be configured by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designer after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manufacturing.</a:t>
            </a:r>
          </a:p>
          <a:p>
            <a:pPr lvl="1"/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An electronic device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said to be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field-programmable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if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it can be modified "in the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field".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1026" name="Picture 2" descr="http://upload.wikimedia.org/wikipedia/commons/f/fa/Altera_StratixIVGX_FP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33" y="4614949"/>
            <a:ext cx="2379586" cy="159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upload.wikimedia.org/wikipedia/commons/3/35/Fpga_xilinx_spart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14949"/>
            <a:ext cx="1476905" cy="159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235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Introduction to FPGA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(2/3)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FPGAs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contain programmable logic components called "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logic blocks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", and a hierarchy of reconfigurable interconnects that allow the blocks to be "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wired together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".</a:t>
            </a:r>
          </a:p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FPGAs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can be used to implement any logical function that an ASIC could perform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5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Introduction to FPGA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(3/3)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Xilinx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and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Altera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are the current FPGA market leaders and long-time industry rivals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</a:p>
          <a:p>
            <a:pPr lvl="1"/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Both Xilinx and Altera provide free Windows and Linux design software (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ISE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and </a:t>
            </a:r>
            <a:r>
              <a:rPr lang="en-US" altLang="zh-TW" dirty="0" err="1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2050" name="Picture 2" descr="http://www.reviversoft.com/resource/img/fileext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26" y="4344456"/>
            <a:ext cx="2447925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://findlogo.net/images/Q/quartus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44456"/>
            <a:ext cx="1590675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254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Altera's Main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FPGA Products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Stratix</a:t>
            </a:r>
            <a:r>
              <a:rPr lang="en-US" altLang="zh-TW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series FPGAs are the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largest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highest bandwidth devices, with up to 1.1 million logic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elements.</a:t>
            </a:r>
          </a:p>
          <a:p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Cyclone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series FPGAs and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are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company's lowest cost, lowest power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FPGAs.</a:t>
            </a:r>
          </a:p>
          <a:p>
            <a:r>
              <a:rPr lang="en-US" altLang="zh-TW" dirty="0" err="1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Arria</a:t>
            </a:r>
            <a:r>
              <a:rPr lang="en-US" altLang="zh-TW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series FPGAs are between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two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device families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above.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2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Altera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® Development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Kits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Development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kits include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software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reference designs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cables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and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programming </a:t>
            </a:r>
            <a:r>
              <a:rPr lang="en-US" altLang="zh-TW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hardware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(development board).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08" y="3736650"/>
            <a:ext cx="2533650" cy="231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1602891" y="2033620"/>
            <a:ext cx="5946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4"/>
              </a:rPr>
              <a:t>http://www.altera.com/products/devkits/kit-dev_platforms.jsp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62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Outline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Complete Your Verilog Design 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Assign The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Device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Add a PLL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Megafunction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Assign the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Pins</a:t>
            </a: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Create a Default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TimeQuest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SDC File</a:t>
            </a: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Compile and Verify Your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Design</a:t>
            </a: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Cyclone IV E FPGA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64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Installed The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USB-Blaster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driver </a:t>
            </a:r>
            <a:r>
              <a:rPr lang="en-US" altLang="zh-TW" sz="2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Plug in the 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12-volt adapter 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provide power to the board. </a:t>
            </a:r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Use 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USB cable 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connect the 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leftmost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USB connector (the one closest to the power switch) on the DE2-115 board to a USB port on a computer that runs the </a:t>
            </a:r>
            <a:r>
              <a:rPr lang="en-US" altLang="zh-TW" sz="20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II software. </a:t>
            </a:r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Turn 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on the 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power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switch on the DE2-115 board.</a:t>
            </a:r>
            <a:endParaRPr lang="zh-TW" altLang="en-US" sz="20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5085184"/>
            <a:ext cx="1882529" cy="1248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直線單箭頭接點 9"/>
          <p:cNvCxnSpPr/>
          <p:nvPr/>
        </p:nvCxnSpPr>
        <p:spPr>
          <a:xfrm flipH="1">
            <a:off x="5076056" y="5709416"/>
            <a:ext cx="72008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809568" y="552475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power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5076056" y="5301208"/>
            <a:ext cx="72008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809568" y="5114368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USB cable</a:t>
            </a:r>
            <a:endParaRPr lang="zh-TW" altLang="en-US" dirty="0">
              <a:solidFill>
                <a:srgbClr val="00B0F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3139906" y="5709416"/>
            <a:ext cx="72008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421131" y="552475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12-volt adapter</a:t>
            </a:r>
            <a:endParaRPr lang="zh-TW" altLang="en-US" dirty="0">
              <a:solidFill>
                <a:srgbClr val="00B0F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2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Installed The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USB-Blaster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driver </a:t>
            </a:r>
            <a:r>
              <a:rPr lang="en-US" altLang="zh-TW" sz="2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computer will recognize the new hardware connected to its USB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port.</a:t>
            </a:r>
          </a:p>
          <a:p>
            <a:pPr lvl="1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But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it will be unable to proceed if it does not have the required driver already installed. 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lvl="1"/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DE2-115 board is programmed by using Altera USB-Blaster mechanism.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If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USB-Blaster driver is not already installed, the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New Hardware Wizard</a:t>
            </a:r>
            <a:r>
              <a:rPr lang="en-US" altLang="zh-TW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will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appear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</a:p>
          <a:p>
            <a:pPr lvl="2"/>
            <a:r>
              <a:rPr lang="en-US" altLang="zh-TW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Next</a:t>
            </a:r>
            <a:r>
              <a:rPr lang="en-US" altLang="zh-TW" sz="16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→</a:t>
            </a:r>
            <a:r>
              <a:rPr lang="en-US" altLang="zh-TW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Next</a:t>
            </a:r>
            <a:r>
              <a:rPr lang="zh-TW" alt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→</a:t>
            </a:r>
            <a:r>
              <a:rPr lang="en-US" altLang="zh-TW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…</a:t>
            </a:r>
            <a:r>
              <a:rPr lang="zh-TW" alt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→</a:t>
            </a:r>
            <a:r>
              <a:rPr lang="en-US" altLang="zh-TW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OK!</a:t>
            </a:r>
          </a:p>
          <a:p>
            <a:pPr lvl="1"/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9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7540" y="1642492"/>
            <a:ext cx="5257385" cy="5043551"/>
          </a:xfrm>
          <a:prstGeom prst="roundRect">
            <a:avLst>
              <a:gd name="adj" fmla="val 111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Setup Licensing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200185" y="1871971"/>
            <a:ext cx="299807" cy="14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213284" y="6248316"/>
            <a:ext cx="1294820" cy="14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193635" y="153224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9" name="矩形 18"/>
          <p:cNvSpPr/>
          <p:nvPr/>
        </p:nvSpPr>
        <p:spPr>
          <a:xfrm>
            <a:off x="5508104" y="61356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1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8080" y="1641600"/>
            <a:ext cx="5356305" cy="5038792"/>
          </a:xfrm>
          <a:prstGeom prst="roundRect">
            <a:avLst>
              <a:gd name="adj" fmla="val 1040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Setup Licensing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107601" y="2309138"/>
            <a:ext cx="1040464" cy="14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479200" y="6398827"/>
            <a:ext cx="518400" cy="14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154465" y="219647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9" name="矩形 18"/>
          <p:cNvSpPr/>
          <p:nvPr/>
        </p:nvSpPr>
        <p:spPr>
          <a:xfrm>
            <a:off x="5154465" y="628796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  <p:sp>
        <p:nvSpPr>
          <p:cNvPr id="12" name="矩形 11"/>
          <p:cNvSpPr/>
          <p:nvPr/>
        </p:nvSpPr>
        <p:spPr>
          <a:xfrm>
            <a:off x="5360669" y="3154336"/>
            <a:ext cx="1052031" cy="24368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2800" y="3545355"/>
            <a:ext cx="3376800" cy="19764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60747" y="4015862"/>
            <a:ext cx="2620905" cy="46166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Make sure these </a:t>
            </a:r>
            <a:r>
              <a:rPr lang="zh-TW" altLang="en-US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items appear</a:t>
            </a:r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and now you can compile your design.</a:t>
            </a:r>
            <a:r>
              <a:rPr lang="zh-TW" altLang="en-US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73473" y="1794398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Only for IP 140.112.*.*</a:t>
            </a:r>
          </a:p>
        </p:txBody>
      </p:sp>
    </p:spTree>
    <p:extLst>
      <p:ext uri="{BB962C8B-B14F-4D97-AF65-F5344CB8AC3E}">
        <p14:creationId xmlns:p14="http://schemas.microsoft.com/office/powerpoint/2010/main" val="5508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12" grpId="0" animBg="1"/>
      <p:bldP spid="10" grpId="0" animBg="1"/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5" y="2131489"/>
            <a:ext cx="2752725" cy="2124075"/>
          </a:xfrm>
          <a:prstGeom prst="round2DiagRect">
            <a:avLst>
              <a:gd name="adj1" fmla="val 3663"/>
              <a:gd name="adj2" fmla="val 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36" y="2322488"/>
            <a:ext cx="5079855" cy="3934397"/>
          </a:xfrm>
          <a:prstGeom prst="roundRect">
            <a:avLst>
              <a:gd name="adj" fmla="val 11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Create a New Project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7584" y="2420888"/>
            <a:ext cx="2988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32875" y="3349417"/>
            <a:ext cx="1440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472000" y="5986800"/>
            <a:ext cx="475200" cy="14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71682" y="231983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2" name="矩形 11"/>
          <p:cNvSpPr/>
          <p:nvPr/>
        </p:nvSpPr>
        <p:spPr>
          <a:xfrm>
            <a:off x="471682" y="327275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  <p:sp>
        <p:nvSpPr>
          <p:cNvPr id="13" name="矩形 12"/>
          <p:cNvSpPr/>
          <p:nvPr/>
        </p:nvSpPr>
        <p:spPr>
          <a:xfrm>
            <a:off x="5553147" y="56174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7772400" cy="6019800"/>
          </a:xfrm>
          <a:prstGeom prst="roundRect">
            <a:avLst>
              <a:gd name="adj" fmla="val 112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941758" y="1314000"/>
            <a:ext cx="1890964" cy="1933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41758" y="1738489"/>
            <a:ext cx="677914" cy="19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57326" y="122598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2" name="矩形 11"/>
          <p:cNvSpPr/>
          <p:nvPr/>
        </p:nvSpPr>
        <p:spPr>
          <a:xfrm>
            <a:off x="680618" y="165102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  <p:sp>
        <p:nvSpPr>
          <p:cNvPr id="14" name="矩形 13"/>
          <p:cNvSpPr/>
          <p:nvPr/>
        </p:nvSpPr>
        <p:spPr>
          <a:xfrm>
            <a:off x="5256000" y="6048523"/>
            <a:ext cx="6984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448747" y="567919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</a:p>
        </p:txBody>
      </p:sp>
      <p:sp>
        <p:nvSpPr>
          <p:cNvPr id="17" name="矩形 16"/>
          <p:cNvSpPr/>
          <p:nvPr/>
        </p:nvSpPr>
        <p:spPr>
          <a:xfrm>
            <a:off x="1626363" y="1701306"/>
            <a:ext cx="215475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same as (top-level) file name</a:t>
            </a:r>
            <a:endParaRPr lang="zh-TW" altLang="en-US" sz="12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8658" y="2168358"/>
            <a:ext cx="676800" cy="194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4" grpId="0" animBg="1"/>
      <p:bldP spid="16" grpId="0"/>
      <p:bldP spid="17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7772400" cy="6019800"/>
          </a:xfrm>
          <a:prstGeom prst="roundRect">
            <a:avLst>
              <a:gd name="adj" fmla="val 116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461600" y="1569600"/>
            <a:ext cx="59616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922094" y="12006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8" name="矩形 17"/>
          <p:cNvSpPr/>
          <p:nvPr/>
        </p:nvSpPr>
        <p:spPr>
          <a:xfrm>
            <a:off x="7673985" y="12002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  <p:sp>
        <p:nvSpPr>
          <p:cNvPr id="11" name="矩形 10"/>
          <p:cNvSpPr/>
          <p:nvPr/>
        </p:nvSpPr>
        <p:spPr>
          <a:xfrm>
            <a:off x="5256000" y="6048523"/>
            <a:ext cx="6984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448747" y="567919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</a:p>
        </p:txBody>
      </p:sp>
      <p:sp>
        <p:nvSpPr>
          <p:cNvPr id="16" name="矩形 15"/>
          <p:cNvSpPr/>
          <p:nvPr/>
        </p:nvSpPr>
        <p:spPr>
          <a:xfrm>
            <a:off x="7470438" y="1569600"/>
            <a:ext cx="720000" cy="23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1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11" grpId="0" animBg="1"/>
      <p:bldP spid="12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7772400" cy="6019800"/>
          </a:xfrm>
          <a:prstGeom prst="roundRect">
            <a:avLst>
              <a:gd name="adj" fmla="val 120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008000" y="1724400"/>
            <a:ext cx="3456384" cy="221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943200" y="4161600"/>
            <a:ext cx="7092000" cy="190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850313" y="138260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21" name="矩形 20"/>
          <p:cNvSpPr/>
          <p:nvPr/>
        </p:nvSpPr>
        <p:spPr>
          <a:xfrm>
            <a:off x="7931502" y="382317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  <p:sp>
        <p:nvSpPr>
          <p:cNvPr id="27" name="矩形 26"/>
          <p:cNvSpPr/>
          <p:nvPr/>
        </p:nvSpPr>
        <p:spPr>
          <a:xfrm>
            <a:off x="5920760" y="3944089"/>
            <a:ext cx="10118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DE2-115</a:t>
            </a:r>
          </a:p>
        </p:txBody>
      </p:sp>
      <p:sp>
        <p:nvSpPr>
          <p:cNvPr id="18" name="矩形 17"/>
          <p:cNvSpPr/>
          <p:nvPr/>
        </p:nvSpPr>
        <p:spPr>
          <a:xfrm>
            <a:off x="6033840" y="6048523"/>
            <a:ext cx="6984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6226587" y="567919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51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  <p:bldP spid="21" grpId="0"/>
      <p:bldP spid="27" grpId="0"/>
      <p:bldP spid="18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33387"/>
            <a:ext cx="7429500" cy="5991225"/>
          </a:xfrm>
          <a:prstGeom prst="roundRect">
            <a:avLst>
              <a:gd name="adj" fmla="val 114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971600" y="1844824"/>
            <a:ext cx="1728192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Add a PLL </a:t>
            </a:r>
            <a:r>
              <a:rPr lang="en-US" altLang="zh-TW" sz="48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Megafunction</a:t>
            </a:r>
            <a:endParaRPr lang="zh-TW" altLang="en-US" sz="48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18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Complete Your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Verilog Design 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726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Using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Add a PLL </a:t>
            </a:r>
            <a:r>
              <a:rPr lang="en-US" altLang="zh-TW" dirty="0" err="1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Megafunction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PLL uses the on-board oscillator (50 MHz for DE2-115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Board)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create a constant clock frequency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as the input to the counter. 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create the clock source, you will add a pre-built library of parameterized modules (LPM)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megafunction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named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ALTPLL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7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33387"/>
            <a:ext cx="7429500" cy="5991225"/>
          </a:xfrm>
          <a:prstGeom prst="roundRect">
            <a:avLst>
              <a:gd name="adj" fmla="val 132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758400" y="712800"/>
            <a:ext cx="39437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758400" y="4917600"/>
            <a:ext cx="23904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494450" y="50803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0" name="矩形 9"/>
          <p:cNvSpPr/>
          <p:nvPr/>
        </p:nvSpPr>
        <p:spPr>
          <a:xfrm>
            <a:off x="5724128" y="457428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35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81087"/>
            <a:ext cx="6629400" cy="46958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20800" y="5374800"/>
            <a:ext cx="712800" cy="2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20747" y="50054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2210400" y="2132856"/>
            <a:ext cx="2376264" cy="244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81087"/>
            <a:ext cx="6629400" cy="4695825"/>
          </a:xfrm>
          <a:prstGeom prst="roundRect">
            <a:avLst>
              <a:gd name="adj" fmla="val 155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63688" y="3068960"/>
            <a:ext cx="14401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475656" y="299230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391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81087"/>
            <a:ext cx="6629400" cy="4695825"/>
          </a:xfrm>
          <a:prstGeom prst="roundRect">
            <a:avLst>
              <a:gd name="adj" fmla="val 150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02400" y="3830400"/>
            <a:ext cx="594901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88006" y="37537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5724128" y="2901600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241354" y="282494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74400" y="1526400"/>
            <a:ext cx="1872000" cy="244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51920" y="2431925"/>
            <a:ext cx="792089" cy="244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66FF66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20800" y="5374800"/>
            <a:ext cx="712800" cy="2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6420747" y="50054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63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 animBg="1"/>
      <p:bldP spid="10" grpId="0"/>
      <p:bldP spid="13" grpId="0" animBg="1"/>
      <p:bldP spid="14" grpId="0" animBg="1"/>
      <p:bldP spid="17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" y="404664"/>
            <a:ext cx="7432358" cy="6069330"/>
          </a:xfrm>
          <a:prstGeom prst="roundRect">
            <a:avLst>
              <a:gd name="adj" fmla="val 113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6457320" y="2829466"/>
            <a:ext cx="297451" cy="18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185392" y="27384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0" name="矩形 9"/>
          <p:cNvSpPr/>
          <p:nvPr/>
        </p:nvSpPr>
        <p:spPr>
          <a:xfrm>
            <a:off x="6185392" y="314278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00440" y="6156000"/>
            <a:ext cx="493200" cy="205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192387" y="57902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65572" y="2570333"/>
            <a:ext cx="10118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DE2-115</a:t>
            </a:r>
          </a:p>
        </p:txBody>
      </p:sp>
      <p:sp>
        <p:nvSpPr>
          <p:cNvPr id="13" name="矩形 12"/>
          <p:cNvSpPr/>
          <p:nvPr/>
        </p:nvSpPr>
        <p:spPr>
          <a:xfrm>
            <a:off x="6457320" y="3233855"/>
            <a:ext cx="297451" cy="18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0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 animBg="1"/>
      <p:bldP spid="12" grpId="0"/>
      <p:bldP spid="15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709612"/>
            <a:ext cx="8029575" cy="5438775"/>
          </a:xfrm>
          <a:prstGeom prst="roundRect">
            <a:avLst>
              <a:gd name="adj" fmla="val 131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419872" y="2636912"/>
            <a:ext cx="4316671" cy="22322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zh-TW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Uncheck all the options</a:t>
            </a:r>
            <a:endParaRPr lang="zh-TW" altLang="en-US" dirty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72000" y="5796000"/>
            <a:ext cx="532800" cy="20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7381947" y="54266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88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0" y="404664"/>
            <a:ext cx="7226618" cy="6069330"/>
          </a:xfrm>
          <a:prstGeom prst="roundRect">
            <a:avLst>
              <a:gd name="adj" fmla="val 105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887112" y="6159600"/>
            <a:ext cx="493200" cy="19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979059" y="57902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94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671512"/>
            <a:ext cx="8029575" cy="5514975"/>
          </a:xfrm>
          <a:prstGeom prst="roundRect">
            <a:avLst>
              <a:gd name="adj" fmla="val 12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264800" y="5834144"/>
            <a:ext cx="5328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374747" y="546481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01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538162"/>
            <a:ext cx="8029575" cy="5781675"/>
          </a:xfrm>
          <a:prstGeom prst="roundRect">
            <a:avLst>
              <a:gd name="adj" fmla="val 126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7257600" y="5960533"/>
            <a:ext cx="558000" cy="23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380147" y="559120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07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exp1_traffic.v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(1/5)</a:t>
            </a:r>
            <a:endParaRPr lang="zh-TW" altLang="en-US" sz="3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1176864" y="1648683"/>
            <a:ext cx="6798736" cy="4516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module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exp1_traffic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(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,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rst_n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,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,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HEX0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en-US" altLang="zh-TW" sz="1200" dirty="0">
              <a:solidFill>
                <a:srgbClr val="002060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//==== parameter definition ===============================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// for finite state machine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parameter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S_NORMAL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1'd0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parameter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1'd1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 for countdown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parameter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C_PERIOD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4'd9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//==== in/out declaration ==================================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//-------- input ---------------------------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input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input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rst_n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 reset signal (button)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input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 pause signal (switch)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//-------- output --------------------------------------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output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6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HEX0</a:t>
            </a: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64088" y="764704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E18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2" action="ppaction://hlinksldjump"/>
              </a:rPr>
              <a:t>It is a 10 seconds </a:t>
            </a:r>
            <a:endParaRPr lang="en-US" altLang="zh-TW" dirty="0" smtClean="0">
              <a:solidFill>
                <a:srgbClr val="E18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hlinkClick r:id="rId2" action="ppaction://hlinksldjump"/>
            </a:endParaRPr>
          </a:p>
          <a:p>
            <a:r>
              <a:rPr lang="zh-TW" altLang="en-US" dirty="0" smtClean="0">
                <a:solidFill>
                  <a:srgbClr val="E18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2" action="ppaction://hlinksldjump"/>
              </a:rPr>
              <a:t>countdown system</a:t>
            </a:r>
            <a:r>
              <a:rPr lang="en-US" altLang="zh-TW" dirty="0" smtClean="0">
                <a:solidFill>
                  <a:srgbClr val="E18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2" action="ppaction://hlinksldjump"/>
              </a:rPr>
              <a:t>.</a:t>
            </a:r>
            <a:endParaRPr lang="zh-TW" altLang="en-US" dirty="0">
              <a:solidFill>
                <a:srgbClr val="E18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2080" y="4941168"/>
            <a:ext cx="2538948" cy="396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countdown system can be paused by turning on the switch.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4734684" y="5139264"/>
            <a:ext cx="5573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689236" y="1574720"/>
            <a:ext cx="1954974" cy="396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module name = file name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3131840" y="1772816"/>
            <a:ext cx="5573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226618" cy="6069330"/>
          </a:xfrm>
          <a:prstGeom prst="roundRect">
            <a:avLst>
              <a:gd name="adj" fmla="val 9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40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542400" y="2527200"/>
            <a:ext cx="3362400" cy="19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275856" y="24397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7524152" y="6149948"/>
            <a:ext cx="514800" cy="22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038952" y="607688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16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548680"/>
            <a:ext cx="8029575" cy="4667250"/>
          </a:xfrm>
          <a:prstGeom prst="roundRect">
            <a:avLst>
              <a:gd name="adj" fmla="val 146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79" y="4460104"/>
            <a:ext cx="4133850" cy="2076450"/>
          </a:xfrm>
          <a:prstGeom prst="roundRect">
            <a:avLst>
              <a:gd name="adj" fmla="val 33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7847999" y="4865220"/>
            <a:ext cx="554400" cy="23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968746" y="449588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1" name="矩形 10"/>
          <p:cNvSpPr/>
          <p:nvPr/>
        </p:nvSpPr>
        <p:spPr>
          <a:xfrm>
            <a:off x="2426400" y="6123600"/>
            <a:ext cx="727200" cy="23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651351" y="578123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72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Assign the Pins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93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3" y="3017197"/>
            <a:ext cx="8382000" cy="3181350"/>
          </a:xfrm>
          <a:prstGeom prst="round2SameRect">
            <a:avLst>
              <a:gd name="adj1" fmla="val 2096"/>
              <a:gd name="adj2" fmla="val 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Assign the Pins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Before making pin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assignments…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649600" y="3304800"/>
            <a:ext cx="6408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795367" y="296022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2656626" y="4240800"/>
            <a:ext cx="2635454" cy="222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960099" y="390938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29078" y="4499999"/>
            <a:ext cx="2987337" cy="18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621393" y="419772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4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1109662"/>
            <a:ext cx="5895975" cy="4638675"/>
          </a:xfrm>
          <a:prstGeom prst="round2DiagRect">
            <a:avLst>
              <a:gd name="adj1" fmla="val 1677"/>
              <a:gd name="adj2" fmla="val 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160800" y="1389600"/>
            <a:ext cx="7272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43439" y="105251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3203848" y="2636912"/>
            <a:ext cx="1245720" cy="190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449568" y="254764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18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607200" y="3565738"/>
            <a:ext cx="938571" cy="1663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491880" y="5229200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Type “M23”, then push Enter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圓形箭號 9"/>
          <p:cNvSpPr/>
          <p:nvPr/>
        </p:nvSpPr>
        <p:spPr>
          <a:xfrm rot="16200000" flipH="1">
            <a:off x="3292700" y="4886001"/>
            <a:ext cx="504054" cy="614391"/>
          </a:xfrm>
          <a:prstGeom prst="circularArrow">
            <a:avLst>
              <a:gd name="adj1" fmla="val 12500"/>
              <a:gd name="adj2" fmla="val 1064464"/>
              <a:gd name="adj3" fmla="val 20457681"/>
              <a:gd name="adj4" fmla="val 10800000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68662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3" name="矩形 12"/>
          <p:cNvSpPr/>
          <p:nvPr/>
        </p:nvSpPr>
        <p:spPr>
          <a:xfrm>
            <a:off x="7927200" y="381600"/>
            <a:ext cx="4752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8022903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59497" y="6464238"/>
            <a:ext cx="5625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Now, you are finished creating your Quartus II design</a:t>
            </a:r>
            <a:r>
              <a:rPr lang="zh-TW" altLang="en-US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!</a:t>
            </a:r>
            <a:endParaRPr lang="zh-TW" altLang="en-US" dirty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71999" y="4149080"/>
            <a:ext cx="10118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DE2-115</a:t>
            </a:r>
          </a:p>
        </p:txBody>
      </p:sp>
    </p:spTree>
    <p:extLst>
      <p:ext uri="{BB962C8B-B14F-4D97-AF65-F5344CB8AC3E}">
        <p14:creationId xmlns:p14="http://schemas.microsoft.com/office/powerpoint/2010/main" val="14237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2" grpId="0"/>
      <p:bldP spid="13" grpId="0" animBg="1"/>
      <p:bldP spid="14" grpId="0"/>
      <p:bldP spid="11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Create a Default </a:t>
            </a:r>
            <a:r>
              <a:rPr lang="en-US" altLang="zh-TW" sz="48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TimeQuest</a:t>
            </a:r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SDC File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37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Create a Default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TimeQuest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SDC File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Timing settings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are critically important for a successful design. 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this tutorial you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will create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basic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Synopsys Design Constraints File (.</a:t>
            </a:r>
            <a:r>
              <a:rPr lang="en-US" altLang="zh-TW" dirty="0" err="1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sdc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that the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II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TimeQuest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Timing Analyzer uses during design compilation. 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more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complex designs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you will need to consider the timing requirements more carefully.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114425"/>
            <a:ext cx="7372350" cy="4629150"/>
          </a:xfrm>
          <a:prstGeom prst="round2SameRect">
            <a:avLst>
              <a:gd name="adj1" fmla="val 1544"/>
              <a:gd name="adj2" fmla="val 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48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787200" y="1396800"/>
            <a:ext cx="396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491880" y="120955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80112" y="198884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11012" y="2322000"/>
            <a:ext cx="235139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0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15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56000" y="669600"/>
            <a:ext cx="3096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98081" y="56742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8081" y="81945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6000" y="885600"/>
            <a:ext cx="1224136" cy="241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47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exp1_traffic.v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(2/5)</a:t>
            </a:r>
            <a:endParaRPr lang="zh-TW" altLang="en-US" sz="3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1176864" y="1648683"/>
            <a:ext cx="6798736" cy="38369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//==== </a:t>
            </a:r>
            <a:r>
              <a:rPr lang="en-US" altLang="zh-TW" sz="1200" dirty="0" err="1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/wire declaration ================================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//-------- output --------------------------------------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6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//-------- wires ---------------------------------------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wire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clk_16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 16MHz clock signal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wire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23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</a:t>
            </a: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</a:t>
            </a:r>
            <a:r>
              <a:rPr lang="en-US" altLang="zh-TW" sz="1200" dirty="0" err="1" smtClean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6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//-------- flip-flops ----------------------------------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23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</a:t>
            </a: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</a:t>
            </a:r>
            <a:r>
              <a:rPr lang="en-US" altLang="zh-TW" sz="1200" dirty="0" smtClean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reg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 </a:t>
            </a:r>
            <a:endParaRPr lang="en-US" altLang="zh-TW" sz="1200" dirty="0" smtClean="0">
              <a:solidFill>
                <a:srgbClr val="002060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en-US" altLang="zh-TW" sz="1200" dirty="0">
              <a:solidFill>
                <a:srgbClr val="002060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//==== combinational part ==================================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 clock signal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clksrc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clksrc1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(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,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clk_16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);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assign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(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==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)?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clks+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24'd1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</p:txBody>
      </p:sp>
      <p:sp>
        <p:nvSpPr>
          <p:cNvPr id="6" name="矩形 5"/>
          <p:cNvSpPr/>
          <p:nvPr/>
        </p:nvSpPr>
        <p:spPr>
          <a:xfrm>
            <a:off x="6213500" y="4745664"/>
            <a:ext cx="1795968" cy="77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PLL</a:t>
            </a:r>
          </a:p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(input: </a:t>
            </a:r>
            <a:r>
              <a:rPr lang="en-US" altLang="zh-TW" sz="1200" dirty="0" err="1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clk</a:t>
            </a:r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50MHz)</a:t>
            </a:r>
          </a:p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(output: clk_16, 16MHz)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4067944" y="5135076"/>
            <a:ext cx="21602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473212" y="1934760"/>
            <a:ext cx="2538948" cy="396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Output should be register.</a:t>
            </a:r>
          </a:p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(Critical path issue)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2915816" y="2132856"/>
            <a:ext cx="5573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18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50</a:t>
            </a:fld>
            <a:endParaRPr lang="zh-TW" altLang="en-US" dirty="0"/>
          </a:p>
        </p:txBody>
      </p:sp>
      <p:sp>
        <p:nvSpPr>
          <p:cNvPr id="10" name="內容版面配置區 4"/>
          <p:cNvSpPr txBox="1">
            <a:spLocks noGrp="1"/>
          </p:cNvSpPr>
          <p:nvPr>
            <p:ph idx="1"/>
          </p:nvPr>
        </p:nvSpPr>
        <p:spPr>
          <a:xfrm>
            <a:off x="3095836" y="2348880"/>
            <a:ext cx="3492388" cy="11439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create_clock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-period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rgbClr val="FF0000"/>
                </a:solidFill>
                <a:latin typeface="+mj-ea"/>
                <a:ea typeface="+mj-ea"/>
              </a:rPr>
              <a:t>20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[</a:t>
            </a: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get_ports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err="1">
                <a:solidFill>
                  <a:schemeClr val="tx1"/>
                </a:solidFill>
                <a:latin typeface="+mj-ea"/>
                <a:ea typeface="+mj-ea"/>
              </a:rPr>
              <a:t>clk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]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create_clock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-period </a:t>
            </a:r>
            <a:r>
              <a:rPr lang="en-US" altLang="zh-TW" sz="1200" dirty="0">
                <a:solidFill>
                  <a:srgbClr val="FF0000"/>
                </a:solidFill>
                <a:latin typeface="+mj-ea"/>
                <a:ea typeface="+mj-ea"/>
              </a:rPr>
              <a:t>62.5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-name 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clk_16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derive_pll_clocks</a:t>
            </a:r>
            <a:endParaRPr lang="en-US" altLang="zh-TW" sz="12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derive_clock_uncertainty</a:t>
            </a:r>
            <a:endParaRPr lang="en-US" altLang="zh-TW" sz="1200" dirty="0">
              <a:solidFill>
                <a:srgbClr val="0000FF"/>
              </a:solidFill>
              <a:latin typeface="+mj-ea"/>
              <a:ea typeface="+mj-ea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set_input_delay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rgbClr val="FF0000"/>
                </a:solidFill>
                <a:latin typeface="+mj-ea"/>
                <a:ea typeface="+mj-ea"/>
              </a:rPr>
              <a:t>0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-clock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clk_16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[</a:t>
            </a: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all_inputs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]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set_output_delay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rgbClr val="FF0000"/>
                </a:solidFill>
                <a:latin typeface="+mj-ea"/>
                <a:ea typeface="+mj-ea"/>
              </a:rPr>
              <a:t>0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-clock 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clk_16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[</a:t>
            </a:r>
            <a:r>
              <a:rPr lang="en-US" altLang="zh-TW" sz="1200" dirty="0" err="1">
                <a:solidFill>
                  <a:srgbClr val="0000FF"/>
                </a:solidFill>
                <a:latin typeface="+mj-ea"/>
                <a:ea typeface="+mj-ea"/>
              </a:rPr>
              <a:t>all_outputs</a:t>
            </a:r>
            <a:r>
              <a:rPr lang="en-US" altLang="zh-TW" sz="1200" dirty="0">
                <a:solidFill>
                  <a:schemeClr val="tx1"/>
                </a:solidFill>
                <a:latin typeface="+mj-ea"/>
                <a:ea typeface="+mj-ea"/>
              </a:rPr>
              <a:t>]</a:t>
            </a:r>
            <a:r>
              <a:rPr lang="en-US" altLang="zh-TW" sz="120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endParaRPr lang="en-US" altLang="zh-TW" sz="1200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7" name="內容版面配置區 4"/>
          <p:cNvSpPr txBox="1">
            <a:spLocks/>
          </p:cNvSpPr>
          <p:nvPr/>
        </p:nvSpPr>
        <p:spPr>
          <a:xfrm>
            <a:off x="3095836" y="5019814"/>
            <a:ext cx="3492388" cy="7848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Font typeface="Arial"/>
              <a:buNone/>
            </a:pPr>
            <a:r>
              <a:rPr lang="en-US" altLang="zh-TW" sz="1200" dirty="0" err="1" smtClean="0">
                <a:solidFill>
                  <a:srgbClr val="0000FF"/>
                </a:solidFill>
                <a:latin typeface="+mj-ea"/>
                <a:ea typeface="+mj-ea"/>
              </a:rPr>
              <a:t>create_clock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-period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rgbClr val="FF0000"/>
                </a:solidFill>
                <a:latin typeface="+mj-ea"/>
                <a:ea typeface="+mj-ea"/>
              </a:rPr>
              <a:t>20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chemeClr val="tx1"/>
                </a:solidFill>
                <a:latin typeface="+mj-ea"/>
                <a:ea typeface="+mj-ea"/>
              </a:rPr>
              <a:t>[</a:t>
            </a:r>
            <a:r>
              <a:rPr lang="en-US" altLang="zh-TW" sz="1200" dirty="0" err="1" smtClean="0">
                <a:solidFill>
                  <a:srgbClr val="0000FF"/>
                </a:solidFill>
                <a:latin typeface="+mj-ea"/>
                <a:ea typeface="+mj-ea"/>
              </a:rPr>
              <a:t>get_ports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err="1" smtClean="0">
                <a:solidFill>
                  <a:schemeClr val="tx1"/>
                </a:solidFill>
                <a:latin typeface="+mj-ea"/>
                <a:ea typeface="+mj-ea"/>
              </a:rPr>
              <a:t>clk</a:t>
            </a:r>
            <a:r>
              <a:rPr lang="en-US" altLang="zh-TW" sz="1200" dirty="0" smtClean="0">
                <a:solidFill>
                  <a:schemeClr val="tx1"/>
                </a:solidFill>
                <a:latin typeface="+mj-ea"/>
                <a:ea typeface="+mj-ea"/>
              </a:rPr>
              <a:t>]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 smtClean="0">
                <a:solidFill>
                  <a:srgbClr val="0000FF"/>
                </a:solidFill>
                <a:latin typeface="+mj-ea"/>
              </a:rPr>
              <a:t>derive_clock_uncertainty</a:t>
            </a:r>
            <a:endParaRPr lang="en-US" altLang="zh-TW" sz="12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Font typeface="Arial"/>
              <a:buNone/>
            </a:pPr>
            <a:r>
              <a:rPr lang="en-US" altLang="zh-TW" sz="1200" dirty="0" err="1" smtClean="0">
                <a:solidFill>
                  <a:srgbClr val="0000FF"/>
                </a:solidFill>
                <a:latin typeface="+mj-ea"/>
                <a:ea typeface="+mj-ea"/>
              </a:rPr>
              <a:t>set_input_delay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rgbClr val="FF0000"/>
                </a:solidFill>
                <a:latin typeface="+mj-ea"/>
                <a:ea typeface="+mj-ea"/>
              </a:rPr>
              <a:t>0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-clock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err="1" smtClean="0">
                <a:solidFill>
                  <a:schemeClr val="tx1"/>
                </a:solidFill>
                <a:latin typeface="+mj-ea"/>
                <a:ea typeface="+mj-ea"/>
              </a:rPr>
              <a:t>clk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chemeClr val="tx1"/>
                </a:solidFill>
                <a:latin typeface="+mj-ea"/>
                <a:ea typeface="+mj-ea"/>
              </a:rPr>
              <a:t>[</a:t>
            </a:r>
            <a:r>
              <a:rPr lang="en-US" altLang="zh-TW" sz="1200" dirty="0" err="1" smtClean="0">
                <a:solidFill>
                  <a:srgbClr val="0000FF"/>
                </a:solidFill>
                <a:latin typeface="+mj-ea"/>
                <a:ea typeface="+mj-ea"/>
              </a:rPr>
              <a:t>all_inputs</a:t>
            </a:r>
            <a:r>
              <a:rPr lang="en-US" altLang="zh-TW" sz="1200" dirty="0" smtClean="0">
                <a:solidFill>
                  <a:schemeClr val="tx1"/>
                </a:solidFill>
                <a:latin typeface="+mj-ea"/>
                <a:ea typeface="+mj-ea"/>
              </a:rPr>
              <a:t>]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Font typeface="Arial"/>
              <a:buNone/>
            </a:pPr>
            <a:r>
              <a:rPr lang="en-US" altLang="zh-TW" sz="1200" dirty="0" err="1" smtClean="0">
                <a:solidFill>
                  <a:srgbClr val="0000FF"/>
                </a:solidFill>
                <a:latin typeface="+mj-ea"/>
                <a:ea typeface="+mj-ea"/>
              </a:rPr>
              <a:t>set_output_delay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rgbClr val="FF0000"/>
                </a:solidFill>
                <a:latin typeface="+mj-ea"/>
                <a:ea typeface="+mj-ea"/>
              </a:rPr>
              <a:t>0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-clock </a:t>
            </a:r>
            <a:r>
              <a:rPr lang="en-US" altLang="zh-TW" sz="1200" dirty="0" err="1" smtClean="0">
                <a:solidFill>
                  <a:schemeClr val="tx1"/>
                </a:solidFill>
                <a:latin typeface="+mj-ea"/>
                <a:ea typeface="+mj-ea"/>
              </a:rPr>
              <a:t>clk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zh-TW" sz="1200" dirty="0" smtClean="0">
                <a:solidFill>
                  <a:schemeClr val="tx1"/>
                </a:solidFill>
                <a:latin typeface="+mj-ea"/>
                <a:ea typeface="+mj-ea"/>
              </a:rPr>
              <a:t>[</a:t>
            </a:r>
            <a:r>
              <a:rPr lang="en-US" altLang="zh-TW" sz="1200" dirty="0" err="1" smtClean="0">
                <a:solidFill>
                  <a:srgbClr val="0000FF"/>
                </a:solidFill>
                <a:latin typeface="+mj-ea"/>
                <a:ea typeface="+mj-ea"/>
              </a:rPr>
              <a:t>all_outputs</a:t>
            </a:r>
            <a:r>
              <a:rPr lang="en-US" altLang="zh-TW" sz="1200" dirty="0" smtClean="0">
                <a:solidFill>
                  <a:schemeClr val="tx1"/>
                </a:solidFill>
                <a:latin typeface="+mj-ea"/>
                <a:ea typeface="+mj-ea"/>
              </a:rPr>
              <a:t>]</a:t>
            </a:r>
            <a:r>
              <a:rPr lang="en-US" altLang="zh-TW" sz="1200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endParaRPr lang="en-US" altLang="zh-TW" sz="1200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95836" y="465313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If we do not use pll:</a:t>
            </a:r>
          </a:p>
        </p:txBody>
      </p:sp>
    </p:spTree>
    <p:extLst>
      <p:ext uri="{BB962C8B-B14F-4D97-AF65-F5344CB8AC3E}">
        <p14:creationId xmlns:p14="http://schemas.microsoft.com/office/powerpoint/2010/main" val="3692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7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24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0" y="2206800"/>
            <a:ext cx="5438775" cy="4314825"/>
          </a:xfrm>
          <a:prstGeom prst="roundRect">
            <a:avLst>
              <a:gd name="adj" fmla="val 176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755576" y="673953"/>
            <a:ext cx="313200" cy="21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98081" y="56742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9340" y="153451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8032" y="1620831"/>
            <a:ext cx="1263688" cy="196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239899" y="557148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66800" y="5670436"/>
            <a:ext cx="872773" cy="19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751983" y="5670436"/>
            <a:ext cx="907200" cy="19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049130" y="533498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59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Compile and Verify Your Design</a:t>
            </a:r>
            <a:endParaRPr lang="zh-TW" altLang="en-US" sz="48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73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Compile Your Design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After creating your design you must compile it. 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Compilation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converts the design into a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bitstream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that can be downloaded into the FPGA. 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most important output of compilation is an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SRAM Object File (.</a:t>
            </a:r>
            <a:r>
              <a:rPr lang="en-US" altLang="zh-TW" dirty="0" err="1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sof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which you use to program the device.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7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1462"/>
            <a:ext cx="8382000" cy="6315075"/>
          </a:xfrm>
          <a:prstGeom prst="roundRect">
            <a:avLst>
              <a:gd name="adj" fmla="val 113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54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343200" y="820800"/>
            <a:ext cx="259200" cy="22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316347" y="46141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422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08" y="3094399"/>
            <a:ext cx="4057650" cy="28098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Compilation Report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Make sure there is no error.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547408" y="4427329"/>
            <a:ext cx="287913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5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Program the FPGA Device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After compiling and verifying your design you are ready to program the FPGA on the development board. </a:t>
            </a:r>
          </a:p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You download the </a:t>
            </a:r>
            <a:r>
              <a:rPr lang="en-US" altLang="zh-TW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SOF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you just created into the FPGA using the </a:t>
            </a:r>
            <a:r>
              <a:rPr lang="en-US" altLang="zh-TW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USB-Blaster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circuitry on the board.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4869160"/>
            <a:ext cx="1882529" cy="1248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直線單箭頭接點 9"/>
          <p:cNvCxnSpPr/>
          <p:nvPr/>
        </p:nvCxnSpPr>
        <p:spPr>
          <a:xfrm flipH="1">
            <a:off x="5292080" y="5493392"/>
            <a:ext cx="72008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025592" y="530872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power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5292080" y="5085184"/>
            <a:ext cx="72008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025592" y="4898344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USB cable</a:t>
            </a:r>
            <a:endParaRPr lang="zh-TW" altLang="en-US" dirty="0">
              <a:solidFill>
                <a:srgbClr val="00B0F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3355930" y="5493392"/>
            <a:ext cx="720080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637155" y="5308726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12-volt adapter</a:t>
            </a:r>
            <a:endParaRPr lang="zh-TW" altLang="en-US" dirty="0">
              <a:solidFill>
                <a:srgbClr val="00B0F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74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276350"/>
            <a:ext cx="6000750" cy="4305300"/>
          </a:xfrm>
          <a:prstGeom prst="round2DiagRect">
            <a:avLst>
              <a:gd name="adj1" fmla="val 1623"/>
              <a:gd name="adj2" fmla="val 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57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464000" y="1556792"/>
            <a:ext cx="410400" cy="23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218910" y="137212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7" name="矩形 6"/>
          <p:cNvSpPr/>
          <p:nvPr/>
        </p:nvSpPr>
        <p:spPr>
          <a:xfrm>
            <a:off x="5645616" y="47888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02656" y="4869160"/>
            <a:ext cx="114296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2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30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58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849600" y="1021378"/>
            <a:ext cx="1152128" cy="25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69211" y="6926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39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385887"/>
            <a:ext cx="5114925" cy="4086225"/>
          </a:xfrm>
          <a:prstGeom prst="roundRect">
            <a:avLst>
              <a:gd name="adj" fmla="val 182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59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749546" y="2766534"/>
            <a:ext cx="3096344" cy="15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467130" y="26592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7" name="矩形 6"/>
          <p:cNvSpPr/>
          <p:nvPr/>
        </p:nvSpPr>
        <p:spPr>
          <a:xfrm>
            <a:off x="6235200" y="5068800"/>
            <a:ext cx="712800" cy="22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97285" y="49957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03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exp1_traffic.v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(3/5)</a:t>
            </a:r>
            <a:endParaRPr lang="zh-TW" altLang="en-US" sz="3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1176864" y="1648683"/>
            <a:ext cx="6798736" cy="38369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smtClean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//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finite state machine (state)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always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@(*)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case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(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S_NORMAL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if(pause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==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else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S_NORMAL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if(pause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==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S_PAUSE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else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S_NORMAL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smtClean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 err="1" smtClean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endcase</a:t>
            </a:r>
            <a:endParaRPr lang="en-US" altLang="zh-TW" sz="1200" dirty="0" smtClean="0">
              <a:solidFill>
                <a:srgbClr val="0000FF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en-US" altLang="zh-TW" sz="1200" dirty="0" smtClean="0">
              <a:solidFill>
                <a:srgbClr val="002060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smtClean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//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always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@(*)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 smtClean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if(</a:t>
            </a:r>
            <a:r>
              <a:rPr lang="en-US" altLang="zh-TW" sz="1200" dirty="0" err="1" smtClean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</a:t>
            </a: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[</a:t>
            </a:r>
            <a:r>
              <a:rPr lang="en-US" altLang="zh-TW" sz="1200" dirty="0" smtClean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23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]==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1'b1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&amp;&amp;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[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23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]==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1'b0</a:t>
            </a: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 </a:t>
            </a:r>
            <a:endParaRPr lang="en-US" altLang="zh-TW" sz="1200" dirty="0">
              <a:solidFill>
                <a:srgbClr val="002060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(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==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)?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C_PERIOD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countdown-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4'd1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else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5811457" y="2698014"/>
            <a:ext cx="2364832" cy="396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Cover every possible branch of every </a:t>
            </a:r>
            <a:r>
              <a:rPr lang="en-US" altLang="zh-TW" sz="12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if </a:t>
            </a:r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or </a:t>
            </a:r>
            <a:r>
              <a:rPr lang="en-US" altLang="zh-TW" sz="12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case </a:t>
            </a:r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avoid latches. </a:t>
            </a:r>
          </a:p>
        </p:txBody>
      </p:sp>
      <p:sp>
        <p:nvSpPr>
          <p:cNvPr id="8" name="右大括弧 7"/>
          <p:cNvSpPr/>
          <p:nvPr/>
        </p:nvSpPr>
        <p:spPr>
          <a:xfrm>
            <a:off x="5514184" y="2219204"/>
            <a:ext cx="209944" cy="1353812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40152" y="4543145"/>
            <a:ext cx="69341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1Hz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5382756" y="4615153"/>
            <a:ext cx="5573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右大括弧 10"/>
          <p:cNvSpPr/>
          <p:nvPr/>
        </p:nvSpPr>
        <p:spPr>
          <a:xfrm>
            <a:off x="7159764" y="4471756"/>
            <a:ext cx="156264" cy="74298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379402" y="4469851"/>
            <a:ext cx="796887" cy="744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Cover every possible </a:t>
            </a:r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branch.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2843808" y="2564904"/>
            <a:ext cx="7200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843808" y="3279600"/>
            <a:ext cx="7200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987824" y="3523885"/>
            <a:ext cx="135165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Be careful</a:t>
            </a:r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!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!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71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18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60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856800" y="1735200"/>
            <a:ext cx="972000" cy="24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62494" y="1672934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7" name="矩形 6"/>
          <p:cNvSpPr/>
          <p:nvPr/>
        </p:nvSpPr>
        <p:spPr>
          <a:xfrm>
            <a:off x="1990300" y="1951650"/>
            <a:ext cx="1368152" cy="2160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1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0525"/>
            <a:ext cx="7772400" cy="6076950"/>
          </a:xfrm>
          <a:prstGeom prst="roundRect">
            <a:avLst>
              <a:gd name="adj" fmla="val 109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61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50135" y="4509120"/>
            <a:ext cx="3010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~~</a:t>
            </a:r>
            <a:r>
              <a:rPr lang="zh-TW" altLang="en-US" sz="44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Finish</a:t>
            </a:r>
            <a:r>
              <a:rPr lang="en-US" altLang="zh-TW" sz="44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~~</a:t>
            </a:r>
            <a:endParaRPr lang="zh-TW" altLang="en-US" sz="4400" dirty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52000" y="1015200"/>
            <a:ext cx="1742400" cy="280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Demo Video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 seconds </a:t>
            </a:r>
            <a:r>
              <a:rPr lang="en-US" altLang="zh-TW" sz="28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countdown </a:t>
            </a:r>
            <a:r>
              <a:rPr lang="en-US" altLang="zh-TW" sz="2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system</a:t>
            </a:r>
            <a:endParaRPr lang="zh-TW" altLang="en-US" sz="28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62</a:t>
            </a:fld>
            <a:endParaRPr lang="zh-TW" altLang="en-US"/>
          </a:p>
        </p:txBody>
      </p:sp>
      <p:pic>
        <p:nvPicPr>
          <p:cNvPr id="5" name="Exp1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04" y="3081918"/>
            <a:ext cx="4136058" cy="3102044"/>
          </a:xfrm>
          <a:prstGeom prst="rect">
            <a:avLst/>
          </a:prstGeom>
        </p:spPr>
      </p:pic>
      <p:sp>
        <p:nvSpPr>
          <p:cNvPr id="6" name="上彎箭號 5">
            <a:hlinkClick r:id="rId5" action="ppaction://hlinksldjump"/>
          </p:cNvPr>
          <p:cNvSpPr/>
          <p:nvPr/>
        </p:nvSpPr>
        <p:spPr>
          <a:xfrm>
            <a:off x="7975600" y="500390"/>
            <a:ext cx="288032" cy="288032"/>
          </a:xfrm>
          <a:prstGeom prst="bent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88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Cyclone IV E FPGA</a:t>
            </a:r>
            <a:endParaRPr lang="zh-TW" altLang="en-US" sz="48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21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FPGA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JTAG programming</a:t>
            </a:r>
          </a:p>
          <a:p>
            <a:pPr>
              <a:lnSpc>
                <a:spcPct val="150000"/>
              </a:lnSpc>
            </a:pP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</a:t>
            </a:r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programming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563909" y="2979529"/>
            <a:ext cx="6104435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4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 this method of programming, named after the IEEE standards </a:t>
            </a:r>
            <a:r>
              <a:rPr lang="zh-TW" altLang="en-US" sz="14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Joint Test Action Group</a:t>
            </a:r>
            <a:r>
              <a:rPr lang="zh-TW" altLang="en-US" sz="14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the configuration bit stream is downloaded directly into the Cyclone IV E FPGA. The FPGA will retain this configuration as long as power is applied to the board; the configuration information will be lost when the power is turned off.</a:t>
            </a:r>
          </a:p>
        </p:txBody>
      </p:sp>
      <p:sp>
        <p:nvSpPr>
          <p:cNvPr id="16" name="矩形 15"/>
          <p:cNvSpPr/>
          <p:nvPr/>
        </p:nvSpPr>
        <p:spPr>
          <a:xfrm>
            <a:off x="1563908" y="4725144"/>
            <a:ext cx="610443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14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 this method, called </a:t>
            </a:r>
            <a:r>
              <a:rPr lang="en-US" altLang="zh-TW" sz="14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Active Serial programming</a:t>
            </a:r>
            <a:r>
              <a:rPr lang="en-US" altLang="zh-TW" sz="14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the configuration bit stream is downloaded into the Altera EPCS64 serial configuration device. It provides </a:t>
            </a:r>
            <a:r>
              <a:rPr lang="en-US" altLang="zh-TW" sz="14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non-volatile storage </a:t>
            </a:r>
            <a:r>
              <a:rPr lang="en-US" altLang="zh-TW" sz="14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of the bit stream, so that the information is retained even when the power supply to the DE2-115 board is turned off. When the board's power is turned on, the configuration data in the EPCS64 device is automatically loaded into the Cyclone IV E FPGA.</a:t>
            </a:r>
          </a:p>
        </p:txBody>
      </p:sp>
    </p:spTree>
    <p:extLst>
      <p:ext uri="{BB962C8B-B14F-4D97-AF65-F5344CB8AC3E}">
        <p14:creationId xmlns:p14="http://schemas.microsoft.com/office/powerpoint/2010/main" val="19401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72" y="4069936"/>
            <a:ext cx="6552728" cy="2116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JTAG Chain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use JTAG interface for configuring FPGA device, the JTAG chain on DE2-115 must form a close loop that allows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II programmer to detect FPGA device.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41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JTAG Chain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Shorting </a:t>
            </a:r>
            <a:r>
              <a:rPr lang="en-US" altLang="zh-TW" sz="1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pin1</a:t>
            </a:r>
            <a:r>
              <a:rPr lang="en-US" altLang="zh-TW" sz="1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and </a:t>
            </a:r>
            <a:r>
              <a:rPr lang="en-US" altLang="zh-TW" sz="1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pin2</a:t>
            </a:r>
            <a:r>
              <a:rPr lang="en-US" altLang="zh-TW" sz="1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on JP3 can disable the JTAG signals on HSMC connector that will form a close JTAG loop chain on DE2-115 board. Thus, only the on board FPGA device (Cyclone IV E) will be detected by </a:t>
            </a:r>
            <a:r>
              <a:rPr lang="en-US" altLang="zh-TW" sz="18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sz="18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II programmer.</a:t>
            </a:r>
            <a:endParaRPr lang="en-US" altLang="zh-TW" sz="18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96" y="3771430"/>
            <a:ext cx="3696073" cy="2468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0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FPGA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 </a:t>
            </a:r>
            <a:b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JTAG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Mode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This figure illustrates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JTAG configuration setup.</a:t>
            </a:r>
            <a:endParaRPr lang="en-US" altLang="zh-TW" sz="28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64" y="3501008"/>
            <a:ext cx="7610937" cy="1878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FPGA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 </a:t>
            </a:r>
            <a:b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JTAG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Mode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Ensure that power is applied to the DE2-115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board.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Configure the JTAG programming circuit by setting the RUN/PROG slide switch (SW19) to the RUN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position.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Connect the supplied USB cable to the USB Blaster port on the DE2-115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board.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FPGA can now be programmed by using the </a:t>
            </a:r>
            <a:r>
              <a:rPr lang="en-US" altLang="zh-TW" sz="20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II Programmer to select a configuration bit stream file with the 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  <a:r>
              <a:rPr lang="en-US" altLang="zh-TW" sz="2000" dirty="0" err="1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sof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filename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extension.</a:t>
            </a:r>
          </a:p>
          <a:p>
            <a:pPr marL="457200" indent="-457200">
              <a:buFont typeface="+mj-lt"/>
              <a:buAutoNum type="arabicPeriod"/>
            </a:pP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645024"/>
            <a:ext cx="1367908" cy="1232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EPCS64 in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/>
            </a:r>
            <a:b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 Mode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This figure illustrates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 configuration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setup.</a:t>
            </a:r>
            <a:endParaRPr lang="en-US" altLang="zh-TW" sz="28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69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57" y="3501008"/>
            <a:ext cx="8498752" cy="2944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0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exp1_traffic.v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(4/5)</a:t>
            </a:r>
            <a:endParaRPr lang="zh-TW" altLang="en-US" sz="3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1176864" y="1648683"/>
            <a:ext cx="6798736" cy="2940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 smtClean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 </a:t>
            </a: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7-segment Displays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always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@(*)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case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(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)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7'b1000000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7'b1111001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7'd2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7'b0100100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7'd3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7'b0110000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7'd4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7'b0011001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7'd5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7'b0010010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7'd6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7'b0000010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7'd7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7'b1111000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7'd8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7'b0000000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7'd9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7'b0010000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default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: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7'b1111111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endcase</a:t>
            </a:r>
            <a:endParaRPr lang="en-US" altLang="zh-TW" sz="1200" dirty="0">
              <a:solidFill>
                <a:srgbClr val="0000FF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</a:p>
        </p:txBody>
      </p:sp>
      <p:sp>
        <p:nvSpPr>
          <p:cNvPr id="13" name="右大括弧 12"/>
          <p:cNvSpPr/>
          <p:nvPr/>
        </p:nvSpPr>
        <p:spPr>
          <a:xfrm>
            <a:off x="5004048" y="2219204"/>
            <a:ext cx="152650" cy="1954689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38502" y="3055584"/>
            <a:ext cx="2341589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Cover every possible </a:t>
            </a:r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branch.</a:t>
            </a:r>
            <a:endParaRPr lang="en-US" altLang="zh-TW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03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Configuring the EPCS64 in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/>
            </a:r>
            <a:b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AS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Mode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(2/2)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Ensure that power is applied to the DE2-115 board.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Connect the supplied USB cable to the USB Blaster port on the DE2-115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board.</a:t>
            </a:r>
            <a:endParaRPr lang="en-US" altLang="zh-TW" sz="20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Configure the JTAG programming circuit by setting the RUN/PROG slide switch (SW19) to the PROG position.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EPCS64 chip can now be programmed by using the </a:t>
            </a:r>
            <a:r>
              <a:rPr lang="en-US" altLang="zh-TW" sz="2000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Quartus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II Programmer to select a configuration bit stream file with the 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  <a:r>
              <a:rPr lang="en-US" altLang="zh-TW" sz="2000" dirty="0" err="1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pof</a:t>
            </a:r>
            <a:r>
              <a:rPr lang="en-US" altLang="zh-TW" sz="20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filename extension.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Once the programming operation is finished, set the RUN/PROG slide switch back to the RUN position and then reset the board by turning the power switch off and back on; this action causes the new configuration data in the EPCS64 device to be loaded into the FPGA chip.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3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Programmer Object File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Programmer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Object File is a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binary file (with the extension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  <a:r>
              <a:rPr lang="en-US" altLang="zh-TW" dirty="0" err="1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pof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 containing the data for programming a configuration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device.</a:t>
            </a:r>
          </a:p>
          <a:p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Programmer Object File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a configuration device can be generated by the </a:t>
            </a:r>
            <a:r>
              <a:rPr lang="en-US" altLang="zh-TW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Convert Programming Files command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(File menu).</a:t>
            </a:r>
            <a:endParaRPr lang="en-US" altLang="zh-TW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" y="334800"/>
            <a:ext cx="2990850" cy="6076950"/>
          </a:xfrm>
          <a:prstGeom prst="roundRect">
            <a:avLst>
              <a:gd name="adj" fmla="val 239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395536" y="620688"/>
            <a:ext cx="3096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2630" y="54042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3" name="矩形 12"/>
          <p:cNvSpPr/>
          <p:nvPr/>
        </p:nvSpPr>
        <p:spPr>
          <a:xfrm>
            <a:off x="414000" y="3895200"/>
            <a:ext cx="1853744" cy="24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4231" y="38329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00" y="223200"/>
            <a:ext cx="5962650" cy="6296025"/>
          </a:xfrm>
          <a:prstGeom prst="roundRect">
            <a:avLst>
              <a:gd name="adj" fmla="val 120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72</a:t>
            </a:fld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3275856" y="4093200"/>
            <a:ext cx="1512168" cy="19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975675" y="40057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</a:t>
            </a:r>
          </a:p>
        </p:txBody>
      </p:sp>
      <p:sp>
        <p:nvSpPr>
          <p:cNvPr id="22" name="矩形 21"/>
          <p:cNvSpPr/>
          <p:nvPr/>
        </p:nvSpPr>
        <p:spPr>
          <a:xfrm>
            <a:off x="7797600" y="4446000"/>
            <a:ext cx="723600" cy="23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509846" y="4376534"/>
            <a:ext cx="33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6</a:t>
            </a:r>
          </a:p>
        </p:txBody>
      </p:sp>
      <p:sp>
        <p:nvSpPr>
          <p:cNvPr id="32" name="矩形 31"/>
          <p:cNvSpPr/>
          <p:nvPr/>
        </p:nvSpPr>
        <p:spPr>
          <a:xfrm>
            <a:off x="6354000" y="5925600"/>
            <a:ext cx="716400" cy="22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6011639" y="5852534"/>
            <a:ext cx="33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9</a:t>
            </a:r>
          </a:p>
        </p:txBody>
      </p:sp>
      <p:sp>
        <p:nvSpPr>
          <p:cNvPr id="26" name="矩形 25"/>
          <p:cNvSpPr/>
          <p:nvPr/>
        </p:nvSpPr>
        <p:spPr>
          <a:xfrm>
            <a:off x="5198400" y="2340000"/>
            <a:ext cx="1288800" cy="22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5597515" y="2039525"/>
            <a:ext cx="316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</a:p>
        </p:txBody>
      </p:sp>
      <p:sp>
        <p:nvSpPr>
          <p:cNvPr id="34" name="矩形 33"/>
          <p:cNvSpPr/>
          <p:nvPr/>
        </p:nvSpPr>
        <p:spPr>
          <a:xfrm>
            <a:off x="4249042" y="2250200"/>
            <a:ext cx="10118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 DE2-115</a:t>
            </a:r>
          </a:p>
        </p:txBody>
      </p:sp>
      <p:sp>
        <p:nvSpPr>
          <p:cNvPr id="35" name="矩形 34"/>
          <p:cNvSpPr/>
          <p:nvPr/>
        </p:nvSpPr>
        <p:spPr>
          <a:xfrm>
            <a:off x="4161600" y="2080800"/>
            <a:ext cx="1484864" cy="223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4163824" y="2614665"/>
            <a:ext cx="1482640" cy="216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5612565" y="2563200"/>
            <a:ext cx="316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364" y="1738489"/>
            <a:ext cx="3152775" cy="2390775"/>
          </a:xfrm>
          <a:prstGeom prst="roundRect">
            <a:avLst>
              <a:gd name="adj" fmla="val 312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/>
          <p:cNvSpPr/>
          <p:nvPr/>
        </p:nvSpPr>
        <p:spPr>
          <a:xfrm>
            <a:off x="7142227" y="2401953"/>
            <a:ext cx="1036800" cy="19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8179027" y="2316287"/>
            <a:ext cx="33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7</a:t>
            </a:r>
          </a:p>
        </p:txBody>
      </p:sp>
      <p:sp>
        <p:nvSpPr>
          <p:cNvPr id="30" name="矩形 29"/>
          <p:cNvSpPr/>
          <p:nvPr/>
        </p:nvSpPr>
        <p:spPr>
          <a:xfrm>
            <a:off x="8173679" y="3449553"/>
            <a:ext cx="720000" cy="22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7894725" y="3378287"/>
            <a:ext cx="33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96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20" grpId="0" animBg="1"/>
      <p:bldP spid="21" grpId="0"/>
      <p:bldP spid="22" grpId="0" animBg="1"/>
      <p:bldP spid="23" grpId="0"/>
      <p:bldP spid="32" grpId="0" animBg="1"/>
      <p:bldP spid="33" grpId="0"/>
      <p:bldP spid="26" grpId="0" animBg="1"/>
      <p:bldP spid="27" grpId="0"/>
      <p:bldP spid="34" grpId="0"/>
      <p:bldP spid="35" grpId="0" animBg="1"/>
      <p:bldP spid="36" grpId="0" animBg="1"/>
      <p:bldP spid="37" grpId="0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390525"/>
            <a:ext cx="8524875" cy="6076950"/>
          </a:xfrm>
          <a:prstGeom prst="roundRect">
            <a:avLst>
              <a:gd name="adj" fmla="val 111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8038800" y="950400"/>
            <a:ext cx="241200" cy="20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8002947" y="60342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87" y="1162050"/>
            <a:ext cx="5991225" cy="4533900"/>
          </a:xfrm>
          <a:prstGeom prst="roundRect">
            <a:avLst>
              <a:gd name="adj" fmla="val 17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809600" y="1814400"/>
            <a:ext cx="14544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374857" y="1452906"/>
            <a:ext cx="32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49600" y="3645024"/>
            <a:ext cx="968400" cy="24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071857" y="3275692"/>
            <a:ext cx="32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000" y="2815200"/>
            <a:ext cx="3286125" cy="2581275"/>
          </a:xfrm>
          <a:prstGeom prst="roundRect">
            <a:avLst>
              <a:gd name="adj" fmla="val 301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5976000" y="3474000"/>
            <a:ext cx="1044272" cy="20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020272" y="33901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42400" y="4716000"/>
            <a:ext cx="716400" cy="22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7814829" y="46429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2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9" grpId="0" animBg="1"/>
      <p:bldP spid="20" grpId="0"/>
      <p:bldP spid="22" grpId="0" animBg="1"/>
      <p:bldP spid="23" grpId="0"/>
      <p:bldP spid="24" grpId="0" animBg="1"/>
      <p:bldP spid="2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87" y="1162050"/>
            <a:ext cx="5991225" cy="4533900"/>
          </a:xfrm>
          <a:prstGeom prst="roundRect">
            <a:avLst>
              <a:gd name="adj" fmla="val 16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7030800" y="2708920"/>
            <a:ext cx="237600" cy="23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993147" y="294652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49600" y="2505600"/>
            <a:ext cx="961200" cy="23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073747" y="213552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8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776287"/>
            <a:ext cx="6962775" cy="5305425"/>
          </a:xfrm>
          <a:prstGeom prst="roundRect">
            <a:avLst>
              <a:gd name="adj" fmla="val 134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46832" y="4437112"/>
            <a:ext cx="3010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~~</a:t>
            </a:r>
            <a:r>
              <a:rPr lang="zh-TW" altLang="en-US" sz="44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Finish</a:t>
            </a:r>
            <a:r>
              <a:rPr lang="en-US" altLang="zh-TW" sz="4400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~~</a:t>
            </a:r>
            <a:endParaRPr lang="zh-TW" altLang="en-US" sz="4400" dirty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59200" y="1404000"/>
            <a:ext cx="1328400" cy="273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End.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Any question?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Reference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hlinkClick r:id="rId2"/>
              </a:rPr>
              <a:t>http://en.wikipedia.org/wiki/Field-programmable_gate_array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"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My First FPGA for Altera DE2-115 Board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"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by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Terasic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Technologies Inc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"DE2-115 User Manual" by </a:t>
            </a:r>
            <a:r>
              <a:rPr lang="en-US" altLang="zh-TW" dirty="0" err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Terasic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Technologies Inc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9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altLang="zh-TW" sz="3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exp1_traffic.v 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(5/5)</a:t>
            </a:r>
            <a:endParaRPr lang="zh-TW" altLang="en-US" sz="3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1176864" y="1648683"/>
            <a:ext cx="6798736" cy="2940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//==== sequential part =====================================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always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@(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posedge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clk_16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or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negedge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 err="1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rst_n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)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if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(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rst_n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==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)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&lt;=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24'd0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&lt;=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S_NORMAL</a:t>
            </a:r>
            <a:r>
              <a:rPr lang="en-US" altLang="zh-TW" sz="1200" dirty="0" smtClean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  <a:endParaRPr lang="en-US" altLang="zh-TW" sz="1200" dirty="0">
              <a:solidFill>
                <a:srgbClr val="002060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&lt;=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C_PERIOD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&lt;= </a:t>
            </a:r>
            <a:r>
              <a:rPr lang="en-US" altLang="zh-TW" sz="1200" dirty="0">
                <a:solidFill>
                  <a:srgbClr val="E1800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7'h7f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else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begin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&lt;=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next_clks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&lt;=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next_state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&lt;= </a:t>
            </a:r>
            <a:r>
              <a:rPr lang="en-US" altLang="zh-TW" sz="1200" dirty="0" err="1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next_countdown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   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&lt;= </a:t>
            </a:r>
            <a:r>
              <a:rPr lang="en-US" altLang="zh-TW" sz="1200" dirty="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next_HEX0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   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   </a:t>
            </a:r>
            <a:r>
              <a:rPr lang="en-US" altLang="zh-TW" sz="1200" dirty="0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</a:t>
            </a:r>
            <a:r>
              <a:rPr lang="en-US" altLang="zh-TW" sz="1200" dirty="0">
                <a:solidFill>
                  <a:srgbClr val="002060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 </a:t>
            </a:r>
          </a:p>
          <a:p>
            <a: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zh-TW" sz="1200" dirty="0" err="1">
                <a:solidFill>
                  <a:srgbClr val="0000FF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endmodule</a:t>
            </a:r>
            <a:endParaRPr lang="en-US" altLang="zh-TW" sz="1200" dirty="0">
              <a:solidFill>
                <a:srgbClr val="0000FF"/>
              </a:solidFill>
              <a:latin typeface="Consolas" panose="020B0609020204030204" pitchFamily="49" charset="0"/>
              <a:ea typeface="+mj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818" y="1766227"/>
            <a:ext cx="5298830" cy="4486030"/>
          </a:xfrm>
          <a:prstGeom prst="roundRect">
            <a:avLst>
              <a:gd name="adj" fmla="val 130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Notepad++ </a:t>
            </a:r>
            <a:r>
              <a:rPr lang="en-US" altLang="zh-TW" sz="24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(1/5)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5B14-3ACE-4F25-A2D5-3B7806243575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214738" y="5562238"/>
            <a:ext cx="792088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12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Highlight</a:t>
            </a:r>
            <a:endParaRPr lang="zh-TW" altLang="en-US" sz="12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76256" y="1994825"/>
            <a:ext cx="576064" cy="158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539014" y="187618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</a:p>
        </p:txBody>
      </p:sp>
      <p:sp>
        <p:nvSpPr>
          <p:cNvPr id="14" name="矩形 13"/>
          <p:cNvSpPr/>
          <p:nvPr/>
        </p:nvSpPr>
        <p:spPr>
          <a:xfrm>
            <a:off x="3798000" y="5258140"/>
            <a:ext cx="1224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253547" y="492918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34216" y="5601738"/>
            <a:ext cx="1008000" cy="19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785531" y="552228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8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3099</TotalTime>
  <Words>2275</Words>
  <Application>Microsoft Office PowerPoint</Application>
  <PresentationFormat>如螢幕大小 (4:3)</PresentationFormat>
  <Paragraphs>443</Paragraphs>
  <Slides>77</Slides>
  <Notes>22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77</vt:i4>
      </vt:variant>
    </vt:vector>
  </HeadingPairs>
  <TitlesOfParts>
    <vt:vector size="86" baseType="lpstr">
      <vt:lpstr>Arial Unicode MS</vt:lpstr>
      <vt:lpstr>微軟正黑體</vt:lpstr>
      <vt:lpstr>新細明體</vt:lpstr>
      <vt:lpstr>Arial</vt:lpstr>
      <vt:lpstr>Bradley Hand ITC</vt:lpstr>
      <vt:lpstr>Calibri</vt:lpstr>
      <vt:lpstr>Consolas</vt:lpstr>
      <vt:lpstr>Garamond</vt:lpstr>
      <vt:lpstr>有機</vt:lpstr>
      <vt:lpstr>My First FPGA for Altera DE2-115 Board</vt:lpstr>
      <vt:lpstr>Outline</vt:lpstr>
      <vt:lpstr>Complete Your Verilog Design </vt:lpstr>
      <vt:lpstr>exp1_traffic.v (1/5)</vt:lpstr>
      <vt:lpstr>exp1_traffic.v (2/5)</vt:lpstr>
      <vt:lpstr>exp1_traffic.v (3/5)</vt:lpstr>
      <vt:lpstr>exp1_traffic.v (4/5)</vt:lpstr>
      <vt:lpstr>exp1_traffic.v (5/5)</vt:lpstr>
      <vt:lpstr>Notepad++ (1/5)</vt:lpstr>
      <vt:lpstr>Notepad++ (2/5)</vt:lpstr>
      <vt:lpstr>Notepad++ (3/5)</vt:lpstr>
      <vt:lpstr>Notepad++ (4/5)</vt:lpstr>
      <vt:lpstr>Notepad++ (5/5)</vt:lpstr>
      <vt:lpstr>Assign The Device</vt:lpstr>
      <vt:lpstr>Introduction to FPGA (1/3)</vt:lpstr>
      <vt:lpstr>Introduction to FPGA (2/3)</vt:lpstr>
      <vt:lpstr>Introduction to FPGA (3/3)</vt:lpstr>
      <vt:lpstr>Altera's Main FPGA Products</vt:lpstr>
      <vt:lpstr>Altera® Development Kits</vt:lpstr>
      <vt:lpstr>Installed The USB-Blaster driver (1/2)</vt:lpstr>
      <vt:lpstr>Installed The USB-Blaster driver (2/2)</vt:lpstr>
      <vt:lpstr>Setup Licensing (1/2)</vt:lpstr>
      <vt:lpstr>Setup Licensing (2/2)</vt:lpstr>
      <vt:lpstr>Create a New Project</vt:lpstr>
      <vt:lpstr>PowerPoint 簡報</vt:lpstr>
      <vt:lpstr>PowerPoint 簡報</vt:lpstr>
      <vt:lpstr>PowerPoint 簡報</vt:lpstr>
      <vt:lpstr>PowerPoint 簡報</vt:lpstr>
      <vt:lpstr>Add a PLL Megafunction</vt:lpstr>
      <vt:lpstr>Using Quartus Add a PLL Megafunction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Assign the Pins</vt:lpstr>
      <vt:lpstr>Assign the Pins</vt:lpstr>
      <vt:lpstr>PowerPoint 簡報</vt:lpstr>
      <vt:lpstr>PowerPoint 簡報</vt:lpstr>
      <vt:lpstr>Create a Default TimeQuest SDC File</vt:lpstr>
      <vt:lpstr>Create a Default TimeQuest SDC File</vt:lpstr>
      <vt:lpstr>PowerPoint 簡報</vt:lpstr>
      <vt:lpstr>PowerPoint 簡報</vt:lpstr>
      <vt:lpstr>PowerPoint 簡報</vt:lpstr>
      <vt:lpstr>PowerPoint 簡報</vt:lpstr>
      <vt:lpstr>Compile and Verify Your Design</vt:lpstr>
      <vt:lpstr>Compile Your Design</vt:lpstr>
      <vt:lpstr>PowerPoint 簡報</vt:lpstr>
      <vt:lpstr>Compilation Report</vt:lpstr>
      <vt:lpstr>Program the FPGA Device</vt:lpstr>
      <vt:lpstr>PowerPoint 簡報</vt:lpstr>
      <vt:lpstr>PowerPoint 簡報</vt:lpstr>
      <vt:lpstr>PowerPoint 簡報</vt:lpstr>
      <vt:lpstr>PowerPoint 簡報</vt:lpstr>
      <vt:lpstr>PowerPoint 簡報</vt:lpstr>
      <vt:lpstr>Demo Video</vt:lpstr>
      <vt:lpstr>Configuring the Cyclone IV E FPGA</vt:lpstr>
      <vt:lpstr>Configuring the FPGA</vt:lpstr>
      <vt:lpstr>JTAG Chain (1/2)</vt:lpstr>
      <vt:lpstr>JTAG Chain (2/2)</vt:lpstr>
      <vt:lpstr>Configuring the FPGA in  JTAG Mode (1/2)</vt:lpstr>
      <vt:lpstr>Configuring the FPGA in  JTAG Mode (2/2)</vt:lpstr>
      <vt:lpstr>Configuring the EPCS64 in  AS Mode (1/2)</vt:lpstr>
      <vt:lpstr>Configuring the EPCS64 in  AS Mode (2/2)</vt:lpstr>
      <vt:lpstr>Programmer Object File</vt:lpstr>
      <vt:lpstr>PowerPoint 簡報</vt:lpstr>
      <vt:lpstr>PowerPoint 簡報</vt:lpstr>
      <vt:lpstr>PowerPoint 簡報</vt:lpstr>
      <vt:lpstr>PowerPoint 簡報</vt:lpstr>
      <vt:lpstr>The End.</vt:lpstr>
      <vt:lpstr>Reference</vt:lpstr>
    </vt:vector>
  </TitlesOfParts>
  <Company>Liang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First FPGA for Altera DE2-115 Board</dc:title>
  <dc:creator>Po-Chen Wu</dc:creator>
  <cp:lastModifiedBy>Po-Chen Wu</cp:lastModifiedBy>
  <cp:revision>436</cp:revision>
  <dcterms:created xsi:type="dcterms:W3CDTF">2009-06-18T17:25:51Z</dcterms:created>
  <dcterms:modified xsi:type="dcterms:W3CDTF">2018-06-15T16:13:20Z</dcterms:modified>
</cp:coreProperties>
</file>