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7" r:id="rId1"/>
  </p:sldMasterIdLst>
  <p:notesMasterIdLst>
    <p:notesMasterId r:id="rId53"/>
  </p:notesMasterIdLst>
  <p:sldIdLst>
    <p:sldId id="321" r:id="rId2"/>
    <p:sldId id="322" r:id="rId3"/>
    <p:sldId id="329" r:id="rId4"/>
    <p:sldId id="323" r:id="rId5"/>
    <p:sldId id="324" r:id="rId6"/>
    <p:sldId id="327" r:id="rId7"/>
    <p:sldId id="305" r:id="rId8"/>
    <p:sldId id="328" r:id="rId9"/>
    <p:sldId id="371" r:id="rId10"/>
    <p:sldId id="373" r:id="rId11"/>
    <p:sldId id="331" r:id="rId12"/>
    <p:sldId id="374" r:id="rId13"/>
    <p:sldId id="375" r:id="rId14"/>
    <p:sldId id="332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272" r:id="rId51"/>
    <p:sldId id="369" r:id="rId52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E18000"/>
    <a:srgbClr val="0000FF"/>
    <a:srgbClr val="804000"/>
    <a:srgbClr val="FF66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3" autoAdjust="0"/>
    <p:restoredTop sz="93914" autoAdjust="0"/>
  </p:normalViewPr>
  <p:slideViewPr>
    <p:cSldViewPr>
      <p:cViewPr varScale="1">
        <p:scale>
          <a:sx n="104" d="100"/>
          <a:sy n="104" d="100"/>
        </p:scale>
        <p:origin x="16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AF77-AF25-4E67-8EA5-400362FA0DE4}" type="datetimeFigureOut">
              <a:rPr lang="zh-TW" altLang="en-US" smtClean="0"/>
              <a:pPr/>
              <a:t>2018/6/15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1E18-79F3-4352-ABDB-4E846DB1A2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892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70084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4429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2644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3574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4483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607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0862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731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66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3175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C1E18-79F3-4352-ABDB-4E846DB1A220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473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49393911-E168-4FAE-89D2-FD440957D98A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69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C5F2-2103-43E4-BB3C-4C97541517FA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81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F30D-DEDF-4AD2-8EE8-34170D5A2B6C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5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66B2-C9BF-4A1D-A8AE-54CC5A826BCF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825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6853-21FC-4425-B607-B89E775C0D22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567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BAE3-9D93-4194-A76F-FC62F96D8021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6776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E0C0-6484-47C8-BD1B-4BE99AA6C63B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496C-46FA-414D-B64D-44E5A4AD093D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45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3739-11DA-4A9A-8657-57DEFD0F5AC9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D673-8789-404C-9E42-792AB33BD80E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610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A5699-388F-4174-9503-81DFEA081C50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714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CFD61-3B52-46A6-9969-73A4C985C771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96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ECDC3-0D46-4141-BB43-A27C0293FCC1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01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A0CA2-3258-496E-8A5A-B074A2B945E8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329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1820-7EBB-4E67-BDBA-EF87F9FBBDFA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794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47B7C-D0E2-410B-9797-298C4D67FA3A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02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667D8-8B5D-42E6-8A22-CA3210F4E9B6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62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986437-29E2-413E-AE43-30CC7B625259}" type="datetime1">
              <a:rPr lang="zh-TW" altLang="en-US" smtClean="0"/>
              <a:t>2018/6/15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4F585B14-3ACE-4F25-A2D5-3B780624357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8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c-world.com/" TargetMode="External"/><Relationship Id="rId2" Type="http://schemas.openxmlformats.org/officeDocument/2006/relationships/hyperlink" Target="http://inst.eecs.berkeley.edu/~cs150/Documents/Nets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 </a:t>
            </a:r>
            <a:r>
              <a:rPr lang="en-US" altLang="zh-TW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Coding </a:t>
            </a:r>
            <a:r>
              <a:rPr lang="en-US" altLang="zh-TW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Guidelines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Digital Circuit Lab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31910" y="4975978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Bradley Hand ITC" panose="03070402050302030203" pitchFamily="66" charset="0"/>
              </a:rPr>
              <a:t>TA</a:t>
            </a:r>
            <a:r>
              <a:rPr lang="zh-TW" altLang="en-US" dirty="0" smtClean="0">
                <a:latin typeface="Bradley Hand ITC" panose="03070402050302030203" pitchFamily="66" charset="0"/>
              </a:rPr>
              <a:t>: </a:t>
            </a:r>
            <a:r>
              <a:rPr lang="en-US" altLang="zh-TW" dirty="0" smtClean="0">
                <a:latin typeface="Bradley Hand ITC" panose="03070402050302030203" pitchFamily="66" charset="0"/>
              </a:rPr>
              <a:t>Po-Chen Wu</a:t>
            </a:r>
            <a:endParaRPr lang="zh-TW" altLang="en-US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8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Blocking and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Nonblocking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Statements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module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block_nonblock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altLang="zh-TW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altLang="zh-TW" sz="14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4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14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Blocking assignments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a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1'b1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1 to a at time 10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b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 1'b0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0 to b at time 30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c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 1'b1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1 to c at time 70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zh-TW" sz="1400" dirty="0" err="1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Nonblocking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assignments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initial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d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10 1'b1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1 to d at time 10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20 1'b0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0 to e at time 20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f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40 1'b1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400" dirty="0">
                <a:solidFill>
                  <a:srgbClr val="00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The simulator assigns 1 to f at time 40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  <a:p>
            <a: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4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endmodule</a:t>
            </a:r>
            <a:endParaRPr lang="en-US" altLang="zh-TW" sz="14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5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(1/3)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wire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Used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inputs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and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outputs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within an actual module declaration.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Must be driven by something, and cannot store a value without being driven.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Cannot be used as the left-hand side of an = or &lt;= sign in an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always@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block.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only legal type on the left-hand side of an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assign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statement.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Only be used to model combinational logic.</a:t>
            </a:r>
            <a:endParaRPr lang="zh-TW" altLang="en-US" sz="1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2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(2/3)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endParaRPr lang="en-US" altLang="zh-TW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be connected to the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port (but not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port) of a module instantiation.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be used as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outputs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(but not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within an actual module declaration.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only legal type on the left-hand side of an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always@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(or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initial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block = or &lt;= sign.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 used to create registers when used in conjunction with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always@(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posedge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Clock)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blocks.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Can be used to create both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and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logic.</a:t>
            </a: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0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Types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(3/3)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30852" y="2833120"/>
            <a:ext cx="4890759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wire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15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]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longdata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16-bit wire</a:t>
            </a:r>
          </a:p>
          <a:p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wire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shortvalue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1-bit wire</a:t>
            </a:r>
          </a:p>
          <a:p>
            <a:r>
              <a:rPr lang="en-US" altLang="zh-TW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]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areg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//4-bit </a:t>
            </a:r>
            <a:r>
              <a:rPr lang="en-US" altLang="zh-TW" dirty="0" err="1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endParaRPr lang="en-US" altLang="zh-TW" dirty="0">
              <a:solidFill>
                <a:srgbClr val="00800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endParaRPr lang="en-US" altLang="zh-TW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assign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longdata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areg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+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88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endParaRPr lang="en-US" altLang="zh-TW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@(*)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shortvalue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==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1'b1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</a:p>
          <a:p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areg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shortvalue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+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else</a:t>
            </a:r>
          </a:p>
          <a:p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areg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shortvalue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+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7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12" name="矩形 11"/>
          <p:cNvSpPr/>
          <p:nvPr/>
        </p:nvSpPr>
        <p:spPr bwMode="auto">
          <a:xfrm>
            <a:off x="2130851" y="2833118"/>
            <a:ext cx="4890760" cy="91527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130851" y="3933057"/>
            <a:ext cx="4890760" cy="231638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76348" y="6011996"/>
            <a:ext cx="159976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 behavior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3645359" y="2483604"/>
            <a:ext cx="186174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declaration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6" name="左大括弧 5"/>
          <p:cNvSpPr/>
          <p:nvPr/>
        </p:nvSpPr>
        <p:spPr>
          <a:xfrm>
            <a:off x="1937065" y="3996793"/>
            <a:ext cx="151139" cy="29267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91322" y="395846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wire</a:t>
            </a:r>
          </a:p>
        </p:txBody>
      </p:sp>
      <p:sp>
        <p:nvSpPr>
          <p:cNvPr id="18" name="左大括弧 17"/>
          <p:cNvSpPr/>
          <p:nvPr/>
        </p:nvSpPr>
        <p:spPr>
          <a:xfrm>
            <a:off x="1937066" y="4536690"/>
            <a:ext cx="151139" cy="162861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1338774" y="516633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 smtClean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endParaRPr lang="zh-TW" altLang="en-US" dirty="0">
              <a:solidFill>
                <a:schemeClr val="accent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03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Value Set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4" y="2490135"/>
            <a:ext cx="7499591" cy="344499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- logic zero, or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false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condition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- logic one, or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true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condition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-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high-impedance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state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- 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unknown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logic value –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unrealistic value in design</a:t>
            </a:r>
            <a:endParaRPr lang="zh-TW" altLang="en-US" dirty="0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413036" y="4192451"/>
            <a:ext cx="1502693" cy="936104"/>
            <a:chOff x="935596" y="1916832"/>
            <a:chExt cx="2196244" cy="1368152"/>
          </a:xfrm>
        </p:grpSpPr>
        <p:sp>
          <p:nvSpPr>
            <p:cNvPr id="17" name="等腰三角形 16"/>
            <p:cNvSpPr/>
            <p:nvPr/>
          </p:nvSpPr>
          <p:spPr>
            <a:xfrm rot="5400000">
              <a:off x="1673676" y="2235573"/>
              <a:ext cx="828094" cy="730671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1403648" y="1916832"/>
              <a:ext cx="1368152" cy="1368152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9" name="直線接點 18"/>
            <p:cNvCxnSpPr>
              <a:stCxn id="17" idx="0"/>
            </p:cNvCxnSpPr>
            <p:nvPr/>
          </p:nvCxnSpPr>
          <p:spPr>
            <a:xfrm flipV="1">
              <a:off x="2453059" y="2600908"/>
              <a:ext cx="678781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flipV="1">
              <a:off x="1043608" y="2600907"/>
              <a:ext cx="678781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1043608" y="2600907"/>
              <a:ext cx="0" cy="2658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935596" y="2873137"/>
              <a:ext cx="216024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>
              <a:off x="974324" y="2945145"/>
              <a:ext cx="144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>
              <a:off x="1012771" y="3017153"/>
              <a:ext cx="720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矩形 24"/>
          <p:cNvSpPr/>
          <p:nvPr/>
        </p:nvSpPr>
        <p:spPr>
          <a:xfrm>
            <a:off x="2915816" y="4480483"/>
            <a:ext cx="129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 low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910400" y="5601344"/>
            <a:ext cx="12961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 high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1472973" y="5313312"/>
            <a:ext cx="1437340" cy="936104"/>
            <a:chOff x="1000949" y="3319246"/>
            <a:chExt cx="1437340" cy="936104"/>
          </a:xfrm>
        </p:grpSpPr>
        <p:sp>
          <p:nvSpPr>
            <p:cNvPr id="28" name="等腰三角形 27"/>
            <p:cNvSpPr/>
            <p:nvPr/>
          </p:nvSpPr>
          <p:spPr>
            <a:xfrm rot="5400000">
              <a:off x="1440598" y="3537332"/>
              <a:ext cx="566591" cy="499933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255842" y="3319246"/>
              <a:ext cx="936104" cy="93610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0" name="直線接點 29"/>
            <p:cNvCxnSpPr>
              <a:stCxn id="28" idx="0"/>
            </p:cNvCxnSpPr>
            <p:nvPr/>
          </p:nvCxnSpPr>
          <p:spPr>
            <a:xfrm flipV="1">
              <a:off x="1973860" y="3787298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1009499" y="3787297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單箭頭接點 31"/>
            <p:cNvCxnSpPr/>
            <p:nvPr/>
          </p:nvCxnSpPr>
          <p:spPr>
            <a:xfrm flipV="1">
              <a:off x="1000949" y="3504002"/>
              <a:ext cx="0" cy="2832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5432198" y="4143916"/>
            <a:ext cx="1428790" cy="936104"/>
            <a:chOff x="1009499" y="3319246"/>
            <a:chExt cx="1428790" cy="936104"/>
          </a:xfrm>
        </p:grpSpPr>
        <p:sp>
          <p:nvSpPr>
            <p:cNvPr id="34" name="等腰三角形 33"/>
            <p:cNvSpPr/>
            <p:nvPr/>
          </p:nvSpPr>
          <p:spPr>
            <a:xfrm rot="5400000">
              <a:off x="1440598" y="3537332"/>
              <a:ext cx="566591" cy="499933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1255842" y="3319246"/>
              <a:ext cx="936104" cy="93610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6" name="直線接點 35"/>
            <p:cNvCxnSpPr>
              <a:stCxn id="34" idx="0"/>
            </p:cNvCxnSpPr>
            <p:nvPr/>
          </p:nvCxnSpPr>
          <p:spPr>
            <a:xfrm flipV="1">
              <a:off x="1973860" y="3787298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flipV="1">
              <a:off x="1009499" y="3787297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6851260" y="4390318"/>
            <a:ext cx="1862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high-impedance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819948" y="5329006"/>
            <a:ext cx="1656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unknown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0" name="群組 39"/>
          <p:cNvGrpSpPr/>
          <p:nvPr/>
        </p:nvGrpSpPr>
        <p:grpSpPr>
          <a:xfrm>
            <a:off x="4070912" y="4747492"/>
            <a:ext cx="1751537" cy="1566963"/>
            <a:chOff x="3916398" y="3878260"/>
            <a:chExt cx="1751537" cy="1566963"/>
          </a:xfrm>
        </p:grpSpPr>
        <p:sp>
          <p:nvSpPr>
            <p:cNvPr id="41" name="等腰三角形 40"/>
            <p:cNvSpPr/>
            <p:nvPr/>
          </p:nvSpPr>
          <p:spPr>
            <a:xfrm rot="5400000">
              <a:off x="4421400" y="4765196"/>
              <a:ext cx="566591" cy="499933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42" name="直線接點 41"/>
            <p:cNvCxnSpPr>
              <a:stCxn id="41" idx="0"/>
            </p:cNvCxnSpPr>
            <p:nvPr/>
          </p:nvCxnSpPr>
          <p:spPr>
            <a:xfrm flipV="1">
              <a:off x="4954662" y="5015162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V="1">
              <a:off x="3990301" y="5015161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3990301" y="5015161"/>
              <a:ext cx="0" cy="18188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3916398" y="5201424"/>
              <a:ext cx="14780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3942896" y="5250692"/>
              <a:ext cx="9852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>
              <a:off x="3969202" y="5299961"/>
              <a:ext cx="49263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等腰三角形 47"/>
            <p:cNvSpPr/>
            <p:nvPr/>
          </p:nvSpPr>
          <p:spPr>
            <a:xfrm rot="5400000">
              <a:off x="4421400" y="4096347"/>
              <a:ext cx="566591" cy="499933"/>
            </a:xfrm>
            <a:prstGeom prst="triangl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4236644" y="3878260"/>
              <a:ext cx="936104" cy="1566963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0" name="直線接點 49"/>
            <p:cNvCxnSpPr>
              <a:stCxn id="48" idx="0"/>
            </p:cNvCxnSpPr>
            <p:nvPr/>
          </p:nvCxnSpPr>
          <p:spPr>
            <a:xfrm flipV="1">
              <a:off x="4954662" y="4346313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3990301" y="4346312"/>
              <a:ext cx="464429" cy="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直線單箭頭接點 51"/>
            <p:cNvCxnSpPr/>
            <p:nvPr/>
          </p:nvCxnSpPr>
          <p:spPr>
            <a:xfrm flipV="1">
              <a:off x="3990301" y="4063017"/>
              <a:ext cx="0" cy="28329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flipH="1">
              <a:off x="5419091" y="4346312"/>
              <a:ext cx="2501" cy="66884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flipV="1">
              <a:off x="5435720" y="4680736"/>
              <a:ext cx="232215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70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Numbers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binary(</a:t>
            </a:r>
            <a:r>
              <a:rPr lang="pt-BR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'b</a:t>
            </a:r>
            <a:r>
              <a:rPr lang="pt-BR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), decimal(</a:t>
            </a:r>
            <a:r>
              <a:rPr lang="pt-BR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'd</a:t>
            </a:r>
            <a:r>
              <a:rPr lang="pt-BR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), hexadecimal(</a:t>
            </a:r>
            <a:r>
              <a:rPr lang="pt-BR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'h</a:t>
            </a:r>
            <a:r>
              <a:rPr lang="pt-BR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), octal(</a:t>
            </a:r>
            <a:r>
              <a:rPr lang="pt-BR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'o</a:t>
            </a:r>
            <a:r>
              <a:rPr lang="pt-BR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Format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number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&gt;: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=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127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&gt;&lt;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number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&gt;: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=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127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;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width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&gt;&lt;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number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&gt;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→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complete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format</a:t>
            </a:r>
            <a:r>
              <a:rPr lang="pt-BR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zh-TW" altLang="en-US" dirty="0">
              <a:solidFill>
                <a:srgbClr val="00B0F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3648" y="5494392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6877" y="4524896"/>
            <a:ext cx="3798712" cy="230832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   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659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decimal</a:t>
            </a:r>
          </a:p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  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'o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7460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octal</a:t>
            </a:r>
          </a:p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'b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1001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4-bit binary</a:t>
            </a:r>
          </a:p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'b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01x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3-bit with unknown</a:t>
            </a:r>
          </a:p>
          <a:p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'h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z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16-bit high impedance</a:t>
            </a:r>
          </a:p>
          <a:p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</a:t>
            </a:r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'd</a:t>
            </a:r>
            <a:r>
              <a:rPr lang="en-US" altLang="zh-TW" dirty="0" smtClean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two’s complement of 6 </a:t>
            </a:r>
          </a:p>
          <a:p>
            <a:r>
              <a:rPr lang="zh-TW" altLang="en-US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en-US" altLang="zh-TW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8'd-6</a:t>
            </a:r>
            <a:r>
              <a:rPr lang="en-US" altLang="zh-TW" dirty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illegal syntax</a:t>
            </a:r>
          </a:p>
          <a:p>
            <a:r>
              <a:rPr lang="zh-TW" altLang="en-US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 </a:t>
            </a:r>
            <a:r>
              <a:rPr lang="en-US" altLang="zh-TW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4af</a:t>
            </a:r>
            <a:r>
              <a:rPr lang="en-US" altLang="zh-TW" dirty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//   </a:t>
            </a:r>
            <a:r>
              <a:rPr lang="en-US" altLang="zh-TW" dirty="0">
                <a:solidFill>
                  <a:srgbClr val="C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illegal (requires 'h)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89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Case-Sensitive Control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Suspends subsequent statement execution until any of the specified list of events occurs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Support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event driven simulation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Sensitivity list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@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(…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…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…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</a:t>
            </a:r>
            <a:r>
              <a:rPr lang="en-US" altLang="zh-TW" dirty="0" smtClean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@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 </a:t>
            </a:r>
            <a:r>
              <a:rPr lang="en-US" altLang="zh-TW" dirty="0">
                <a:solidFill>
                  <a:srgbClr val="00B05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 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@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(*)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2001, automatic list generation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2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(1/6)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Arithmetic operators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-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*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/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%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Bitwise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Perform the operation one bit of a operand and its equivalent bit on the other operand to calculate one bit for the result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|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^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~^</a:t>
            </a:r>
          </a:p>
        </p:txBody>
      </p:sp>
      <p:pic>
        <p:nvPicPr>
          <p:cNvPr id="4" name="Picture 4" descr="Image20"/>
          <p:cNvPicPr>
            <a:picLocks noChangeAspect="1" noChangeArrowheads="1"/>
          </p:cNvPicPr>
          <p:nvPr/>
        </p:nvPicPr>
        <p:blipFill>
          <a:blip r:embed="rId2" cstate="print"/>
          <a:srcRect l="15266" t="40028" r="32051" b="25980"/>
          <a:stretch>
            <a:fillRect/>
          </a:stretch>
        </p:blipFill>
        <p:spPr>
          <a:xfrm>
            <a:off x="1704917" y="4869160"/>
            <a:ext cx="3138207" cy="1614870"/>
          </a:xfrm>
          <a:prstGeom prst="rect">
            <a:avLst/>
          </a:prstGeom>
          <a:ln w="25400">
            <a:solidFill>
              <a:schemeClr val="hlink"/>
            </a:solidFill>
          </a:ln>
        </p:spPr>
      </p:pic>
      <p:pic>
        <p:nvPicPr>
          <p:cNvPr id="5" name="Picture 12" descr="Image22"/>
          <p:cNvPicPr>
            <a:picLocks noChangeAspect="1" noChangeArrowheads="1"/>
          </p:cNvPicPr>
          <p:nvPr/>
        </p:nvPicPr>
        <p:blipFill>
          <a:blip r:embed="rId3" cstate="print"/>
          <a:srcRect l="12720" t="27338" r="36250" b="33534"/>
          <a:stretch>
            <a:fillRect/>
          </a:stretch>
        </p:blipFill>
        <p:spPr>
          <a:xfrm>
            <a:off x="5076056" y="4869160"/>
            <a:ext cx="3097478" cy="1622127"/>
          </a:xfrm>
          <a:prstGeom prst="rect">
            <a:avLst/>
          </a:prstGeom>
          <a:ln w="25400">
            <a:solidFill>
              <a:schemeClr val="hlink"/>
            </a:solidFill>
          </a:ln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2149353" y="6484030"/>
            <a:ext cx="22493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Arithmetic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609132" y="648403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Bitwise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</a:t>
            </a: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79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(2/6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Unary reduction operators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Perform the operation on each bit of the operand and get a one-bit result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|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~|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^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~^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962633" y="5897727"/>
            <a:ext cx="2852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Unary reduction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Picture 4" descr="Image21"/>
          <p:cNvPicPr>
            <a:picLocks noChangeAspect="1" noChangeArrowheads="1"/>
          </p:cNvPicPr>
          <p:nvPr/>
        </p:nvPicPr>
        <p:blipFill>
          <a:blip r:embed="rId2" cstate="print"/>
          <a:srcRect l="11905" t="24928" r="29842" b="23825"/>
          <a:stretch>
            <a:fillRect/>
          </a:stretch>
        </p:blipFill>
        <p:spPr>
          <a:xfrm>
            <a:off x="1547664" y="3933056"/>
            <a:ext cx="3385702" cy="1902924"/>
          </a:xfrm>
          <a:prstGeom prst="rect">
            <a:avLst/>
          </a:prstGeom>
          <a:ln w="25400">
            <a:solidFill>
              <a:schemeClr val="hlink"/>
            </a:solidFill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780260" y="5319604"/>
            <a:ext cx="1468672" cy="646331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^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4’b11110</a:t>
            </a:r>
          </a:p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^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4’b11101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780260" y="4303024"/>
            <a:ext cx="1418978" cy="646331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|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4’b00000</a:t>
            </a:r>
          </a:p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|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4’b0001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1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5753810" y="3284984"/>
            <a:ext cx="1513556" cy="646331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4’b1110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0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4’b1111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1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344115" y="3933692"/>
            <a:ext cx="2364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Unary reduction </a:t>
            </a:r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437890" y="4949355"/>
            <a:ext cx="2223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Unary reduction </a:t>
            </a:r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OR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5361298" y="5965018"/>
            <a:ext cx="23775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Unary reduction </a:t>
            </a:r>
            <a:r>
              <a:rPr lang="en-US" altLang="zh-TW" dirty="0">
                <a:solidFill>
                  <a:schemeClr val="folHlink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XOR</a:t>
            </a:r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3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(3/6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Logical operators operate with logic values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Equality operators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Logical equality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==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!=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Case equality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===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!==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Logical negation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Logical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&amp;&amp;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||</a:t>
            </a:r>
          </a:p>
        </p:txBody>
      </p:sp>
      <p:pic>
        <p:nvPicPr>
          <p:cNvPr id="15" name="Picture 4" descr="Image2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9326" y="3073553"/>
            <a:ext cx="4281890" cy="2820200"/>
          </a:xfrm>
          <a:prstGeom prst="rect">
            <a:avLst/>
          </a:prstGeom>
          <a:ln w="25400">
            <a:solidFill>
              <a:schemeClr val="hlink"/>
            </a:solidFill>
          </a:ln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5433080" y="5972822"/>
            <a:ext cx="19543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Logical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763688" y="5835348"/>
            <a:ext cx="1674758" cy="92333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!4’b0100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 0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!4’b0000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 1</a:t>
            </a:r>
          </a:p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!4’b00z0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sym typeface="Wingdings" pitchFamily="2" charset="2"/>
              </a:rPr>
              <a:t> x</a:t>
            </a:r>
            <a:endParaRPr lang="en-US" altLang="zh-TW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706988" y="5835348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example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50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Outline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Verilog HDL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 Syntax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and Sequential Logics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 Hierarchy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Write </a:t>
            </a:r>
            <a:r>
              <a:rPr lang="en-US" altLang="zh-TW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Your Design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Finite State Machine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96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(4/6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8" name="Picture 2" descr="Image3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0897" y="2590717"/>
            <a:ext cx="5430671" cy="366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832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(5/6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Concatenation operator </a:t>
            </a:r>
          </a:p>
          <a:p>
            <a:pPr lvl="1"/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{}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Join bits from two or more </a:t>
            </a:r>
          </a:p>
          <a:p>
            <a:pPr marL="457200" lvl="1" indent="0">
              <a:buNone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expressions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together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Very convenient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Multiple layers</a:t>
            </a:r>
          </a:p>
          <a:p>
            <a:pPr lvl="1"/>
            <a:r>
              <a:rPr lang="en-US" altLang="zh-TW" dirty="0" smtClean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{{},{}…}</a:t>
            </a:r>
            <a:endParaRPr lang="en-US" altLang="zh-TW" dirty="0">
              <a:solidFill>
                <a:srgbClr val="00B0F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Replication operator</a:t>
            </a:r>
          </a:p>
          <a:p>
            <a:pPr lvl="1"/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{n{}}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51" name="Group 99"/>
          <p:cNvGrpSpPr>
            <a:grpSpLocks/>
          </p:cNvGrpSpPr>
          <p:nvPr/>
        </p:nvGrpSpPr>
        <p:grpSpPr bwMode="auto">
          <a:xfrm>
            <a:off x="4971429" y="3068960"/>
            <a:ext cx="3429000" cy="1143001"/>
            <a:chOff x="3072" y="2064"/>
            <a:chExt cx="2160" cy="720"/>
          </a:xfrm>
        </p:grpSpPr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3072" y="2064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3456" y="225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4" name="Line 26"/>
            <p:cNvSpPr>
              <a:spLocks noChangeShapeType="1"/>
            </p:cNvSpPr>
            <p:nvPr/>
          </p:nvSpPr>
          <p:spPr bwMode="auto">
            <a:xfrm>
              <a:off x="3408" y="2256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5" name="Rectangle 33"/>
            <p:cNvSpPr>
              <a:spLocks noChangeArrowheads="1"/>
            </p:cNvSpPr>
            <p:nvPr/>
          </p:nvSpPr>
          <p:spPr bwMode="auto">
            <a:xfrm>
              <a:off x="3648" y="2064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b</a:t>
              </a:r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3936" y="2256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4224" y="2064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</a:t>
              </a:r>
            </a:p>
          </p:txBody>
        </p:sp>
        <p:sp>
          <p:nvSpPr>
            <p:cNvPr id="58" name="Line 55"/>
            <p:cNvSpPr>
              <a:spLocks noChangeShapeType="1"/>
            </p:cNvSpPr>
            <p:nvPr/>
          </p:nvSpPr>
          <p:spPr bwMode="auto">
            <a:xfrm>
              <a:off x="4464" y="2256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9" name="Line 56"/>
            <p:cNvSpPr>
              <a:spLocks noChangeShapeType="1"/>
            </p:cNvSpPr>
            <p:nvPr/>
          </p:nvSpPr>
          <p:spPr bwMode="auto">
            <a:xfrm>
              <a:off x="4416" y="2256"/>
              <a:ext cx="0" cy="33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4800" y="2064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</a:t>
              </a:r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>
              <a:off x="4944" y="2256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2" name="Line 67"/>
            <p:cNvSpPr>
              <a:spLocks noChangeShapeType="1"/>
            </p:cNvSpPr>
            <p:nvPr/>
          </p:nvSpPr>
          <p:spPr bwMode="auto">
            <a:xfrm>
              <a:off x="4896" y="2256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4848" y="2256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4" name="Line 69"/>
            <p:cNvSpPr>
              <a:spLocks noChangeShapeType="1"/>
            </p:cNvSpPr>
            <p:nvPr/>
          </p:nvSpPr>
          <p:spPr bwMode="auto">
            <a:xfrm>
              <a:off x="3456" y="2400"/>
              <a:ext cx="864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5" name="Line 70"/>
            <p:cNvSpPr>
              <a:spLocks noChangeShapeType="1"/>
            </p:cNvSpPr>
            <p:nvPr/>
          </p:nvSpPr>
          <p:spPr bwMode="auto">
            <a:xfrm>
              <a:off x="3408" y="2448"/>
              <a:ext cx="864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6" name="Line 71"/>
            <p:cNvSpPr>
              <a:spLocks noChangeShapeType="1"/>
            </p:cNvSpPr>
            <p:nvPr/>
          </p:nvSpPr>
          <p:spPr bwMode="auto">
            <a:xfrm>
              <a:off x="3936" y="2352"/>
              <a:ext cx="432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 flipH="1">
              <a:off x="4512" y="2352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8" name="Line 73"/>
            <p:cNvSpPr>
              <a:spLocks noChangeShapeType="1"/>
            </p:cNvSpPr>
            <p:nvPr/>
          </p:nvSpPr>
          <p:spPr bwMode="auto">
            <a:xfrm flipH="1">
              <a:off x="4560" y="2400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 flipH="1">
              <a:off x="4608" y="2448"/>
              <a:ext cx="336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0" name="Rectangle 75"/>
            <p:cNvSpPr>
              <a:spLocks noChangeArrowheads="1"/>
            </p:cNvSpPr>
            <p:nvPr/>
          </p:nvSpPr>
          <p:spPr bwMode="auto">
            <a:xfrm>
              <a:off x="4224" y="2592"/>
              <a:ext cx="432" cy="192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y</a:t>
              </a:r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 flipV="1">
              <a:off x="4512" y="2352"/>
              <a:ext cx="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2" name="Line 77"/>
            <p:cNvSpPr>
              <a:spLocks noChangeShapeType="1"/>
            </p:cNvSpPr>
            <p:nvPr/>
          </p:nvSpPr>
          <p:spPr bwMode="auto">
            <a:xfrm flipV="1">
              <a:off x="4608" y="244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3" name="Line 78"/>
            <p:cNvSpPr>
              <a:spLocks noChangeShapeType="1"/>
            </p:cNvSpPr>
            <p:nvPr/>
          </p:nvSpPr>
          <p:spPr bwMode="auto">
            <a:xfrm flipV="1">
              <a:off x="4560" y="2400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4" name="Line 79"/>
            <p:cNvSpPr>
              <a:spLocks noChangeShapeType="1"/>
            </p:cNvSpPr>
            <p:nvPr/>
          </p:nvSpPr>
          <p:spPr bwMode="auto">
            <a:xfrm flipV="1">
              <a:off x="4368" y="2352"/>
              <a:ext cx="0" cy="24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 flipV="1">
              <a:off x="4320" y="2400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 flipV="1">
              <a:off x="4272" y="2448"/>
              <a:ext cx="0" cy="144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77" name="Text Box 101"/>
          <p:cNvSpPr txBox="1">
            <a:spLocks noChangeArrowheads="1"/>
          </p:cNvSpPr>
          <p:nvPr/>
        </p:nvSpPr>
        <p:spPr bwMode="auto">
          <a:xfrm>
            <a:off x="4922465" y="4288160"/>
            <a:ext cx="3526928" cy="400110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 = {a[1:0], b[2], c[4,3], d[7:5]}</a:t>
            </a:r>
          </a:p>
        </p:txBody>
      </p:sp>
      <p:grpSp>
        <p:nvGrpSpPr>
          <p:cNvPr id="79" name="Group 100"/>
          <p:cNvGrpSpPr>
            <a:grpSpLocks/>
          </p:cNvGrpSpPr>
          <p:nvPr/>
        </p:nvGrpSpPr>
        <p:grpSpPr bwMode="auto">
          <a:xfrm>
            <a:off x="5551915" y="4855394"/>
            <a:ext cx="685800" cy="914401"/>
            <a:chOff x="3696" y="3456"/>
            <a:chExt cx="432" cy="576"/>
          </a:xfrm>
        </p:grpSpPr>
        <p:sp>
          <p:nvSpPr>
            <p:cNvPr id="80" name="Rectangle 83"/>
            <p:cNvSpPr>
              <a:spLocks noChangeArrowheads="1"/>
            </p:cNvSpPr>
            <p:nvPr/>
          </p:nvSpPr>
          <p:spPr bwMode="auto">
            <a:xfrm>
              <a:off x="3696" y="3840"/>
              <a:ext cx="432" cy="19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81" name="Line 84"/>
            <p:cNvSpPr>
              <a:spLocks noChangeShapeType="1"/>
            </p:cNvSpPr>
            <p:nvPr/>
          </p:nvSpPr>
          <p:spPr bwMode="auto">
            <a:xfrm>
              <a:off x="4080" y="3648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2" name="Line 85"/>
            <p:cNvSpPr>
              <a:spLocks noChangeShapeType="1"/>
            </p:cNvSpPr>
            <p:nvPr/>
          </p:nvSpPr>
          <p:spPr bwMode="auto">
            <a:xfrm>
              <a:off x="4032" y="3648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3" name="Line 86"/>
            <p:cNvSpPr>
              <a:spLocks noChangeShapeType="1"/>
            </p:cNvSpPr>
            <p:nvPr/>
          </p:nvSpPr>
          <p:spPr bwMode="auto">
            <a:xfrm>
              <a:off x="3984" y="3648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4" name="Line 87"/>
            <p:cNvSpPr>
              <a:spLocks noChangeShapeType="1"/>
            </p:cNvSpPr>
            <p:nvPr/>
          </p:nvSpPr>
          <p:spPr bwMode="auto">
            <a:xfrm>
              <a:off x="3936" y="3648"/>
              <a:ext cx="0" cy="192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5" name="Line 92"/>
            <p:cNvSpPr>
              <a:spLocks noChangeShapeType="1"/>
            </p:cNvSpPr>
            <p:nvPr/>
          </p:nvSpPr>
          <p:spPr bwMode="auto">
            <a:xfrm>
              <a:off x="3888" y="3744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6" name="Line 93"/>
            <p:cNvSpPr>
              <a:spLocks noChangeShapeType="1"/>
            </p:cNvSpPr>
            <p:nvPr/>
          </p:nvSpPr>
          <p:spPr bwMode="auto">
            <a:xfrm>
              <a:off x="3840" y="3744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7" name="Line 94"/>
            <p:cNvSpPr>
              <a:spLocks noChangeShapeType="1"/>
            </p:cNvSpPr>
            <p:nvPr/>
          </p:nvSpPr>
          <p:spPr bwMode="auto">
            <a:xfrm>
              <a:off x="3792" y="3744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8" name="Line 95"/>
            <p:cNvSpPr>
              <a:spLocks noChangeShapeType="1"/>
            </p:cNvSpPr>
            <p:nvPr/>
          </p:nvSpPr>
          <p:spPr bwMode="auto">
            <a:xfrm>
              <a:off x="3744" y="3744"/>
              <a:ext cx="0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  <p:sp>
          <p:nvSpPr>
            <p:cNvPr id="89" name="Rectangle 96"/>
            <p:cNvSpPr>
              <a:spLocks noChangeArrowheads="1"/>
            </p:cNvSpPr>
            <p:nvPr/>
          </p:nvSpPr>
          <p:spPr bwMode="auto">
            <a:xfrm>
              <a:off x="3888" y="3456"/>
              <a:ext cx="240" cy="192"/>
            </a:xfrm>
            <a:prstGeom prst="rect">
              <a:avLst/>
            </a:prstGeom>
            <a:solidFill>
              <a:srgbClr val="3333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TW" sz="24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44" y="3744"/>
              <a:ext cx="192" cy="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 sz="2400"/>
            </a:p>
          </p:txBody>
        </p:sp>
      </p:grpSp>
      <p:sp>
        <p:nvSpPr>
          <p:cNvPr id="91" name="Text Box 102"/>
          <p:cNvSpPr txBox="1">
            <a:spLocks noChangeArrowheads="1"/>
          </p:cNvSpPr>
          <p:nvPr/>
        </p:nvSpPr>
        <p:spPr bwMode="auto">
          <a:xfrm>
            <a:off x="4947280" y="5922195"/>
            <a:ext cx="1895071" cy="338554"/>
          </a:xfrm>
          <a:prstGeom prst="rect">
            <a:avLst/>
          </a:prstGeom>
          <a:noFill/>
          <a:ln w="254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y = {</a:t>
            </a:r>
            <a:r>
              <a:rPr lang="en-US" altLang="zh-TW" sz="20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{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4{a[3]}</a:t>
            </a:r>
            <a:r>
              <a:rPr lang="en-US" altLang="zh-TW" sz="2000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}</a:t>
            </a:r>
            <a:r>
              <a:rPr lang="en-US" altLang="zh-TW" sz="2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,a}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44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(6/6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76865" y="2461714"/>
            <a:ext cx="6798736" cy="344499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Shift operators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&lt;&lt;, &gt;&gt;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Relational operators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&lt;, 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&lt;=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, &gt;=, &gt;</a:t>
            </a: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Conditional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 :</a:t>
            </a:r>
          </a:p>
          <a:p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7586" y="3814881"/>
            <a:ext cx="17281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if(a &lt;= b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d 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 0;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lse d 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 1;</a:t>
            </a:r>
          </a:p>
        </p:txBody>
      </p:sp>
      <p:sp>
        <p:nvSpPr>
          <p:cNvPr id="5" name="矩形 4"/>
          <p:cNvSpPr/>
          <p:nvPr/>
        </p:nvSpPr>
        <p:spPr>
          <a:xfrm>
            <a:off x="2467189" y="4931876"/>
            <a:ext cx="196079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 = (a&lt;=b) ? 0 : 1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3" cstate="print"/>
          <a:srcRect l="6000" t="2086" r="3999" b="4042"/>
          <a:stretch>
            <a:fillRect/>
          </a:stretch>
        </p:blipFill>
        <p:spPr>
          <a:xfrm>
            <a:off x="5436096" y="2932498"/>
            <a:ext cx="2895332" cy="3028035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sp>
        <p:nvSpPr>
          <p:cNvPr id="6" name="矩形 5"/>
          <p:cNvSpPr/>
          <p:nvPr/>
        </p:nvSpPr>
        <p:spPr>
          <a:xfrm>
            <a:off x="5557117" y="2536255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Operator precedence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0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and Sequential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Logics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414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Two Types of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Logics</a:t>
            </a:r>
          </a:p>
          <a:p>
            <a:pPr lvl="1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data-in → data-out</a:t>
            </a:r>
          </a:p>
          <a:p>
            <a:pPr lvl="1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instant response</a:t>
            </a:r>
          </a:p>
          <a:p>
            <a:pPr lvl="1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fixed arrangement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691680" y="4635567"/>
            <a:ext cx="6018693" cy="1570496"/>
            <a:chOff x="1500166" y="2643182"/>
            <a:chExt cx="8001056" cy="2714644"/>
          </a:xfrm>
        </p:grpSpPr>
        <p:grpSp>
          <p:nvGrpSpPr>
            <p:cNvPr id="9" name="群組 8"/>
            <p:cNvGrpSpPr/>
            <p:nvPr/>
          </p:nvGrpSpPr>
          <p:grpSpPr>
            <a:xfrm>
              <a:off x="1928794" y="2786058"/>
              <a:ext cx="1928826" cy="1143008"/>
              <a:chOff x="2071670" y="2786058"/>
              <a:chExt cx="1928826" cy="1143008"/>
            </a:xfrm>
          </p:grpSpPr>
          <p:sp>
            <p:nvSpPr>
              <p:cNvPr id="25" name="矩形 24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26" name="直線單箭頭接點 25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直線單箭頭接點 26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10" name="群組 9"/>
            <p:cNvGrpSpPr/>
            <p:nvPr/>
          </p:nvGrpSpPr>
          <p:grpSpPr>
            <a:xfrm>
              <a:off x="1928794" y="4214818"/>
              <a:ext cx="1928826" cy="1143008"/>
              <a:chOff x="2071670" y="2786058"/>
              <a:chExt cx="1928826" cy="1143008"/>
            </a:xfrm>
          </p:grpSpPr>
          <p:sp>
            <p:nvSpPr>
              <p:cNvPr id="22" name="矩形 21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23" name="直線單箭頭接點 22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4" name="直線單箭頭接點 23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矩形 10"/>
            <p:cNvSpPr/>
            <p:nvPr/>
          </p:nvSpPr>
          <p:spPr bwMode="auto">
            <a:xfrm>
              <a:off x="5286380" y="350043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12" name="直線單箭頭接點 11"/>
            <p:cNvCxnSpPr>
              <a:stCxn id="11" idx="3"/>
            </p:cNvCxnSpPr>
            <p:nvPr/>
          </p:nvCxnSpPr>
          <p:spPr bwMode="auto">
            <a:xfrm>
              <a:off x="6357950" y="407194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肘形接點 12"/>
            <p:cNvCxnSpPr/>
            <p:nvPr/>
          </p:nvCxnSpPr>
          <p:spPr bwMode="auto">
            <a:xfrm>
              <a:off x="3857620" y="3357562"/>
              <a:ext cx="1428760" cy="50006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4" name="肘形接點 13"/>
            <p:cNvCxnSpPr/>
            <p:nvPr/>
          </p:nvCxnSpPr>
          <p:spPr bwMode="auto">
            <a:xfrm flipV="1">
              <a:off x="3857620" y="4214818"/>
              <a:ext cx="1428760" cy="57150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1500166" y="2643182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1500166" y="3286125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1500166" y="4143381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1500166" y="4714883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215205" y="3786191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4071934" y="2834341"/>
              <a:ext cx="300039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071934" y="4714885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28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Two Types of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Logics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only update at 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lvl="1" indent="0">
              <a:buNone/>
            </a:pP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r>
              <a:rPr lang="en-US" altLang="zh-TW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clock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edges </a:t>
            </a:r>
          </a:p>
          <a:p>
            <a:pPr lvl="1"/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posedge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negedge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memory</a:t>
            </a:r>
            <a:endParaRPr lang="zh-TW" altLang="en-US" sz="2000" dirty="0">
              <a:solidFill>
                <a:srgbClr val="0070C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9" name="圖片 4" descr="D_flipflop_timin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0001" y="2784244"/>
            <a:ext cx="2883343" cy="156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直線接點 27"/>
          <p:cNvCxnSpPr/>
          <p:nvPr/>
        </p:nvCxnSpPr>
        <p:spPr bwMode="auto">
          <a:xfrm>
            <a:off x="1412165" y="5179660"/>
            <a:ext cx="6608921" cy="1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單箭頭接點 29"/>
          <p:cNvCxnSpPr/>
          <p:nvPr/>
        </p:nvCxnSpPr>
        <p:spPr>
          <a:xfrm>
            <a:off x="6122238" y="3136801"/>
            <a:ext cx="39644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/>
          <p:cNvSpPr txBox="1"/>
          <p:nvPr/>
        </p:nvSpPr>
        <p:spPr>
          <a:xfrm>
            <a:off x="6027205" y="2547455"/>
            <a:ext cx="98296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20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 cycle</a:t>
            </a:r>
            <a:endParaRPr lang="zh-TW" altLang="en-US" sz="20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2" name="直線接點 31"/>
          <p:cNvCxnSpPr/>
          <p:nvPr/>
        </p:nvCxnSpPr>
        <p:spPr bwMode="auto">
          <a:xfrm>
            <a:off x="1353157" y="5927051"/>
            <a:ext cx="6667929" cy="13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肘形接點 53"/>
          <p:cNvCxnSpPr/>
          <p:nvPr/>
        </p:nvCxnSpPr>
        <p:spPr bwMode="auto">
          <a:xfrm flipV="1">
            <a:off x="1943242" y="5779530"/>
            <a:ext cx="472068" cy="147521"/>
          </a:xfrm>
          <a:prstGeom prst="bentConnector3">
            <a:avLst>
              <a:gd name="adj1" fmla="val -333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肘形接點 54"/>
          <p:cNvCxnSpPr/>
          <p:nvPr/>
        </p:nvCxnSpPr>
        <p:spPr bwMode="auto">
          <a:xfrm flipV="1">
            <a:off x="3890521" y="5779530"/>
            <a:ext cx="472068" cy="147521"/>
          </a:xfrm>
          <a:prstGeom prst="bentConnector3">
            <a:avLst>
              <a:gd name="adj1" fmla="val -333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肘形接點 55"/>
          <p:cNvCxnSpPr/>
          <p:nvPr/>
        </p:nvCxnSpPr>
        <p:spPr bwMode="auto">
          <a:xfrm flipV="1">
            <a:off x="5837800" y="5779530"/>
            <a:ext cx="472068" cy="147521"/>
          </a:xfrm>
          <a:prstGeom prst="bentConnector3">
            <a:avLst>
              <a:gd name="adj1" fmla="val -3333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文字方塊 56"/>
          <p:cNvSpPr txBox="1"/>
          <p:nvPr/>
        </p:nvSpPr>
        <p:spPr>
          <a:xfrm>
            <a:off x="830450" y="5691017"/>
            <a:ext cx="498855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clk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8" name="文字方塊 57"/>
          <p:cNvSpPr txBox="1"/>
          <p:nvPr/>
        </p:nvSpPr>
        <p:spPr>
          <a:xfrm>
            <a:off x="1176132" y="4826921"/>
            <a:ext cx="327334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3477461" y="4826921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a_d1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5424740" y="4826921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a_d2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1" name="文字方塊 60"/>
          <p:cNvSpPr txBox="1"/>
          <p:nvPr/>
        </p:nvSpPr>
        <p:spPr>
          <a:xfrm>
            <a:off x="7183847" y="4826921"/>
            <a:ext cx="740908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a_d3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25</a:t>
            </a:fld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2415310" y="4890285"/>
            <a:ext cx="764091" cy="1070248"/>
            <a:chOff x="812388" y="3908229"/>
            <a:chExt cx="914400" cy="914400"/>
          </a:xfrm>
        </p:grpSpPr>
        <p:sp>
          <p:nvSpPr>
            <p:cNvPr id="4" name="矩形 3"/>
            <p:cNvSpPr/>
            <p:nvPr/>
          </p:nvSpPr>
          <p:spPr>
            <a:xfrm>
              <a:off x="812388" y="3908229"/>
              <a:ext cx="9144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ctr"/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7" name="直線接點 6"/>
            <p:cNvCxnSpPr/>
            <p:nvPr/>
          </p:nvCxnSpPr>
          <p:spPr>
            <a:xfrm>
              <a:off x="820559" y="4598200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 flipV="1">
              <a:off x="817626" y="4659400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群組 62"/>
          <p:cNvGrpSpPr/>
          <p:nvPr/>
        </p:nvGrpSpPr>
        <p:grpSpPr>
          <a:xfrm>
            <a:off x="4362588" y="4899292"/>
            <a:ext cx="764091" cy="1070248"/>
            <a:chOff x="812388" y="3908229"/>
            <a:chExt cx="914400" cy="914400"/>
          </a:xfrm>
        </p:grpSpPr>
        <p:sp>
          <p:nvSpPr>
            <p:cNvPr id="64" name="矩形 63"/>
            <p:cNvSpPr/>
            <p:nvPr/>
          </p:nvSpPr>
          <p:spPr>
            <a:xfrm>
              <a:off x="812388" y="3908229"/>
              <a:ext cx="9144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ctr"/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65" name="直線接點 64"/>
            <p:cNvCxnSpPr/>
            <p:nvPr/>
          </p:nvCxnSpPr>
          <p:spPr>
            <a:xfrm>
              <a:off x="820559" y="4598200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817626" y="4659400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群組 66"/>
          <p:cNvGrpSpPr/>
          <p:nvPr/>
        </p:nvGrpSpPr>
        <p:grpSpPr>
          <a:xfrm>
            <a:off x="6310852" y="4890285"/>
            <a:ext cx="764091" cy="1070248"/>
            <a:chOff x="812388" y="3908229"/>
            <a:chExt cx="914400" cy="914400"/>
          </a:xfrm>
        </p:grpSpPr>
        <p:sp>
          <p:nvSpPr>
            <p:cNvPr id="68" name="矩形 67"/>
            <p:cNvSpPr/>
            <p:nvPr/>
          </p:nvSpPr>
          <p:spPr>
            <a:xfrm>
              <a:off x="812388" y="3908229"/>
              <a:ext cx="9144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ctr"/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69" name="直線接點 68"/>
            <p:cNvCxnSpPr/>
            <p:nvPr/>
          </p:nvCxnSpPr>
          <p:spPr>
            <a:xfrm>
              <a:off x="820559" y="4598200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V="1">
              <a:off x="817626" y="4659400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758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Case-Sensitive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Control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register in sequential changes only at clock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edges</a:t>
            </a:r>
          </a:p>
          <a:p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sz="28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with 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reset </a:t>
            </a:r>
            <a:r>
              <a:rPr lang="en-US" altLang="zh-TW" sz="2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signal</a:t>
            </a:r>
            <a:endParaRPr lang="en-US" altLang="zh-TW" sz="28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26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0066" y="3573016"/>
            <a:ext cx="3509167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</a:t>
            </a:r>
            <a:r>
              <a:rPr lang="en-US" altLang="zh-TW" dirty="0">
                <a:solidFill>
                  <a:srgbClr val="FFC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rgbClr val="00B0F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posedge</a:t>
            </a:r>
            <a:r>
              <a:rPr lang="en-US" altLang="zh-TW" dirty="0">
                <a:solidFill>
                  <a:srgbClr val="00B0F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 begin</a:t>
            </a: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……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62" name="矩形 61"/>
          <p:cNvSpPr/>
          <p:nvPr/>
        </p:nvSpPr>
        <p:spPr>
          <a:xfrm>
            <a:off x="4716016" y="3573016"/>
            <a:ext cx="34563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altLang="zh-TW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dirty="0" err="1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negedge</a:t>
            </a:r>
            <a:r>
              <a:rPr lang="en-US" altLang="zh-TW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begin</a:t>
            </a: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……</a:t>
            </a:r>
            <a:endParaRPr lang="en-US" altLang="zh-TW" dirty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63" name="矩形 62"/>
          <p:cNvSpPr/>
          <p:nvPr/>
        </p:nvSpPr>
        <p:spPr>
          <a:xfrm>
            <a:off x="1694423" y="5269530"/>
            <a:ext cx="576361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 </a:t>
            </a:r>
            <a:r>
              <a:rPr lang="en-US" altLang="zh-TW" dirty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zh-TW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zh-TW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 </a:t>
            </a:r>
            <a:r>
              <a:rPr lang="en-US" altLang="zh-TW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negedge</a:t>
            </a:r>
            <a:r>
              <a:rPr lang="en-US" altLang="zh-TW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err="1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rst_n</a:t>
            </a:r>
            <a:r>
              <a:rPr lang="en-US" altLang="zh-TW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......</a:t>
            </a:r>
          </a:p>
          <a:p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altLang="zh-TW" dirty="0" smtClean="0">
              <a:solidFill>
                <a:schemeClr val="tx1">
                  <a:lumMod val="85000"/>
                  <a:lumOff val="1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Case-Sensitive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Control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Logics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always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and only update at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clock</a:t>
            </a:r>
            <a:r>
              <a:rPr lang="en-US" altLang="zh-TW" dirty="0">
                <a:solidFill>
                  <a:srgbClr val="00B0F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edges </a:t>
            </a:r>
          </a:p>
          <a:p>
            <a:pPr lvl="1"/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posedge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/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negedge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27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611898" y="4082405"/>
            <a:ext cx="3928669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200" dirty="0" err="1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 declaration </a:t>
            </a:r>
            <a:endParaRPr lang="en-US" altLang="zh-TW" sz="1200" dirty="0">
              <a:solidFill>
                <a:srgbClr val="0000FF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endParaRPr lang="en-US" altLang="zh-TW" sz="1200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@(</a:t>
            </a:r>
            <a:r>
              <a:rPr lang="en-US" altLang="zh-TW" sz="12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posedge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or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negedge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rst_n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==</a:t>
            </a:r>
            <a:r>
              <a:rPr lang="en-US" altLang="zh-TW" sz="12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1'b0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//registers</a:t>
            </a: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4'd0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b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4'd0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end</a:t>
            </a:r>
            <a:endParaRPr lang="en-US" altLang="zh-TW" sz="1200" dirty="0">
              <a:solidFill>
                <a:srgbClr val="0000FF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else begin</a:t>
            </a: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next_a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200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b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next_b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  <a:endParaRPr lang="en-US" altLang="zh-TW" sz="1200" dirty="0">
              <a:solidFill>
                <a:srgbClr val="0000FF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Use of Sequential Circuits?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Temporal storage (memory)</a:t>
            </a:r>
          </a:p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Split long computation lines</a:t>
            </a:r>
          </a:p>
          <a:p>
            <a:pPr lvl="1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timing issue</a:t>
            </a:r>
          </a:p>
          <a:p>
            <a:pPr lvl="1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divide circuits into independent stages</a:t>
            </a:r>
          </a:p>
          <a:p>
            <a:pPr lvl="2"/>
            <a:r>
              <a:rPr lang="en-US" altLang="zh-TW" sz="21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work at the same time !!</a:t>
            </a:r>
          </a:p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logics handle the </a:t>
            </a:r>
            <a:r>
              <a:rPr lang="en-US" altLang="zh-TW" sz="2800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computation</a:t>
            </a:r>
          </a:p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logics </a:t>
            </a:r>
            <a:r>
              <a:rPr lang="en-US" altLang="zh-TW" sz="2800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store </a:t>
            </a:r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inter-stage temporal data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28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9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and Combinational Logics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29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99764" y="4941168"/>
            <a:ext cx="245621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zh-TW" sz="1200" dirty="0" err="1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posedge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clk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(~</a:t>
            </a:r>
            <a:r>
              <a:rPr lang="en-US" altLang="zh-TW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rst_n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</a:t>
            </a: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  <a:endParaRPr lang="en-US" altLang="zh-TW" sz="1200" dirty="0">
              <a:solidFill>
                <a:srgbClr val="008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rgbClr val="FFC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3'd0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altLang="zh-TW" sz="12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else begin</a:t>
            </a:r>
          </a:p>
          <a:p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altLang="zh-TW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next_a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8" name="矩形 7"/>
          <p:cNvSpPr/>
          <p:nvPr/>
        </p:nvSpPr>
        <p:spPr>
          <a:xfrm>
            <a:off x="4815904" y="4941168"/>
            <a:ext cx="24552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 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 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b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  <a:endParaRPr lang="en-US" altLang="zh-TW" sz="1200" dirty="0" smtClean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assign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c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&amp;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E18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3'b101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en-US" altLang="zh-TW" sz="12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always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@(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or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sum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a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......</a:t>
            </a:r>
          </a:p>
          <a:p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en-US" altLang="zh-TW" sz="12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51692" y="2492894"/>
            <a:ext cx="648072" cy="22278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(Register)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2" name="橢圓 31"/>
          <p:cNvSpPr/>
          <p:nvPr/>
        </p:nvSpPr>
        <p:spPr>
          <a:xfrm>
            <a:off x="2047750" y="3140620"/>
            <a:ext cx="2016224" cy="9324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pc="-15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</a:t>
            </a:r>
          </a:p>
          <a:p>
            <a:pPr algn="ctr"/>
            <a:r>
              <a:rPr lang="en-US" altLang="zh-TW" spc="-15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</a:t>
            </a:r>
            <a:endParaRPr lang="zh-TW" altLang="en-US" spc="-150" dirty="0"/>
          </a:p>
        </p:txBody>
      </p:sp>
      <p:sp>
        <p:nvSpPr>
          <p:cNvPr id="33" name="橢圓 32"/>
          <p:cNvSpPr/>
          <p:nvPr/>
        </p:nvSpPr>
        <p:spPr>
          <a:xfrm>
            <a:off x="5008018" y="3140620"/>
            <a:ext cx="2016224" cy="93240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pc="-15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</a:t>
            </a:r>
          </a:p>
          <a:p>
            <a:pPr algn="ctr"/>
            <a:r>
              <a:rPr lang="en-US" altLang="zh-TW" spc="-15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</a:t>
            </a:r>
            <a:endParaRPr lang="zh-TW" altLang="en-US" spc="-150" dirty="0"/>
          </a:p>
        </p:txBody>
      </p:sp>
      <p:cxnSp>
        <p:nvCxnSpPr>
          <p:cNvPr id="34" name="直線接點 33"/>
          <p:cNvCxnSpPr>
            <a:stCxn id="31" idx="3"/>
            <a:endCxn id="32" idx="2"/>
          </p:cNvCxnSpPr>
          <p:nvPr/>
        </p:nvCxnSpPr>
        <p:spPr>
          <a:xfrm flipV="1">
            <a:off x="1899764" y="3606824"/>
            <a:ext cx="147986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 flipV="1">
            <a:off x="4063974" y="3606823"/>
            <a:ext cx="147986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7024242" y="3606823"/>
            <a:ext cx="147986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 flipV="1">
            <a:off x="1503728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 flipV="1">
            <a:off x="1575728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4211960" y="2492893"/>
            <a:ext cx="648072" cy="22278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(Register)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40" name="直線接點 39"/>
          <p:cNvCxnSpPr/>
          <p:nvPr/>
        </p:nvCxnSpPr>
        <p:spPr>
          <a:xfrm flipV="1">
            <a:off x="4478705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接點 40"/>
          <p:cNvCxnSpPr/>
          <p:nvPr/>
        </p:nvCxnSpPr>
        <p:spPr>
          <a:xfrm flipH="1" flipV="1">
            <a:off x="4550705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7172228" y="2492893"/>
            <a:ext cx="648072" cy="222786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(Register)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43" name="直線接點 42"/>
          <p:cNvCxnSpPr/>
          <p:nvPr/>
        </p:nvCxnSpPr>
        <p:spPr>
          <a:xfrm flipV="1">
            <a:off x="7438973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 flipH="1" flipV="1">
            <a:off x="7510973" y="4583022"/>
            <a:ext cx="72000" cy="122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 flipV="1">
            <a:off x="1048290" y="4869159"/>
            <a:ext cx="6447974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 flipV="1">
            <a:off x="4860032" y="3600843"/>
            <a:ext cx="147986" cy="1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7" name="直線接點 46"/>
          <p:cNvCxnSpPr>
            <a:stCxn id="31" idx="2"/>
          </p:cNvCxnSpPr>
          <p:nvPr/>
        </p:nvCxnSpPr>
        <p:spPr>
          <a:xfrm>
            <a:off x="1575728" y="4720755"/>
            <a:ext cx="0" cy="1484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>
          <a:xfrm>
            <a:off x="4550705" y="4720755"/>
            <a:ext cx="0" cy="1484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>
          <a:xfrm>
            <a:off x="7510973" y="4720755"/>
            <a:ext cx="0" cy="14840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839537" y="4499827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clk</a:t>
            </a:r>
          </a:p>
        </p:txBody>
      </p:sp>
      <p:sp>
        <p:nvSpPr>
          <p:cNvPr id="51" name="向右箭號 50"/>
          <p:cNvSpPr/>
          <p:nvPr/>
        </p:nvSpPr>
        <p:spPr>
          <a:xfrm rot="7280026">
            <a:off x="3673316" y="4378348"/>
            <a:ext cx="829773" cy="4683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2" name="向右箭號 51"/>
          <p:cNvSpPr/>
          <p:nvPr/>
        </p:nvSpPr>
        <p:spPr>
          <a:xfrm rot="5400000">
            <a:off x="5538990" y="4265667"/>
            <a:ext cx="954279" cy="468319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70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Introduction to Verilog HDL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972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Circuit 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(1/3)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Synchronous reset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30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75223" y="3128074"/>
            <a:ext cx="367240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@(</a:t>
            </a:r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posedge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(~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rst_n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  <a:endParaRPr lang="en-US" altLang="zh-TW" sz="1600" dirty="0" smtClean="0">
              <a:solidFill>
                <a:srgbClr val="00800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8'd0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end</a:t>
            </a: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else begin</a:t>
            </a:r>
          </a:p>
          <a:p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next_a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600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  <a:endParaRPr lang="en-US" altLang="zh-TW" sz="1600" dirty="0">
              <a:solidFill>
                <a:srgbClr val="0000FF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635896" y="4036015"/>
            <a:ext cx="4876585" cy="19245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3603150" y="4088325"/>
            <a:ext cx="4752528" cy="1772643"/>
            <a:chOff x="1187624" y="3861048"/>
            <a:chExt cx="4752528" cy="1772643"/>
          </a:xfrm>
        </p:grpSpPr>
        <p:cxnSp>
          <p:nvCxnSpPr>
            <p:cNvPr id="60" name="直線接點 59"/>
            <p:cNvCxnSpPr/>
            <p:nvPr/>
          </p:nvCxnSpPr>
          <p:spPr>
            <a:xfrm>
              <a:off x="4695854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318003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3451556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4073705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2829406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2207257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肘形接點 65"/>
            <p:cNvCxnSpPr/>
            <p:nvPr/>
          </p:nvCxnSpPr>
          <p:spPr>
            <a:xfrm>
              <a:off x="2207257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肘形接點 66"/>
            <p:cNvCxnSpPr/>
            <p:nvPr/>
          </p:nvCxnSpPr>
          <p:spPr>
            <a:xfrm>
              <a:off x="2829406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肘形接點 67"/>
            <p:cNvCxnSpPr/>
            <p:nvPr/>
          </p:nvCxnSpPr>
          <p:spPr>
            <a:xfrm>
              <a:off x="3451556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2829406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3451556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207257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>
              <a:off x="2051720" y="4231809"/>
              <a:ext cx="15553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肘形接點 72"/>
            <p:cNvCxnSpPr/>
            <p:nvPr/>
          </p:nvCxnSpPr>
          <p:spPr>
            <a:xfrm>
              <a:off x="4073705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肘形接點 73"/>
            <p:cNvCxnSpPr/>
            <p:nvPr/>
          </p:nvCxnSpPr>
          <p:spPr>
            <a:xfrm>
              <a:off x="4695854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肘形接點 74"/>
            <p:cNvCxnSpPr/>
            <p:nvPr/>
          </p:nvCxnSpPr>
          <p:spPr>
            <a:xfrm>
              <a:off x="5318003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4695854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5318003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4075348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肘形接點 78"/>
            <p:cNvCxnSpPr/>
            <p:nvPr/>
          </p:nvCxnSpPr>
          <p:spPr>
            <a:xfrm>
              <a:off x="2051720" y="4442027"/>
              <a:ext cx="1088761" cy="215428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肘形接點 79"/>
            <p:cNvCxnSpPr/>
            <p:nvPr/>
          </p:nvCxnSpPr>
          <p:spPr>
            <a:xfrm flipV="1">
              <a:off x="3140481" y="4442027"/>
              <a:ext cx="2799671" cy="215428"/>
            </a:xfrm>
            <a:prstGeom prst="bentConnector3">
              <a:avLst>
                <a:gd name="adj1" fmla="val 1448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187624" y="3861048"/>
              <a:ext cx="8624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</a:p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rst_n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n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ext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_a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2051720" y="4867670"/>
              <a:ext cx="2304256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8'h01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2039798" y="5293315"/>
              <a:ext cx="789608" cy="2154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XX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4" name="圓角矩形 83"/>
            <p:cNvSpPr/>
            <p:nvPr/>
          </p:nvSpPr>
          <p:spPr>
            <a:xfrm>
              <a:off x="4355976" y="4867670"/>
              <a:ext cx="1584176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8'h5a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5" name="圓角矩形 84"/>
            <p:cNvSpPr/>
            <p:nvPr/>
          </p:nvSpPr>
          <p:spPr>
            <a:xfrm>
              <a:off x="2827763" y="5293315"/>
              <a:ext cx="1244300" cy="2154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8’h00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6" name="圓角矩形 85"/>
            <p:cNvSpPr/>
            <p:nvPr/>
          </p:nvSpPr>
          <p:spPr>
            <a:xfrm>
              <a:off x="4073703" y="5293315"/>
              <a:ext cx="618865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8’h01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4692593" y="5293315"/>
              <a:ext cx="1247559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8’h5a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7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Circuit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(2/3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Asynchronous reset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31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175222" y="3128074"/>
            <a:ext cx="5216203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@(</a:t>
            </a:r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posedge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clk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or</a:t>
            </a:r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negedge</a:t>
            </a:r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rst_n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if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(~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rst_n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  <a:endParaRPr lang="en-US" altLang="zh-TW" sz="1600" dirty="0" smtClean="0">
              <a:solidFill>
                <a:srgbClr val="008000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8'd0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end</a:t>
            </a: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else begin</a:t>
            </a:r>
          </a:p>
          <a:p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      a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&lt;=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next_a</a:t>
            </a:r>
            <a:r>
              <a:rPr lang="en-US" altLang="zh-TW" sz="1600" dirty="0" smtClean="0">
                <a:solidFill>
                  <a:schemeClr val="tx1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  <a:endParaRPr lang="en-US" altLang="zh-TW" sz="1600" dirty="0">
              <a:solidFill>
                <a:schemeClr val="tx1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600" dirty="0" smtClean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  <a:endParaRPr lang="en-US" altLang="zh-TW" sz="1600" dirty="0">
              <a:solidFill>
                <a:srgbClr val="0000FF"/>
              </a:solidFill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635896" y="4036015"/>
            <a:ext cx="4876585" cy="19245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9" name="群組 58"/>
          <p:cNvGrpSpPr/>
          <p:nvPr/>
        </p:nvGrpSpPr>
        <p:grpSpPr>
          <a:xfrm>
            <a:off x="3603150" y="4088325"/>
            <a:ext cx="4752528" cy="1772643"/>
            <a:chOff x="1187624" y="3861048"/>
            <a:chExt cx="4752528" cy="1772643"/>
          </a:xfrm>
        </p:grpSpPr>
        <p:cxnSp>
          <p:nvCxnSpPr>
            <p:cNvPr id="60" name="直線接點 59"/>
            <p:cNvCxnSpPr/>
            <p:nvPr/>
          </p:nvCxnSpPr>
          <p:spPr>
            <a:xfrm>
              <a:off x="4695854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>
              <a:off x="5318003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3451556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>
              <a:off x="4073705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>
              <a:off x="2829406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2207257" y="3905691"/>
              <a:ext cx="0" cy="17280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6" name="肘形接點 65"/>
            <p:cNvCxnSpPr/>
            <p:nvPr/>
          </p:nvCxnSpPr>
          <p:spPr>
            <a:xfrm>
              <a:off x="2207257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肘形接點 66"/>
            <p:cNvCxnSpPr/>
            <p:nvPr/>
          </p:nvCxnSpPr>
          <p:spPr>
            <a:xfrm>
              <a:off x="2829406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肘形接點 67"/>
            <p:cNvCxnSpPr/>
            <p:nvPr/>
          </p:nvCxnSpPr>
          <p:spPr>
            <a:xfrm>
              <a:off x="3451556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>
              <a:off x="2829406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>
              <a:off x="3451556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線接點 70"/>
            <p:cNvCxnSpPr/>
            <p:nvPr/>
          </p:nvCxnSpPr>
          <p:spPr>
            <a:xfrm>
              <a:off x="2207257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flipH="1">
              <a:off x="2051720" y="4231809"/>
              <a:ext cx="155537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肘形接點 72"/>
            <p:cNvCxnSpPr/>
            <p:nvPr/>
          </p:nvCxnSpPr>
          <p:spPr>
            <a:xfrm>
              <a:off x="4073705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肘形接點 73"/>
            <p:cNvCxnSpPr/>
            <p:nvPr/>
          </p:nvCxnSpPr>
          <p:spPr>
            <a:xfrm>
              <a:off x="4695854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肘形接點 74"/>
            <p:cNvCxnSpPr/>
            <p:nvPr/>
          </p:nvCxnSpPr>
          <p:spPr>
            <a:xfrm>
              <a:off x="5318003" y="4006316"/>
              <a:ext cx="622149" cy="225492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>
              <a:off x="4695854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線接點 76"/>
            <p:cNvCxnSpPr/>
            <p:nvPr/>
          </p:nvCxnSpPr>
          <p:spPr>
            <a:xfrm>
              <a:off x="5318003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4075348" y="4006316"/>
              <a:ext cx="0" cy="22549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肘形接點 78"/>
            <p:cNvCxnSpPr/>
            <p:nvPr/>
          </p:nvCxnSpPr>
          <p:spPr>
            <a:xfrm>
              <a:off x="2051720" y="4442027"/>
              <a:ext cx="1088761" cy="215428"/>
            </a:xfrm>
            <a:prstGeom prst="bentConnector3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肘形接點 79"/>
            <p:cNvCxnSpPr/>
            <p:nvPr/>
          </p:nvCxnSpPr>
          <p:spPr>
            <a:xfrm flipV="1">
              <a:off x="3140481" y="4442027"/>
              <a:ext cx="2799671" cy="215428"/>
            </a:xfrm>
            <a:prstGeom prst="bentConnector3">
              <a:avLst>
                <a:gd name="adj1" fmla="val 14481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1" name="矩形 80"/>
            <p:cNvSpPr/>
            <p:nvPr/>
          </p:nvSpPr>
          <p:spPr>
            <a:xfrm>
              <a:off x="1187624" y="3861048"/>
              <a:ext cx="86245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</a:p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rst_n</a:t>
              </a:r>
            </a:p>
            <a:p>
              <a:pPr algn="r">
                <a:lnSpc>
                  <a:spcPct val="150000"/>
                </a:lnSpc>
              </a:pP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next</a:t>
              </a: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_a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r">
                <a:lnSpc>
                  <a:spcPct val="150000"/>
                </a:lnSpc>
              </a:pPr>
              <a:r>
                <a:rPr lang="zh-TW" altLang="en-US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</a:p>
          </p:txBody>
        </p:sp>
        <p:sp>
          <p:nvSpPr>
            <p:cNvPr id="82" name="圓角矩形 81"/>
            <p:cNvSpPr/>
            <p:nvPr/>
          </p:nvSpPr>
          <p:spPr>
            <a:xfrm>
              <a:off x="2051720" y="4867670"/>
              <a:ext cx="2304256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8'h01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2039798" y="5293315"/>
              <a:ext cx="558000" cy="21543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XX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4" name="圓角矩形 83"/>
            <p:cNvSpPr/>
            <p:nvPr/>
          </p:nvSpPr>
          <p:spPr>
            <a:xfrm>
              <a:off x="4355976" y="4867670"/>
              <a:ext cx="1584176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8'h5a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5" name="圓角矩形 84"/>
            <p:cNvSpPr/>
            <p:nvPr/>
          </p:nvSpPr>
          <p:spPr>
            <a:xfrm>
              <a:off x="2597798" y="5293315"/>
              <a:ext cx="1474265" cy="21543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8’h00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6" name="圓角矩形 85"/>
            <p:cNvSpPr/>
            <p:nvPr/>
          </p:nvSpPr>
          <p:spPr>
            <a:xfrm>
              <a:off x="4073703" y="5293315"/>
              <a:ext cx="618865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8’h01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7" name="圓角矩形 86"/>
            <p:cNvSpPr/>
            <p:nvPr/>
          </p:nvSpPr>
          <p:spPr>
            <a:xfrm>
              <a:off x="4692593" y="5293315"/>
              <a:ext cx="1247559" cy="21543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8’h5a</a:t>
              </a:r>
              <a:endParaRPr lang="zh-TW" altLang="en-US" sz="12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802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Circuit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(3/3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32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231742"/>
              </p:ext>
            </p:extLst>
          </p:nvPr>
        </p:nvGraphicFramePr>
        <p:xfrm>
          <a:off x="611560" y="2564904"/>
          <a:ext cx="7920880" cy="329184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886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4997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Synchronous reset</a:t>
                      </a:r>
                      <a:endParaRPr lang="zh-TW" altLang="en-US" sz="16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Pros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Easy to synthesize, just another synchronous input to the 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Cons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2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Require a free-running clock, especially at power-up, for reset to 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24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Asynchronous reset</a:t>
                      </a:r>
                      <a:endParaRPr lang="zh-TW" altLang="en-US" sz="1600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Pros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Does not require a free-running clock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Uses separate input on FF, so it does not affect FF data timing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27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Cons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Harder to implement, usually a tree of buffers is inserted at P&amp;R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160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Makes static timing analysis and cycle-based simulation more difficult, and can make the automatic insertion of test structures more difficult</a:t>
                      </a:r>
                      <a:endParaRPr lang="zh-TW" altLang="en-US" sz="1600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971600" y="522920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6699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Prefer</a:t>
            </a:r>
          </a:p>
        </p:txBody>
      </p:sp>
      <p:sp>
        <p:nvSpPr>
          <p:cNvPr id="8" name="矩形 7"/>
          <p:cNvSpPr/>
          <p:nvPr/>
        </p:nvSpPr>
        <p:spPr>
          <a:xfrm>
            <a:off x="622037" y="3717032"/>
            <a:ext cx="1501691" cy="2160240"/>
          </a:xfrm>
          <a:prstGeom prst="rect">
            <a:avLst/>
          </a:prstGeom>
          <a:noFill/>
          <a:ln w="57150"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2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Hierarchy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5343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 is a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Module?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Group circuits into meaningful building blocks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Combine highly-related circuits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Leave simple i/o interface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Easier to reuse / maintain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34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36" name="群組 39"/>
          <p:cNvGrpSpPr>
            <a:grpSpLocks/>
          </p:cNvGrpSpPr>
          <p:nvPr/>
        </p:nvGrpSpPr>
        <p:grpSpPr bwMode="auto">
          <a:xfrm>
            <a:off x="5652120" y="3585633"/>
            <a:ext cx="2600325" cy="2133600"/>
            <a:chOff x="5257800" y="1447800"/>
            <a:chExt cx="2600325" cy="2133600"/>
          </a:xfrm>
        </p:grpSpPr>
        <p:cxnSp>
          <p:nvCxnSpPr>
            <p:cNvPr id="44" name="直線接點 43"/>
            <p:cNvCxnSpPr/>
            <p:nvPr/>
          </p:nvCxnSpPr>
          <p:spPr>
            <a:xfrm>
              <a:off x="6019800" y="2362200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>
              <a:off x="6019800" y="1752600"/>
              <a:ext cx="228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矩形 41"/>
            <p:cNvSpPr/>
            <p:nvPr/>
          </p:nvSpPr>
          <p:spPr>
            <a:xfrm>
              <a:off x="5334000" y="1447800"/>
              <a:ext cx="2438400" cy="2133600"/>
            </a:xfrm>
            <a:prstGeom prst="rect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45" name="直線接點 44"/>
            <p:cNvCxnSpPr/>
            <p:nvPr/>
          </p:nvCxnSpPr>
          <p:spPr>
            <a:xfrm>
              <a:off x="6553200" y="2057400"/>
              <a:ext cx="152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>
              <a:off x="7391400" y="2019300"/>
              <a:ext cx="466725" cy="95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rot="5400000">
              <a:off x="6249988" y="2438400"/>
              <a:ext cx="7604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接點 47"/>
            <p:cNvCxnSpPr/>
            <p:nvPr/>
          </p:nvCxnSpPr>
          <p:spPr>
            <a:xfrm>
              <a:off x="7086600" y="3048000"/>
              <a:ext cx="762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/>
            <p:nvPr/>
          </p:nvCxnSpPr>
          <p:spPr>
            <a:xfrm>
              <a:off x="5257800" y="17526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5257800" y="2362200"/>
              <a:ext cx="3048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橢圓 36"/>
            <p:cNvSpPr/>
            <p:nvPr/>
          </p:nvSpPr>
          <p:spPr>
            <a:xfrm>
              <a:off x="5562600" y="15240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+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8" name="橢圓 37"/>
            <p:cNvSpPr/>
            <p:nvPr/>
          </p:nvSpPr>
          <p:spPr>
            <a:xfrm>
              <a:off x="5562600" y="2133600"/>
              <a:ext cx="4572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-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9" name="剪去同側角落矩形 38"/>
            <p:cNvSpPr/>
            <p:nvPr/>
          </p:nvSpPr>
          <p:spPr>
            <a:xfrm rot="5400000">
              <a:off x="5943600" y="1905000"/>
              <a:ext cx="914400" cy="304800"/>
            </a:xfrm>
            <a:prstGeom prst="snip2SameRect">
              <a:avLst>
                <a:gd name="adj1" fmla="val 50000"/>
                <a:gd name="adj2" fmla="val 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MUX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6705600" y="1600200"/>
              <a:ext cx="685800" cy="8382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DFF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6172200" y="2819400"/>
              <a:ext cx="914400" cy="457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Abs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6349439" y="3098567"/>
            <a:ext cx="119616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dirty="0">
                <a:solidFill>
                  <a:schemeClr val="accent6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</a:t>
            </a:r>
            <a:endParaRPr lang="zh-TW" altLang="en-US" sz="2400" dirty="0">
              <a:solidFill>
                <a:schemeClr val="accent6">
                  <a:lumMod val="75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297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Module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5" y="2490135"/>
            <a:ext cx="4032448" cy="3444997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module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dirty="0" err="1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dirty="0" err="1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dirty="0" err="1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dirty="0" err="1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output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reg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wire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next_maxab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  <a:endParaRPr lang="en-US" altLang="zh-TW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assign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next_maxab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= (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&gt;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)? 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altLang="zh-TW" dirty="0"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35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內容版面配置區 2"/>
          <p:cNvSpPr txBox="1">
            <a:spLocks/>
          </p:cNvSpPr>
          <p:nvPr/>
        </p:nvSpPr>
        <p:spPr>
          <a:xfrm>
            <a:off x="4724481" y="2490135"/>
            <a:ext cx="3591935" cy="3444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always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@(</a:t>
            </a:r>
            <a:r>
              <a:rPr lang="en-US" altLang="zh-TW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posedge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or </a:t>
            </a:r>
            <a:r>
              <a:rPr lang="en-US" altLang="zh-TW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negedge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if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== 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1'b0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    </a:t>
            </a:r>
            <a:r>
              <a:rPr lang="en-US" altLang="zh-TW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&lt;= </a:t>
            </a:r>
            <a:r>
              <a:rPr lang="en-US" altLang="zh-TW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4'd0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</a:t>
            </a:r>
            <a:endParaRPr lang="en-US" altLang="zh-TW" dirty="0">
              <a:solidFill>
                <a:srgbClr val="0000FF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else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begin</a:t>
            </a: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    </a:t>
            </a:r>
            <a:r>
              <a:rPr lang="en-US" altLang="zh-TW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&lt;= </a:t>
            </a:r>
            <a:r>
              <a:rPr lang="en-US" altLang="zh-TW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next_maxab</a:t>
            </a: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  <a:endParaRPr lang="en-US" altLang="zh-TW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</a:t>
            </a:r>
            <a:endParaRPr lang="en-US" altLang="zh-TW" dirty="0">
              <a:solidFill>
                <a:srgbClr val="0000FF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</a:t>
            </a:r>
          </a:p>
          <a:p>
            <a:pPr marL="0" indent="0">
              <a:buNone/>
            </a:pPr>
            <a:endParaRPr lang="en-US" altLang="zh-TW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dirty="0" err="1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endmodule</a:t>
            </a:r>
            <a:endParaRPr lang="en-US" altLang="zh-TW" dirty="0">
              <a:solidFill>
                <a:srgbClr val="0000FF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4572000" y="2490135"/>
            <a:ext cx="0" cy="34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3079696" y="3275532"/>
            <a:ext cx="142029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 port definition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203848" y="4582869"/>
            <a:ext cx="1319547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wire, 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declaration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769793" y="5870601"/>
            <a:ext cx="226197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logics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6635009" y="3715291"/>
            <a:ext cx="189016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logics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5974808" y="5332103"/>
            <a:ext cx="2280359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ending your module!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64" name="直線單箭頭接點 63"/>
          <p:cNvCxnSpPr/>
          <p:nvPr/>
        </p:nvCxnSpPr>
        <p:spPr bwMode="auto">
          <a:xfrm>
            <a:off x="4355379" y="1825356"/>
            <a:ext cx="1571965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 bwMode="auto">
          <a:xfrm>
            <a:off x="5637802" y="1206029"/>
            <a:ext cx="289542" cy="115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6" name="矩形 3"/>
          <p:cNvSpPr/>
          <p:nvPr/>
        </p:nvSpPr>
        <p:spPr bwMode="auto">
          <a:xfrm>
            <a:off x="4905855" y="874816"/>
            <a:ext cx="731947" cy="610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67" name="直線單箭頭接點 66"/>
          <p:cNvCxnSpPr/>
          <p:nvPr/>
        </p:nvCxnSpPr>
        <p:spPr bwMode="auto">
          <a:xfrm>
            <a:off x="4320297" y="1027293"/>
            <a:ext cx="585558" cy="11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 bwMode="auto">
          <a:xfrm>
            <a:off x="4320297" y="1299233"/>
            <a:ext cx="585558" cy="11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 bwMode="auto">
          <a:xfrm>
            <a:off x="6669176" y="1201881"/>
            <a:ext cx="585558" cy="113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1" name="文字方塊 60"/>
          <p:cNvSpPr txBox="1"/>
          <p:nvPr/>
        </p:nvSpPr>
        <p:spPr>
          <a:xfrm>
            <a:off x="3916767" y="1590442"/>
            <a:ext cx="49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clk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954903" y="727729"/>
            <a:ext cx="305890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3968028" y="1063314"/>
            <a:ext cx="25370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254734" y="984553"/>
            <a:ext cx="1214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3789844" y="1368166"/>
            <a:ext cx="68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rst_n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71" name="直線單箭頭接點 70"/>
          <p:cNvCxnSpPr/>
          <p:nvPr/>
        </p:nvCxnSpPr>
        <p:spPr bwMode="auto">
          <a:xfrm flipV="1">
            <a:off x="4415176" y="1552832"/>
            <a:ext cx="1510267" cy="130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30" name="群組 29"/>
          <p:cNvGrpSpPr/>
          <p:nvPr/>
        </p:nvGrpSpPr>
        <p:grpSpPr>
          <a:xfrm>
            <a:off x="5925443" y="889936"/>
            <a:ext cx="741832" cy="1130191"/>
            <a:chOff x="812388" y="3908229"/>
            <a:chExt cx="914400" cy="914400"/>
          </a:xfrm>
        </p:grpSpPr>
        <p:sp>
          <p:nvSpPr>
            <p:cNvPr id="31" name="矩形 30"/>
            <p:cNvSpPr/>
            <p:nvPr/>
          </p:nvSpPr>
          <p:spPr>
            <a:xfrm>
              <a:off x="812388" y="3908229"/>
              <a:ext cx="914400" cy="91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>
                <a:lnSpc>
                  <a:spcPct val="150000"/>
                </a:lnSpc>
              </a:pP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rst_n</a:t>
              </a:r>
              <a:endPara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32" name="直線接點 31"/>
            <p:cNvCxnSpPr/>
            <p:nvPr/>
          </p:nvCxnSpPr>
          <p:spPr>
            <a:xfrm>
              <a:off x="820559" y="4598200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flipV="1">
              <a:off x="817626" y="4659400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9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Connection Between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Modules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Where you "cut" your design.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36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711379" y="5237179"/>
            <a:ext cx="428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>
            <a:off x="2711379" y="3665543"/>
            <a:ext cx="428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4" name="群組 8"/>
          <p:cNvGrpSpPr/>
          <p:nvPr/>
        </p:nvGrpSpPr>
        <p:grpSpPr>
          <a:xfrm>
            <a:off x="1146759" y="3376031"/>
            <a:ext cx="1636058" cy="932454"/>
            <a:chOff x="2071670" y="2786058"/>
            <a:chExt cx="1928826" cy="1143008"/>
          </a:xfrm>
        </p:grpSpPr>
        <p:sp>
          <p:nvSpPr>
            <p:cNvPr id="25" name="矩形 3"/>
            <p:cNvSpPr/>
            <p:nvPr/>
          </p:nvSpPr>
          <p:spPr bwMode="auto">
            <a:xfrm>
              <a:off x="2928926" y="278605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400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 bwMode="auto">
            <a:xfrm>
              <a:off x="2071670" y="300037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 bwMode="auto">
            <a:xfrm>
              <a:off x="2071670" y="3571876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群組 9"/>
          <p:cNvGrpSpPr/>
          <p:nvPr/>
        </p:nvGrpSpPr>
        <p:grpSpPr>
          <a:xfrm>
            <a:off x="1146759" y="5019105"/>
            <a:ext cx="1636058" cy="932454"/>
            <a:chOff x="2071670" y="2786058"/>
            <a:chExt cx="1928826" cy="1143008"/>
          </a:xfrm>
        </p:grpSpPr>
        <p:sp>
          <p:nvSpPr>
            <p:cNvPr id="29" name="矩形 28"/>
            <p:cNvSpPr/>
            <p:nvPr/>
          </p:nvSpPr>
          <p:spPr bwMode="auto">
            <a:xfrm>
              <a:off x="2928926" y="278605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400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 bwMode="auto">
            <a:xfrm>
              <a:off x="2071670" y="300037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 bwMode="auto">
            <a:xfrm>
              <a:off x="2071670" y="3571876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 bwMode="auto">
          <a:xfrm>
            <a:off x="5208520" y="3793379"/>
            <a:ext cx="908921" cy="9324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sz="24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3" name="直線單箭頭接點 32"/>
          <p:cNvCxnSpPr>
            <a:stCxn id="32" idx="3"/>
          </p:cNvCxnSpPr>
          <p:nvPr/>
        </p:nvCxnSpPr>
        <p:spPr bwMode="auto">
          <a:xfrm>
            <a:off x="6117441" y="4259606"/>
            <a:ext cx="727137" cy="1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 bwMode="auto">
          <a:xfrm>
            <a:off x="3996625" y="3676823"/>
            <a:ext cx="1211895" cy="407949"/>
          </a:xfrm>
          <a:prstGeom prst="bentConnector3">
            <a:avLst>
              <a:gd name="adj1" fmla="val 7095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783191" y="3259474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83191" y="3783979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83191" y="4960827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83191" y="5427054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857304" y="3418192"/>
            <a:ext cx="151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maxabcd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56" name="直線接點 55"/>
          <p:cNvCxnSpPr/>
          <p:nvPr/>
        </p:nvCxnSpPr>
        <p:spPr bwMode="auto">
          <a:xfrm rot="5400000">
            <a:off x="7718418" y="3873479"/>
            <a:ext cx="1143008" cy="72713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單箭頭接點 77"/>
          <p:cNvCxnSpPr/>
          <p:nvPr/>
        </p:nvCxnSpPr>
        <p:spPr bwMode="auto">
          <a:xfrm>
            <a:off x="7783477" y="4237047"/>
            <a:ext cx="727137" cy="1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肘形接點 78"/>
          <p:cNvCxnSpPr/>
          <p:nvPr/>
        </p:nvCxnSpPr>
        <p:spPr bwMode="auto">
          <a:xfrm flipV="1">
            <a:off x="4053648" y="4430683"/>
            <a:ext cx="1155510" cy="806496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 bwMode="auto">
          <a:xfrm rot="5400000">
            <a:off x="723872" y="3736980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線接點 80"/>
          <p:cNvCxnSpPr/>
          <p:nvPr/>
        </p:nvCxnSpPr>
        <p:spPr bwMode="auto">
          <a:xfrm rot="5400000">
            <a:off x="723872" y="5594369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83" name="群組 82"/>
          <p:cNvGrpSpPr/>
          <p:nvPr/>
        </p:nvGrpSpPr>
        <p:grpSpPr>
          <a:xfrm>
            <a:off x="3129230" y="3380728"/>
            <a:ext cx="929332" cy="1071427"/>
            <a:chOff x="812388" y="3908231"/>
            <a:chExt cx="914400" cy="914401"/>
          </a:xfrm>
        </p:grpSpPr>
        <p:sp>
          <p:nvSpPr>
            <p:cNvPr id="84" name="矩形 83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5" name="直線接點 84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群組 90"/>
          <p:cNvGrpSpPr/>
          <p:nvPr/>
        </p:nvGrpSpPr>
        <p:grpSpPr>
          <a:xfrm>
            <a:off x="6846810" y="3973673"/>
            <a:ext cx="929332" cy="1071427"/>
            <a:chOff x="812388" y="3908231"/>
            <a:chExt cx="914400" cy="914401"/>
          </a:xfrm>
        </p:grpSpPr>
        <p:sp>
          <p:nvSpPr>
            <p:cNvPr id="92" name="矩形 91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93" name="直線接點 92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群組 94"/>
          <p:cNvGrpSpPr/>
          <p:nvPr/>
        </p:nvGrpSpPr>
        <p:grpSpPr>
          <a:xfrm>
            <a:off x="3124316" y="4940798"/>
            <a:ext cx="929332" cy="1071427"/>
            <a:chOff x="812388" y="3908231"/>
            <a:chExt cx="914400" cy="914401"/>
          </a:xfrm>
        </p:grpSpPr>
        <p:sp>
          <p:nvSpPr>
            <p:cNvPr id="96" name="矩形 95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97" name="直線接點 96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接點 97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5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Connection Between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Modules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Where you "cut" your design.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37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 bwMode="auto">
          <a:xfrm>
            <a:off x="2711379" y="5237179"/>
            <a:ext cx="428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 bwMode="auto">
          <a:xfrm>
            <a:off x="2711379" y="3665543"/>
            <a:ext cx="42862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pSp>
        <p:nvGrpSpPr>
          <p:cNvPr id="24" name="群組 8"/>
          <p:cNvGrpSpPr/>
          <p:nvPr/>
        </p:nvGrpSpPr>
        <p:grpSpPr>
          <a:xfrm>
            <a:off x="1146759" y="3376031"/>
            <a:ext cx="1636058" cy="932454"/>
            <a:chOff x="2071670" y="2786058"/>
            <a:chExt cx="1928826" cy="1143008"/>
          </a:xfrm>
        </p:grpSpPr>
        <p:sp>
          <p:nvSpPr>
            <p:cNvPr id="25" name="矩形 3"/>
            <p:cNvSpPr/>
            <p:nvPr/>
          </p:nvSpPr>
          <p:spPr bwMode="auto">
            <a:xfrm>
              <a:off x="2928926" y="278605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400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 bwMode="auto">
            <a:xfrm>
              <a:off x="2071670" y="300037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 bwMode="auto">
            <a:xfrm>
              <a:off x="2071670" y="3571876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8" name="群組 9"/>
          <p:cNvGrpSpPr/>
          <p:nvPr/>
        </p:nvGrpSpPr>
        <p:grpSpPr>
          <a:xfrm>
            <a:off x="1146759" y="5019105"/>
            <a:ext cx="1636058" cy="932454"/>
            <a:chOff x="2071670" y="2786058"/>
            <a:chExt cx="1928826" cy="1143008"/>
          </a:xfrm>
        </p:grpSpPr>
        <p:sp>
          <p:nvSpPr>
            <p:cNvPr id="29" name="矩形 28"/>
            <p:cNvSpPr/>
            <p:nvPr/>
          </p:nvSpPr>
          <p:spPr bwMode="auto">
            <a:xfrm>
              <a:off x="2928926" y="278605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sz="2400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30" name="直線單箭頭接點 29"/>
            <p:cNvCxnSpPr/>
            <p:nvPr/>
          </p:nvCxnSpPr>
          <p:spPr bwMode="auto">
            <a:xfrm>
              <a:off x="2071670" y="300037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1" name="直線單箭頭接點 30"/>
            <p:cNvCxnSpPr/>
            <p:nvPr/>
          </p:nvCxnSpPr>
          <p:spPr bwMode="auto">
            <a:xfrm>
              <a:off x="2071670" y="3571876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32" name="矩形 31"/>
          <p:cNvSpPr/>
          <p:nvPr/>
        </p:nvSpPr>
        <p:spPr bwMode="auto">
          <a:xfrm>
            <a:off x="5208520" y="3793379"/>
            <a:ext cx="908921" cy="9324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24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sz="24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3" name="直線單箭頭接點 32"/>
          <p:cNvCxnSpPr>
            <a:stCxn id="32" idx="3"/>
          </p:cNvCxnSpPr>
          <p:nvPr/>
        </p:nvCxnSpPr>
        <p:spPr bwMode="auto">
          <a:xfrm>
            <a:off x="6117441" y="4259606"/>
            <a:ext cx="727137" cy="1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肘形接點 33"/>
          <p:cNvCxnSpPr/>
          <p:nvPr/>
        </p:nvCxnSpPr>
        <p:spPr bwMode="auto">
          <a:xfrm>
            <a:off x="3996625" y="3676823"/>
            <a:ext cx="1211895" cy="407949"/>
          </a:xfrm>
          <a:prstGeom prst="bentConnector3">
            <a:avLst>
              <a:gd name="adj1" fmla="val 70959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文字方塊 34"/>
          <p:cNvSpPr txBox="1"/>
          <p:nvPr/>
        </p:nvSpPr>
        <p:spPr>
          <a:xfrm>
            <a:off x="783191" y="3259474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83191" y="3783979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83191" y="4960827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83191" y="5427054"/>
            <a:ext cx="424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6857304" y="3418192"/>
            <a:ext cx="1511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maxabcd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56" name="直線接點 55"/>
          <p:cNvCxnSpPr/>
          <p:nvPr/>
        </p:nvCxnSpPr>
        <p:spPr bwMode="auto">
          <a:xfrm rot="5400000">
            <a:off x="7718418" y="3873479"/>
            <a:ext cx="1143008" cy="72713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直線單箭頭接點 77"/>
          <p:cNvCxnSpPr/>
          <p:nvPr/>
        </p:nvCxnSpPr>
        <p:spPr bwMode="auto">
          <a:xfrm>
            <a:off x="7783477" y="4237047"/>
            <a:ext cx="727137" cy="129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9" name="肘形接點 78"/>
          <p:cNvCxnSpPr/>
          <p:nvPr/>
        </p:nvCxnSpPr>
        <p:spPr bwMode="auto">
          <a:xfrm flipV="1">
            <a:off x="4068701" y="4430683"/>
            <a:ext cx="1140457" cy="735058"/>
          </a:xfrm>
          <a:prstGeom prst="bentConnector3">
            <a:avLst>
              <a:gd name="adj1" fmla="val 70045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0" name="直線接點 79"/>
          <p:cNvCxnSpPr/>
          <p:nvPr/>
        </p:nvCxnSpPr>
        <p:spPr bwMode="auto">
          <a:xfrm rot="5400000">
            <a:off x="723872" y="3736980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直線接點 80"/>
          <p:cNvCxnSpPr/>
          <p:nvPr/>
        </p:nvCxnSpPr>
        <p:spPr bwMode="auto">
          <a:xfrm rot="5400000">
            <a:off x="723872" y="5594369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接點 48"/>
          <p:cNvCxnSpPr/>
          <p:nvPr/>
        </p:nvCxnSpPr>
        <p:spPr bwMode="auto">
          <a:xfrm rot="5400000">
            <a:off x="3857051" y="3736981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直線接點 49"/>
          <p:cNvCxnSpPr/>
          <p:nvPr/>
        </p:nvCxnSpPr>
        <p:spPr bwMode="auto">
          <a:xfrm rot="5400000">
            <a:off x="3857049" y="5594369"/>
            <a:ext cx="1285884" cy="1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文字方塊 50"/>
          <p:cNvSpPr txBox="1"/>
          <p:nvPr/>
        </p:nvSpPr>
        <p:spPr>
          <a:xfrm>
            <a:off x="3402252" y="2908511"/>
            <a:ext cx="1133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3378884" y="4519673"/>
            <a:ext cx="1123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maxcd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83" name="群組 82"/>
          <p:cNvGrpSpPr/>
          <p:nvPr/>
        </p:nvGrpSpPr>
        <p:grpSpPr>
          <a:xfrm>
            <a:off x="3129230" y="3380728"/>
            <a:ext cx="929332" cy="1071427"/>
            <a:chOff x="812388" y="3908231"/>
            <a:chExt cx="914400" cy="914401"/>
          </a:xfrm>
        </p:grpSpPr>
        <p:sp>
          <p:nvSpPr>
            <p:cNvPr id="84" name="矩形 83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5" name="直線接點 84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接點 85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群組 86"/>
          <p:cNvGrpSpPr/>
          <p:nvPr/>
        </p:nvGrpSpPr>
        <p:grpSpPr>
          <a:xfrm>
            <a:off x="6846810" y="3973673"/>
            <a:ext cx="929332" cy="1071427"/>
            <a:chOff x="812388" y="3908231"/>
            <a:chExt cx="914400" cy="914401"/>
          </a:xfrm>
        </p:grpSpPr>
        <p:sp>
          <p:nvSpPr>
            <p:cNvPr id="88" name="矩形 87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9" name="直線接點 88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群組 90"/>
          <p:cNvGrpSpPr/>
          <p:nvPr/>
        </p:nvGrpSpPr>
        <p:grpSpPr>
          <a:xfrm>
            <a:off x="3124316" y="4940798"/>
            <a:ext cx="929332" cy="1071427"/>
            <a:chOff x="812388" y="3908231"/>
            <a:chExt cx="914400" cy="914401"/>
          </a:xfrm>
        </p:grpSpPr>
        <p:sp>
          <p:nvSpPr>
            <p:cNvPr id="92" name="矩形 91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 Q</a:t>
              </a:r>
            </a:p>
            <a:p>
              <a:pPr algn="dist"/>
              <a:endParaRPr lang="en-US" altLang="zh-TW" sz="1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ctr"/>
              <a:r>
                <a:rPr lang="en-US" altLang="zh-TW" sz="24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93" name="直線接點 92"/>
            <p:cNvCxnSpPr/>
            <p:nvPr/>
          </p:nvCxnSpPr>
          <p:spPr>
            <a:xfrm>
              <a:off x="816052" y="4543346"/>
              <a:ext cx="156527" cy="6120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接點 93"/>
            <p:cNvCxnSpPr/>
            <p:nvPr/>
          </p:nvCxnSpPr>
          <p:spPr>
            <a:xfrm flipV="1">
              <a:off x="813120" y="4604546"/>
              <a:ext cx="162396" cy="6145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37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 Instantiation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Build a module by smaller modules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38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3" name="內容版面配置區 2"/>
          <p:cNvSpPr txBox="1">
            <a:spLocks/>
          </p:cNvSpPr>
          <p:nvPr/>
        </p:nvSpPr>
        <p:spPr>
          <a:xfrm>
            <a:off x="1259632" y="2924944"/>
            <a:ext cx="6336704" cy="3444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module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</a:t>
            </a:r>
            <a:r>
              <a:rPr lang="en-US" altLang="zh-TW" sz="1200" dirty="0" err="1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);</a:t>
            </a:r>
          </a:p>
          <a:p>
            <a:pPr marL="0" indent="0">
              <a:lnSpc>
                <a:spcPts val="1200"/>
              </a:lnSpc>
              <a:buFont typeface="Arial"/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buFont typeface="Arial"/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buFont typeface="Arial"/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buFont typeface="Arial"/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output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buFont typeface="Arial"/>
              <a:buNone/>
            </a:pPr>
            <a:endParaRPr lang="en-US" altLang="zh-TW" sz="1200" dirty="0" smtClean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en-US" altLang="zh-TW" sz="1200" dirty="0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wire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3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2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, 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lnSpc>
                <a:spcPts val="1200"/>
              </a:lnSpc>
              <a:buNone/>
            </a:pP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m1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));</a:t>
            </a:r>
          </a:p>
          <a:p>
            <a:pPr marL="0" indent="0">
              <a:lnSpc>
                <a:spcPts val="1200"/>
              </a:lnSpc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m2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.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.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));</a:t>
            </a: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lnSpc>
                <a:spcPts val="1200"/>
              </a:lnSpc>
              <a:buNone/>
            </a:pP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m3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clk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rst_n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.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a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.</a:t>
            </a:r>
            <a:r>
              <a:rPr lang="en-US" altLang="zh-TW" sz="12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), </a:t>
            </a:r>
            <a:r>
              <a:rPr lang="en-US" altLang="zh-TW" sz="12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.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(</a:t>
            </a:r>
            <a:r>
              <a:rPr lang="en-US" altLang="zh-TW" sz="12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maxabcd</a:t>
            </a:r>
            <a:r>
              <a:rPr lang="en-US" altLang="zh-TW" sz="12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));</a:t>
            </a:r>
            <a:endParaRPr lang="en-US" altLang="zh-TW" sz="12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lnSpc>
                <a:spcPts val="1200"/>
              </a:lnSpc>
              <a:buFont typeface="Arial"/>
              <a:buNone/>
            </a:pPr>
            <a:endParaRPr lang="en-US" altLang="zh-TW" sz="1200" dirty="0" smtClean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lnSpc>
                <a:spcPts val="1200"/>
              </a:lnSpc>
              <a:buFont typeface="Arial"/>
              <a:buNone/>
            </a:pPr>
            <a:r>
              <a:rPr lang="en-US" altLang="zh-TW" sz="1200" dirty="0" err="1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endmodule</a:t>
            </a:r>
            <a:endParaRPr lang="en-US" altLang="zh-TW" sz="1200" dirty="0" smtClean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  <p:cxnSp>
        <p:nvCxnSpPr>
          <p:cNvPr id="133" name="直線單箭頭接點 132"/>
          <p:cNvCxnSpPr/>
          <p:nvPr/>
        </p:nvCxnSpPr>
        <p:spPr bwMode="auto">
          <a:xfrm>
            <a:off x="5018150" y="3386885"/>
            <a:ext cx="323437" cy="7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4" name="直線單箭頭接點 133"/>
          <p:cNvCxnSpPr/>
          <p:nvPr/>
        </p:nvCxnSpPr>
        <p:spPr bwMode="auto">
          <a:xfrm>
            <a:off x="5018150" y="3669275"/>
            <a:ext cx="323437" cy="7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1" name="肘形接點 140"/>
          <p:cNvCxnSpPr/>
          <p:nvPr/>
        </p:nvCxnSpPr>
        <p:spPr bwMode="auto">
          <a:xfrm>
            <a:off x="6371645" y="3529788"/>
            <a:ext cx="539061" cy="247091"/>
          </a:xfrm>
          <a:prstGeom prst="bentConnector3">
            <a:avLst>
              <a:gd name="adj1" fmla="val 47988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2" name="文字方塊 141"/>
          <p:cNvSpPr txBox="1"/>
          <p:nvPr/>
        </p:nvSpPr>
        <p:spPr>
          <a:xfrm>
            <a:off x="4805171" y="3254212"/>
            <a:ext cx="188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3" name="文字方塊 142"/>
          <p:cNvSpPr txBox="1"/>
          <p:nvPr/>
        </p:nvSpPr>
        <p:spPr>
          <a:xfrm>
            <a:off x="4805171" y="3571900"/>
            <a:ext cx="188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6" name="文字方塊 145"/>
          <p:cNvSpPr txBox="1"/>
          <p:nvPr/>
        </p:nvSpPr>
        <p:spPr>
          <a:xfrm>
            <a:off x="7509001" y="3388809"/>
            <a:ext cx="672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maxabcd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69" name="直線單箭頭接點 168"/>
          <p:cNvCxnSpPr/>
          <p:nvPr/>
        </p:nvCxnSpPr>
        <p:spPr bwMode="auto">
          <a:xfrm>
            <a:off x="7920971" y="3884782"/>
            <a:ext cx="323437" cy="7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0" name="肘形接點 169"/>
          <p:cNvCxnSpPr/>
          <p:nvPr/>
        </p:nvCxnSpPr>
        <p:spPr bwMode="auto">
          <a:xfrm flipV="1">
            <a:off x="6364135" y="4028076"/>
            <a:ext cx="549523" cy="445218"/>
          </a:xfrm>
          <a:prstGeom prst="bentConnector3">
            <a:avLst>
              <a:gd name="adj1" fmla="val 50866"/>
            </a:avLst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1" name="直線單箭頭接點 190"/>
          <p:cNvCxnSpPr>
            <a:stCxn id="197" idx="3"/>
          </p:cNvCxnSpPr>
          <p:nvPr/>
        </p:nvCxnSpPr>
        <p:spPr bwMode="auto">
          <a:xfrm>
            <a:off x="7315002" y="3884782"/>
            <a:ext cx="196326" cy="7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7" name="矩形 196"/>
          <p:cNvSpPr/>
          <p:nvPr/>
        </p:nvSpPr>
        <p:spPr bwMode="auto">
          <a:xfrm>
            <a:off x="6910706" y="3602392"/>
            <a:ext cx="404296" cy="564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900" dirty="0" smtClean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sz="9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98" name="直線單箭頭接點 197"/>
          <p:cNvCxnSpPr>
            <a:stCxn id="204" idx="3"/>
          </p:cNvCxnSpPr>
          <p:nvPr/>
        </p:nvCxnSpPr>
        <p:spPr bwMode="auto">
          <a:xfrm>
            <a:off x="5751544" y="3527588"/>
            <a:ext cx="196326" cy="7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4" name="矩形 203"/>
          <p:cNvSpPr/>
          <p:nvPr/>
        </p:nvSpPr>
        <p:spPr bwMode="auto">
          <a:xfrm>
            <a:off x="5347248" y="3245198"/>
            <a:ext cx="404296" cy="564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9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sz="9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05" name="直線單箭頭接點 204"/>
          <p:cNvCxnSpPr/>
          <p:nvPr/>
        </p:nvCxnSpPr>
        <p:spPr bwMode="auto">
          <a:xfrm>
            <a:off x="5016785" y="4333783"/>
            <a:ext cx="323437" cy="7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6" name="直線單箭頭接點 205"/>
          <p:cNvCxnSpPr/>
          <p:nvPr/>
        </p:nvCxnSpPr>
        <p:spPr bwMode="auto">
          <a:xfrm>
            <a:off x="5016785" y="4616173"/>
            <a:ext cx="323437" cy="78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9" name="直線單箭頭接點 208"/>
          <p:cNvCxnSpPr>
            <a:stCxn id="215" idx="3"/>
          </p:cNvCxnSpPr>
          <p:nvPr/>
        </p:nvCxnSpPr>
        <p:spPr bwMode="auto">
          <a:xfrm>
            <a:off x="5750179" y="4474486"/>
            <a:ext cx="196326" cy="78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5" name="矩形 214"/>
          <p:cNvSpPr/>
          <p:nvPr/>
        </p:nvSpPr>
        <p:spPr bwMode="auto">
          <a:xfrm>
            <a:off x="5345883" y="4192096"/>
            <a:ext cx="404296" cy="564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sz="900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</a:t>
            </a:r>
            <a:endParaRPr lang="zh-TW" altLang="en-US" sz="900" dirty="0">
              <a:solidFill>
                <a:schemeClr val="bg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6" name="文字方塊 215"/>
          <p:cNvSpPr txBox="1"/>
          <p:nvPr/>
        </p:nvSpPr>
        <p:spPr>
          <a:xfrm>
            <a:off x="4808254" y="4197491"/>
            <a:ext cx="188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7" name="文字方塊 216"/>
          <p:cNvSpPr txBox="1"/>
          <p:nvPr/>
        </p:nvSpPr>
        <p:spPr>
          <a:xfrm>
            <a:off x="4808254" y="4515179"/>
            <a:ext cx="1886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77948" y="3108357"/>
            <a:ext cx="1368152" cy="83748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5" name="文字方塊 174"/>
          <p:cNvSpPr txBox="1"/>
          <p:nvPr/>
        </p:nvSpPr>
        <p:spPr>
          <a:xfrm>
            <a:off x="6068575" y="3068960"/>
            <a:ext cx="542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maxab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5180566" y="4073652"/>
            <a:ext cx="1368152" cy="83748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8" name="文字方塊 207"/>
          <p:cNvSpPr txBox="1"/>
          <p:nvPr/>
        </p:nvSpPr>
        <p:spPr>
          <a:xfrm>
            <a:off x="6035255" y="4705317"/>
            <a:ext cx="5427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00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maxcd</a:t>
            </a:r>
            <a:endParaRPr lang="zh-TW" altLang="en-US" sz="9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9" name="矩形 218"/>
          <p:cNvSpPr/>
          <p:nvPr/>
        </p:nvSpPr>
        <p:spPr>
          <a:xfrm>
            <a:off x="6722034" y="3429553"/>
            <a:ext cx="1368152" cy="837482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4" name="群組 43"/>
          <p:cNvGrpSpPr/>
          <p:nvPr/>
        </p:nvGrpSpPr>
        <p:grpSpPr>
          <a:xfrm>
            <a:off x="5950549" y="4188549"/>
            <a:ext cx="403429" cy="563216"/>
            <a:chOff x="812388" y="3908231"/>
            <a:chExt cx="914400" cy="914401"/>
          </a:xfrm>
        </p:grpSpPr>
        <p:sp>
          <p:nvSpPr>
            <p:cNvPr id="45" name="矩形 44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en-US" altLang="zh-TW" sz="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dist"/>
              <a:r>
                <a:rPr lang="en-US" altLang="zh-TW" sz="8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DQ</a:t>
              </a:r>
            </a:p>
            <a:p>
              <a:pPr algn="ctr"/>
              <a:r>
                <a:rPr lang="en-US" altLang="zh-TW" sz="8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46" name="直線接點 45"/>
            <p:cNvCxnSpPr/>
            <p:nvPr/>
          </p:nvCxnSpPr>
          <p:spPr>
            <a:xfrm>
              <a:off x="821697" y="4514431"/>
              <a:ext cx="156527" cy="612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接點 46"/>
            <p:cNvCxnSpPr/>
            <p:nvPr/>
          </p:nvCxnSpPr>
          <p:spPr>
            <a:xfrm flipV="1">
              <a:off x="818764" y="4575631"/>
              <a:ext cx="162395" cy="614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群組 47"/>
          <p:cNvGrpSpPr/>
          <p:nvPr/>
        </p:nvGrpSpPr>
        <p:grpSpPr>
          <a:xfrm>
            <a:off x="5954186" y="3245490"/>
            <a:ext cx="403429" cy="563216"/>
            <a:chOff x="812388" y="3908231"/>
            <a:chExt cx="914400" cy="914401"/>
          </a:xfrm>
        </p:grpSpPr>
        <p:sp>
          <p:nvSpPr>
            <p:cNvPr id="49" name="矩形 48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en-US" altLang="zh-TW" sz="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dist"/>
              <a:r>
                <a:rPr lang="en-US" altLang="zh-TW" sz="8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DQ</a:t>
              </a:r>
            </a:p>
            <a:p>
              <a:pPr algn="ctr"/>
              <a:r>
                <a:rPr lang="en-US" altLang="zh-TW" sz="8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50" name="直線接點 49"/>
            <p:cNvCxnSpPr/>
            <p:nvPr/>
          </p:nvCxnSpPr>
          <p:spPr>
            <a:xfrm>
              <a:off x="821697" y="4514431"/>
              <a:ext cx="156527" cy="612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接點 50"/>
            <p:cNvCxnSpPr/>
            <p:nvPr/>
          </p:nvCxnSpPr>
          <p:spPr>
            <a:xfrm flipV="1">
              <a:off x="818764" y="4575631"/>
              <a:ext cx="162395" cy="614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群組 51"/>
          <p:cNvGrpSpPr/>
          <p:nvPr/>
        </p:nvGrpSpPr>
        <p:grpSpPr>
          <a:xfrm>
            <a:off x="7513318" y="3602392"/>
            <a:ext cx="403429" cy="563216"/>
            <a:chOff x="812388" y="3908231"/>
            <a:chExt cx="914400" cy="914401"/>
          </a:xfrm>
        </p:grpSpPr>
        <p:sp>
          <p:nvSpPr>
            <p:cNvPr id="53" name="矩形 52"/>
            <p:cNvSpPr/>
            <p:nvPr/>
          </p:nvSpPr>
          <p:spPr>
            <a:xfrm>
              <a:off x="812388" y="3908231"/>
              <a:ext cx="914400" cy="91440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dist"/>
              <a:endParaRPr lang="en-US" altLang="zh-TW" sz="8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  <a:p>
              <a:pPr algn="dist"/>
              <a:r>
                <a:rPr lang="en-US" altLang="zh-TW" sz="8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DQ</a:t>
              </a:r>
            </a:p>
            <a:p>
              <a:pPr algn="ctr"/>
              <a:r>
                <a:rPr lang="en-US" altLang="zh-TW" sz="800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clk</a:t>
              </a:r>
              <a:endParaRPr lang="zh-TW" altLang="en-US" sz="8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54" name="直線接點 53"/>
            <p:cNvCxnSpPr/>
            <p:nvPr/>
          </p:nvCxnSpPr>
          <p:spPr>
            <a:xfrm>
              <a:off x="821697" y="4514431"/>
              <a:ext cx="156527" cy="61201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818764" y="4575631"/>
              <a:ext cx="162395" cy="6145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7939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Write Your Design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838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What is Verilog Doing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…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81" name="群組 80"/>
          <p:cNvGrpSpPr/>
          <p:nvPr/>
        </p:nvGrpSpPr>
        <p:grpSpPr>
          <a:xfrm>
            <a:off x="1176865" y="2348880"/>
            <a:ext cx="7074936" cy="4104456"/>
            <a:chOff x="514350" y="1185131"/>
            <a:chExt cx="8663050" cy="5741569"/>
          </a:xfrm>
        </p:grpSpPr>
        <p:pic>
          <p:nvPicPr>
            <p:cNvPr id="42" name="內容版面配置區 3" descr="wafe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600075" y="1752600"/>
              <a:ext cx="2073275" cy="2057400"/>
            </a:xfrm>
            <a:prstGeom prst="rect">
              <a:avLst/>
            </a:prstGeom>
          </p:spPr>
        </p:pic>
        <p:graphicFrame>
          <p:nvGraphicFramePr>
            <p:cNvPr id="43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1565599"/>
                </p:ext>
              </p:extLst>
            </p:nvPr>
          </p:nvGraphicFramePr>
          <p:xfrm>
            <a:off x="3343275" y="1676400"/>
            <a:ext cx="1797050" cy="2209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31" name="Visio" r:id="rId4" imgW="6036254" imgH="7414427" progId="Visio.Drawing.11">
                    <p:embed/>
                  </p:oleObj>
                </mc:Choice>
                <mc:Fallback>
                  <p:oleObj name="Visio" r:id="rId4" imgW="6036254" imgH="7414427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3275" y="1676400"/>
                          <a:ext cx="1797050" cy="2209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" name="群組 39"/>
            <p:cNvGrpSpPr>
              <a:grpSpLocks/>
            </p:cNvGrpSpPr>
            <p:nvPr/>
          </p:nvGrpSpPr>
          <p:grpSpPr bwMode="auto">
            <a:xfrm>
              <a:off x="5781675" y="1752600"/>
              <a:ext cx="2600325" cy="2133600"/>
              <a:chOff x="5257800" y="1447800"/>
              <a:chExt cx="2600325" cy="2133600"/>
            </a:xfrm>
          </p:grpSpPr>
          <p:sp>
            <p:nvSpPr>
              <p:cNvPr id="45" name="橢圓 44"/>
              <p:cNvSpPr/>
              <p:nvPr/>
            </p:nvSpPr>
            <p:spPr>
              <a:xfrm>
                <a:off x="5562600" y="15240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/>
                  <a:t>+</a:t>
                </a:r>
                <a:endParaRPr lang="zh-TW" altLang="en-US" dirty="0"/>
              </a:p>
            </p:txBody>
          </p:sp>
          <p:sp>
            <p:nvSpPr>
              <p:cNvPr id="46" name="橢圓 45"/>
              <p:cNvSpPr/>
              <p:nvPr/>
            </p:nvSpPr>
            <p:spPr>
              <a:xfrm>
                <a:off x="5562600" y="2133600"/>
                <a:ext cx="4572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dirty="0"/>
                  <a:t>-</a:t>
                </a:r>
                <a:endParaRPr lang="zh-TW" altLang="en-US" dirty="0"/>
              </a:p>
            </p:txBody>
          </p:sp>
          <p:sp>
            <p:nvSpPr>
              <p:cNvPr id="47" name="剪去同側角落矩形 46"/>
              <p:cNvSpPr/>
              <p:nvPr/>
            </p:nvSpPr>
            <p:spPr>
              <a:xfrm rot="5400000">
                <a:off x="5943600" y="1905000"/>
                <a:ext cx="914400" cy="304800"/>
              </a:xfrm>
              <a:prstGeom prst="snip2SameRect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 dirty="0"/>
                  <a:t>MUX</a:t>
                </a:r>
                <a:endParaRPr lang="zh-TW" altLang="en-US" sz="1200" dirty="0"/>
              </a:p>
            </p:txBody>
          </p:sp>
          <p:sp>
            <p:nvSpPr>
              <p:cNvPr id="48" name="橢圓 47"/>
              <p:cNvSpPr/>
              <p:nvPr/>
            </p:nvSpPr>
            <p:spPr>
              <a:xfrm>
                <a:off x="6172200" y="2819400"/>
                <a:ext cx="914400" cy="4572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Abs</a:t>
                </a:r>
                <a:endParaRPr lang="zh-TW" altLang="en-US" sz="1600" dirty="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705600" y="1600200"/>
                <a:ext cx="685800" cy="838200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/>
                  <a:t>DFF</a:t>
                </a:r>
                <a:endParaRPr lang="zh-TW" altLang="en-US" sz="1400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5334000" y="1447800"/>
                <a:ext cx="2438400" cy="2133600"/>
              </a:xfrm>
              <a:prstGeom prst="rect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/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6019800" y="1752600"/>
                <a:ext cx="228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接點 51"/>
              <p:cNvCxnSpPr/>
              <p:nvPr/>
            </p:nvCxnSpPr>
            <p:spPr>
              <a:xfrm>
                <a:off x="6019800" y="2362200"/>
                <a:ext cx="2286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接點 52"/>
              <p:cNvCxnSpPr/>
              <p:nvPr/>
            </p:nvCxnSpPr>
            <p:spPr>
              <a:xfrm>
                <a:off x="6553200" y="2057400"/>
                <a:ext cx="1524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接點 53"/>
              <p:cNvCxnSpPr/>
              <p:nvPr/>
            </p:nvCxnSpPr>
            <p:spPr>
              <a:xfrm>
                <a:off x="7391400" y="2019300"/>
                <a:ext cx="466725" cy="952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接點 54"/>
              <p:cNvCxnSpPr/>
              <p:nvPr/>
            </p:nvCxnSpPr>
            <p:spPr>
              <a:xfrm rot="5400000">
                <a:off x="6249988" y="2438400"/>
                <a:ext cx="760412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接點 55"/>
              <p:cNvCxnSpPr/>
              <p:nvPr/>
            </p:nvCxnSpPr>
            <p:spPr>
              <a:xfrm>
                <a:off x="7086600" y="3048000"/>
                <a:ext cx="762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接點 56"/>
              <p:cNvCxnSpPr/>
              <p:nvPr/>
            </p:nvCxnSpPr>
            <p:spPr>
              <a:xfrm>
                <a:off x="5257800" y="17526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接點 57"/>
              <p:cNvCxnSpPr/>
              <p:nvPr/>
            </p:nvCxnSpPr>
            <p:spPr>
              <a:xfrm>
                <a:off x="5257800" y="2362200"/>
                <a:ext cx="3048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9" name="圖片 40" descr="mux_circuit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2475" y="4495800"/>
              <a:ext cx="2384425" cy="1847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圖片 41" descr="nand2layout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76675" y="4419600"/>
              <a:ext cx="992188" cy="205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矩形 60"/>
            <p:cNvSpPr/>
            <p:nvPr/>
          </p:nvSpPr>
          <p:spPr>
            <a:xfrm>
              <a:off x="2276475" y="2362200"/>
              <a:ext cx="152400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2" name="向右箭號 61"/>
            <p:cNvSpPr/>
            <p:nvPr/>
          </p:nvSpPr>
          <p:spPr>
            <a:xfrm>
              <a:off x="2505075" y="2362200"/>
              <a:ext cx="8382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4714875" y="2057400"/>
              <a:ext cx="3810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4" name="向右箭號 63"/>
            <p:cNvSpPr/>
            <p:nvPr/>
          </p:nvSpPr>
          <p:spPr>
            <a:xfrm>
              <a:off x="5095875" y="2286000"/>
              <a:ext cx="8382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734175" y="1828800"/>
              <a:ext cx="381000" cy="10668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6" name="向右箭號 65"/>
            <p:cNvSpPr/>
            <p:nvPr/>
          </p:nvSpPr>
          <p:spPr>
            <a:xfrm rot="5400000">
              <a:off x="1743075" y="4343400"/>
              <a:ext cx="6096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2008188" y="4041775"/>
              <a:ext cx="4495800" cy="76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矩形 67"/>
            <p:cNvSpPr/>
            <p:nvPr/>
          </p:nvSpPr>
          <p:spPr>
            <a:xfrm>
              <a:off x="6435725" y="2971800"/>
              <a:ext cx="76200" cy="1143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2428875" y="5257800"/>
              <a:ext cx="533400" cy="533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0" name="向右箭號 69"/>
            <p:cNvSpPr/>
            <p:nvPr/>
          </p:nvSpPr>
          <p:spPr>
            <a:xfrm>
              <a:off x="3114675" y="5410200"/>
              <a:ext cx="838200" cy="1524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" name="文字方塊 70"/>
            <p:cNvSpPr txBox="1"/>
            <p:nvPr/>
          </p:nvSpPr>
          <p:spPr>
            <a:xfrm>
              <a:off x="1066800" y="1185131"/>
              <a:ext cx="1263649" cy="64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Wafer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2" name="文字方塊 71"/>
            <p:cNvSpPr txBox="1"/>
            <p:nvPr/>
          </p:nvSpPr>
          <p:spPr>
            <a:xfrm>
              <a:off x="3810000" y="1185131"/>
              <a:ext cx="1090621" cy="64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Chip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3" name="文字方塊 72"/>
            <p:cNvSpPr txBox="1"/>
            <p:nvPr/>
          </p:nvSpPr>
          <p:spPr>
            <a:xfrm>
              <a:off x="6767536" y="1185131"/>
              <a:ext cx="1528739" cy="64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dirty="0">
                  <a:solidFill>
                    <a:schemeClr val="accent1">
                      <a:lumMod val="75000"/>
                    </a:schemeClr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Module</a:t>
              </a:r>
              <a:endParaRPr lang="zh-TW" altLang="en-US" sz="2400" dirty="0">
                <a:solidFill>
                  <a:schemeClr val="accent1">
                    <a:lumMod val="75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4" name="文字方塊 73"/>
            <p:cNvSpPr txBox="1"/>
            <p:nvPr/>
          </p:nvSpPr>
          <p:spPr>
            <a:xfrm>
              <a:off x="908050" y="6248400"/>
              <a:ext cx="2512815" cy="6458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2400" dirty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Standard Cell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5" name="文字方塊 74"/>
            <p:cNvSpPr txBox="1"/>
            <p:nvPr/>
          </p:nvSpPr>
          <p:spPr>
            <a:xfrm>
              <a:off x="4572000" y="6280894"/>
              <a:ext cx="1358671" cy="6458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Layout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3048000" y="1295400"/>
              <a:ext cx="5791200" cy="2895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7" name="文字方塊 59"/>
            <p:cNvSpPr txBox="1">
              <a:spLocks noChangeArrowheads="1"/>
            </p:cNvSpPr>
            <p:nvPr/>
          </p:nvSpPr>
          <p:spPr bwMode="auto">
            <a:xfrm>
              <a:off x="7696200" y="4191001"/>
              <a:ext cx="1481200" cy="645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rgbClr val="00800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Verilog</a:t>
              </a:r>
              <a:endParaRPr lang="zh-TW" altLang="en-US" sz="2400" dirty="0">
                <a:solidFill>
                  <a:srgbClr val="008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514350" y="4343400"/>
              <a:ext cx="5514975" cy="2438400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9" name="文字方塊 61"/>
            <p:cNvSpPr txBox="1">
              <a:spLocks noChangeArrowheads="1"/>
            </p:cNvSpPr>
            <p:nvPr/>
          </p:nvSpPr>
          <p:spPr bwMode="auto">
            <a:xfrm>
              <a:off x="6019799" y="5333998"/>
              <a:ext cx="2276475" cy="116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sz="2400" dirty="0" smtClean="0">
                  <a:solidFill>
                    <a:srgbClr val="0070C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Backend</a:t>
              </a:r>
            </a:p>
            <a:p>
              <a:r>
                <a:rPr lang="en-US" altLang="zh-TW" sz="2400" dirty="0" smtClean="0">
                  <a:solidFill>
                    <a:srgbClr val="0070C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EDA </a:t>
              </a:r>
              <a:r>
                <a:rPr lang="en-US" altLang="zh-TW" sz="2400" dirty="0">
                  <a:solidFill>
                    <a:srgbClr val="0070C0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Tools</a:t>
              </a:r>
              <a:endParaRPr lang="zh-TW" altLang="en-US" sz="2400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0" name="文字方塊 79"/>
            <p:cNvSpPr txBox="1"/>
            <p:nvPr/>
          </p:nvSpPr>
          <p:spPr>
            <a:xfrm>
              <a:off x="5786445" y="1185131"/>
              <a:ext cx="1220795" cy="6458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24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Logic</a:t>
              </a:r>
              <a:endPara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82" name="投影片編號版面配置區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19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Parameters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Build a module by smaller modules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40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3" name="內容版面配置區 2"/>
          <p:cNvSpPr txBox="1">
            <a:spLocks/>
          </p:cNvSpPr>
          <p:nvPr/>
        </p:nvSpPr>
        <p:spPr>
          <a:xfrm>
            <a:off x="2616131" y="2944705"/>
            <a:ext cx="3920203" cy="33123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`define </a:t>
            </a:r>
            <a:r>
              <a:rPr lang="en-US" altLang="zh-TW" sz="14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INST_WakeUp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4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`define </a:t>
            </a:r>
            <a:r>
              <a:rPr lang="en-US" altLang="zh-TW" sz="14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INST_GoToSleep</a:t>
            </a:r>
            <a:r>
              <a:rPr lang="en-US" altLang="zh-TW" sz="14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4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1</a:t>
            </a:r>
          </a:p>
          <a:p>
            <a:pPr marL="0" indent="0">
              <a:buNone/>
            </a:pPr>
            <a:r>
              <a:rPr lang="en-US" altLang="zh-TW" sz="1400" dirty="0" smtClean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</a:t>
            </a: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define 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BUS_WIDTH 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64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input 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[</a:t>
            </a: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`BUS_WIDTH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-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1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4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4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databus</a:t>
            </a:r>
            <a:r>
              <a:rPr lang="en-US" altLang="zh-TW" sz="14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case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(</a:t>
            </a:r>
            <a:r>
              <a:rPr lang="en-US" altLang="zh-TW" sz="1400" dirty="0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instruction</a:t>
            </a:r>
            <a:r>
              <a:rPr lang="en-US" altLang="zh-TW" sz="14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)</a:t>
            </a:r>
            <a:endParaRPr lang="en-US" altLang="zh-TW" sz="14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</a:t>
            </a:r>
            <a:r>
              <a:rPr lang="en-US" altLang="zh-TW" sz="1400" dirty="0" err="1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INST_WakeUp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 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…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sz="1400" dirty="0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`</a:t>
            </a:r>
            <a:r>
              <a:rPr lang="en-US" altLang="zh-TW" sz="1400" dirty="0" err="1">
                <a:solidFill>
                  <a:srgbClr val="804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INST_GoToSleep</a:t>
            </a: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altLang="zh-TW" sz="14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   </a:t>
            </a:r>
            <a:r>
              <a:rPr lang="en-US" altLang="zh-TW" sz="14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…</a:t>
            </a:r>
          </a:p>
          <a:p>
            <a:pPr marL="0" indent="0">
              <a:buNone/>
            </a:pPr>
            <a:r>
              <a:rPr lang="en-US" altLang="zh-TW" sz="1400" dirty="0" err="1" smtClean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endcase</a:t>
            </a:r>
            <a:endParaRPr lang="en-US" altLang="zh-TW" sz="14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0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Parameters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 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parameter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 reusable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modules</a:t>
            </a: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Use </a:t>
            </a:r>
            <a:r>
              <a:rPr lang="en-US" altLang="zh-TW" dirty="0" err="1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localparam</a:t>
            </a:r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for inner-module variables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41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3" name="內容版面配置區 2"/>
          <p:cNvSpPr txBox="1">
            <a:spLocks/>
          </p:cNvSpPr>
          <p:nvPr/>
        </p:nvSpPr>
        <p:spPr>
          <a:xfrm>
            <a:off x="1547664" y="3068960"/>
            <a:ext cx="36004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parameter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[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4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sz="16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FA_BitSize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= 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8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reg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[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FA_BitSize-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1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= </a:t>
            </a:r>
            <a:r>
              <a:rPr lang="en-US" altLang="zh-TW" sz="1600" dirty="0" err="1" smtClean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datain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  <a:endParaRPr lang="en-US" altLang="zh-TW" sz="16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547664" y="4653136"/>
            <a:ext cx="5400600" cy="7200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localparam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FSM_StateSize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= </a:t>
            </a:r>
            <a:r>
              <a:rPr lang="en-US" altLang="zh-TW" sz="1600" dirty="0" smtClean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5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  <a:endParaRPr lang="en-US" altLang="zh-TW" sz="16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localparam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[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FSM_StateSize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-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1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] </a:t>
            </a:r>
            <a:r>
              <a:rPr lang="en-US" altLang="zh-TW" sz="1600" dirty="0" err="1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FSM_Idle</a:t>
            </a:r>
            <a:r>
              <a:rPr lang="en-US" altLang="zh-TW" sz="1600" dirty="0">
                <a:solidFill>
                  <a:schemeClr val="tx1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= 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5'd0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Arial Unicode MS" panose="020B0604020202020204" pitchFamily="34" charset="-120"/>
                <a:cs typeface="Consolas" panose="020B0609020204030204" pitchFamily="49" charset="0"/>
              </a:rPr>
              <a:t>;</a:t>
            </a:r>
            <a:endParaRPr lang="en-US" altLang="zh-TW" sz="1600" dirty="0">
              <a:solidFill>
                <a:srgbClr val="002060"/>
              </a:solidFill>
              <a:latin typeface="Consolas" panose="020B0609020204030204" pitchFamily="49" charset="0"/>
              <a:ea typeface="Arial Unicode MS" panose="020B0604020202020204" pitchFamily="34" charset="-12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7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Finite State Machine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5284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Finite State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Machine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Synchronous (i.e. clocked) finite state machines (FSMs) have widespread application in digital systems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Controllers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computational units and processors. 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Synchronous FSMs are characterized by 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finite number of states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Clock-driven state transitions.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43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806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Finite State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Machine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44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866" y="2496581"/>
            <a:ext cx="6799262" cy="338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Elements of FSM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Memory elements (ME)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Memorize current state (CS)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Usually consist of FF or latch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N-bit FF have 2</a:t>
            </a:r>
            <a:r>
              <a:rPr lang="en-US" altLang="zh-TW" baseline="300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possible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states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Next-state logic (NL)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logic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Produce next state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Based on current state (CS) and input (X)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45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9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Elements of FSM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(2/2)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 logic (OL)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logic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Produce outputs (Z)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Based on current state (Moore)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Based on current state and input (Mealy)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46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Moore Machine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 is function of CS only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Not function of inputs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47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4221088"/>
            <a:ext cx="129614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Next-state 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(NL)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8161" y="4221088"/>
            <a:ext cx="129614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Memory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Element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(ME)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8618" y="4221088"/>
            <a:ext cx="129614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(OL)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9" name="直線單箭頭接點 8"/>
          <p:cNvCxnSpPr>
            <a:stCxn id="5" idx="3"/>
            <a:endCxn id="6" idx="1"/>
          </p:cNvCxnSpPr>
          <p:nvPr/>
        </p:nvCxnSpPr>
        <p:spPr>
          <a:xfrm>
            <a:off x="3203848" y="4653136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184601" y="3742964"/>
            <a:ext cx="773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</a:t>
            </a: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</a:t>
            </a: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(NS)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224305" y="4653136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72142" y="3725555"/>
            <a:ext cx="102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Current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</a:t>
            </a:r>
          </a:p>
          <a:p>
            <a:pPr algn="ctr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808457" y="4648885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14625" y="4006806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5586461" y="4653136"/>
            <a:ext cx="0" cy="7920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1502158" y="5445224"/>
            <a:ext cx="408430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502158" y="4891236"/>
            <a:ext cx="0" cy="5539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502158" y="4891236"/>
            <a:ext cx="386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244762" y="4024576"/>
            <a:ext cx="99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7251287" y="4654443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2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Mealy Machine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 is function of both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 and current state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48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07704" y="4221088"/>
            <a:ext cx="129614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Next-state 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(NL)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28161" y="4221088"/>
            <a:ext cx="1296144" cy="86409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Memory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Element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(ME)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8618" y="4221088"/>
            <a:ext cx="1296144" cy="8640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</a:t>
            </a: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(OL)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9" name="直線單箭頭接點 8"/>
          <p:cNvCxnSpPr>
            <a:stCxn id="5" idx="3"/>
            <a:endCxn id="6" idx="1"/>
          </p:cNvCxnSpPr>
          <p:nvPr/>
        </p:nvCxnSpPr>
        <p:spPr>
          <a:xfrm>
            <a:off x="3203848" y="4653136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3184601" y="3742964"/>
            <a:ext cx="773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</a:t>
            </a: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</a:t>
            </a: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(NS)</a:t>
            </a:r>
          </a:p>
        </p:txBody>
      </p:sp>
      <p:cxnSp>
        <p:nvCxnSpPr>
          <p:cNvPr id="12" name="直線單箭頭接點 11"/>
          <p:cNvCxnSpPr/>
          <p:nvPr/>
        </p:nvCxnSpPr>
        <p:spPr>
          <a:xfrm>
            <a:off x="5224305" y="4653136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5072142" y="3725555"/>
            <a:ext cx="10286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Current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algn="ctr"/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</a:t>
            </a:r>
          </a:p>
          <a:p>
            <a:pPr algn="ctr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</a:p>
        </p:txBody>
      </p:sp>
      <p:cxnSp>
        <p:nvCxnSpPr>
          <p:cNvPr id="15" name="直線單箭頭接點 14"/>
          <p:cNvCxnSpPr/>
          <p:nvPr/>
        </p:nvCxnSpPr>
        <p:spPr>
          <a:xfrm>
            <a:off x="808457" y="4648885"/>
            <a:ext cx="1080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14625" y="4006806"/>
            <a:ext cx="773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Input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5586461" y="4653136"/>
            <a:ext cx="0" cy="7920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 flipH="1">
            <a:off x="1502158" y="5445224"/>
            <a:ext cx="408430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1502158" y="4891236"/>
            <a:ext cx="0" cy="5539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1502158" y="4891236"/>
            <a:ext cx="38691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7244762" y="4024576"/>
            <a:ext cx="998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</a:t>
            </a:r>
          </a:p>
          <a:p>
            <a:pPr algn="ctr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33" name="直線單箭頭接點 32"/>
          <p:cNvCxnSpPr/>
          <p:nvPr/>
        </p:nvCxnSpPr>
        <p:spPr>
          <a:xfrm>
            <a:off x="7251287" y="4654443"/>
            <a:ext cx="72431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1331640" y="4648885"/>
            <a:ext cx="0" cy="1156379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 flipH="1">
            <a:off x="1331642" y="5805264"/>
            <a:ext cx="525658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>
            <a:endCxn id="7" idx="2"/>
          </p:cNvCxnSpPr>
          <p:nvPr/>
        </p:nvCxnSpPr>
        <p:spPr>
          <a:xfrm flipV="1">
            <a:off x="6588224" y="5085184"/>
            <a:ext cx="846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3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Modeling FSM in Verilog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Sequential circuits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Memory elements of current state (CS)</a:t>
            </a:r>
          </a:p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Combinational circuits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Next-state logic (NL)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Output logic (OL)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49</a:t>
            </a:fld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0763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 HDL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 HDL</a:t>
            </a:r>
          </a:p>
          <a:p>
            <a:pPr lvl="1"/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Hardware Description Language</a:t>
            </a:r>
          </a:p>
          <a:p>
            <a:pPr lvl="1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Programming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 </a:t>
            </a:r>
          </a:p>
          <a:p>
            <a:pPr lvl="1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Describes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hardware design</a:t>
            </a: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Other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hardware description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language</a:t>
            </a:r>
          </a:p>
          <a:p>
            <a:pPr lvl="1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VHDL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83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The End.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Any question?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Reference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Verilog_Coding_Guideline_Basic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by 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members of DSP/IC Design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Lab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http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://inst.eecs.berkeley.edu/~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2"/>
              </a:rPr>
              <a:t>cs150/Documents/Nets.pdf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by Chris Fletcher, UC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Berkeley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CIC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training course</a:t>
            </a:r>
            <a:r>
              <a: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：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"Verilog_9807.pdf"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http://www.asic-world.com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  <a:hlinkClick r:id="rId3"/>
              </a:rPr>
              <a:t>/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marL="457200" indent="-457200">
              <a:buFont typeface="+mj-lt"/>
              <a:buAutoNum type="arabicPeriod"/>
            </a:pP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05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Represent a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Circuit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software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/>
            <a:r>
              <a:rPr lang="en-US" altLang="zh-TW" dirty="0" err="1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max_abcd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 max( max(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a,b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), max(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c,d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 );</a:t>
            </a:r>
          </a:p>
          <a:p>
            <a:pPr marL="0" indent="0">
              <a:buNone/>
            </a:pP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??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009691" y="3573016"/>
            <a:ext cx="6018693" cy="1570496"/>
            <a:chOff x="1500166" y="2643182"/>
            <a:chExt cx="8001056" cy="2714644"/>
          </a:xfrm>
        </p:grpSpPr>
        <p:grpSp>
          <p:nvGrpSpPr>
            <p:cNvPr id="5" name="群組 4"/>
            <p:cNvGrpSpPr/>
            <p:nvPr/>
          </p:nvGrpSpPr>
          <p:grpSpPr>
            <a:xfrm>
              <a:off x="1928794" y="2786058"/>
              <a:ext cx="1928826" cy="1143008"/>
              <a:chOff x="2071670" y="2786058"/>
              <a:chExt cx="1928826" cy="1143008"/>
            </a:xfrm>
          </p:grpSpPr>
          <p:sp>
            <p:nvSpPr>
              <p:cNvPr id="21" name="矩形 20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kumimoji="0" lang="zh-TW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22" name="直線單箭頭接點 21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3" name="直線單箭頭接點 22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6" name="群組 5"/>
            <p:cNvGrpSpPr/>
            <p:nvPr/>
          </p:nvGrpSpPr>
          <p:grpSpPr>
            <a:xfrm>
              <a:off x="1928794" y="4214818"/>
              <a:ext cx="1928826" cy="1143008"/>
              <a:chOff x="2071670" y="2786058"/>
              <a:chExt cx="1928826" cy="1143008"/>
            </a:xfrm>
          </p:grpSpPr>
          <p:sp>
            <p:nvSpPr>
              <p:cNvPr id="18" name="矩形 17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 smtClean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kumimoji="0" lang="zh-TW" alt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19" name="直線單箭頭接點 18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直線單箭頭接點 19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/>
            <p:cNvSpPr/>
            <p:nvPr/>
          </p:nvSpPr>
          <p:spPr bwMode="auto">
            <a:xfrm>
              <a:off x="5286380" y="350043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 smtClean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kumimoji="0" lang="zh-TW" alt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8" name="直線單箭頭接點 7"/>
            <p:cNvCxnSpPr>
              <a:stCxn id="7" idx="3"/>
            </p:cNvCxnSpPr>
            <p:nvPr/>
          </p:nvCxnSpPr>
          <p:spPr bwMode="auto">
            <a:xfrm>
              <a:off x="6357950" y="407194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肘形接點 8"/>
            <p:cNvCxnSpPr/>
            <p:nvPr/>
          </p:nvCxnSpPr>
          <p:spPr bwMode="auto">
            <a:xfrm>
              <a:off x="3857620" y="3357562"/>
              <a:ext cx="1428760" cy="50006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肘形接點 9"/>
            <p:cNvCxnSpPr/>
            <p:nvPr/>
          </p:nvCxnSpPr>
          <p:spPr bwMode="auto">
            <a:xfrm flipV="1">
              <a:off x="3857620" y="4214818"/>
              <a:ext cx="1428760" cy="57150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文字方塊 10"/>
            <p:cNvSpPr txBox="1"/>
            <p:nvPr/>
          </p:nvSpPr>
          <p:spPr>
            <a:xfrm>
              <a:off x="1500166" y="2643182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1500166" y="3286125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500166" y="4143381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1500166" y="4714883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215205" y="3786191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071934" y="2719161"/>
              <a:ext cx="300039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4071934" y="4681436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67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Represent a Circuit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(2/2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49" name="群組 48"/>
          <p:cNvGrpSpPr/>
          <p:nvPr/>
        </p:nvGrpSpPr>
        <p:grpSpPr>
          <a:xfrm>
            <a:off x="1619672" y="2362560"/>
            <a:ext cx="6018693" cy="1570496"/>
            <a:chOff x="1500166" y="2643182"/>
            <a:chExt cx="8001056" cy="2714644"/>
          </a:xfrm>
        </p:grpSpPr>
        <p:grpSp>
          <p:nvGrpSpPr>
            <p:cNvPr id="50" name="群組 49"/>
            <p:cNvGrpSpPr/>
            <p:nvPr/>
          </p:nvGrpSpPr>
          <p:grpSpPr>
            <a:xfrm>
              <a:off x="1928794" y="2786058"/>
              <a:ext cx="1928826" cy="1143008"/>
              <a:chOff x="2071670" y="2786058"/>
              <a:chExt cx="1928826" cy="1143008"/>
            </a:xfrm>
          </p:grpSpPr>
          <p:sp>
            <p:nvSpPr>
              <p:cNvPr id="66" name="矩形 65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67" name="直線單箭頭接點 66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8" name="直線單箭頭接點 67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grpSp>
          <p:nvGrpSpPr>
            <p:cNvPr id="51" name="群組 50"/>
            <p:cNvGrpSpPr/>
            <p:nvPr/>
          </p:nvGrpSpPr>
          <p:grpSpPr>
            <a:xfrm>
              <a:off x="1928794" y="4214818"/>
              <a:ext cx="1928826" cy="1143008"/>
              <a:chOff x="2071670" y="2786058"/>
              <a:chExt cx="1928826" cy="1143008"/>
            </a:xfrm>
          </p:grpSpPr>
          <p:sp>
            <p:nvSpPr>
              <p:cNvPr id="63" name="矩形 62"/>
              <p:cNvSpPr/>
              <p:nvPr/>
            </p:nvSpPr>
            <p:spPr bwMode="auto">
              <a:xfrm>
                <a:off x="2928926" y="2786058"/>
                <a:ext cx="1071570" cy="1143008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>
                    <a:solidFill>
                      <a:schemeClr val="bg1"/>
                    </a:solidFill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max</a:t>
                </a:r>
                <a:endParaRPr lang="zh-TW" altLang="en-US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cxnSp>
            <p:nvCxnSpPr>
              <p:cNvPr id="64" name="直線單箭頭接點 63"/>
              <p:cNvCxnSpPr/>
              <p:nvPr/>
            </p:nvCxnSpPr>
            <p:spPr bwMode="auto">
              <a:xfrm>
                <a:off x="2071670" y="3000372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65" name="直線單箭頭接點 64"/>
              <p:cNvCxnSpPr/>
              <p:nvPr/>
            </p:nvCxnSpPr>
            <p:spPr bwMode="auto">
              <a:xfrm>
                <a:off x="2071670" y="3571876"/>
                <a:ext cx="857256" cy="1588"/>
              </a:xfrm>
              <a:prstGeom prst="straightConnector1">
                <a:avLst/>
              </a:prstGeom>
              <a:ln>
                <a:headEnd type="none" w="med" len="med"/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52" name="矩形 51"/>
            <p:cNvSpPr/>
            <p:nvPr/>
          </p:nvSpPr>
          <p:spPr bwMode="auto">
            <a:xfrm>
              <a:off x="5286380" y="3500438"/>
              <a:ext cx="1071570" cy="11430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TW" dirty="0">
                  <a:solidFill>
                    <a:schemeClr val="bg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</a:t>
              </a:r>
              <a:endParaRPr lang="zh-TW" altLang="en-US" dirty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cxnSp>
          <p:nvCxnSpPr>
            <p:cNvPr id="53" name="直線單箭頭接點 52"/>
            <p:cNvCxnSpPr>
              <a:stCxn id="52" idx="3"/>
            </p:cNvCxnSpPr>
            <p:nvPr/>
          </p:nvCxnSpPr>
          <p:spPr bwMode="auto">
            <a:xfrm>
              <a:off x="6357950" y="4071942"/>
              <a:ext cx="857256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4" name="肘形接點 53"/>
            <p:cNvCxnSpPr/>
            <p:nvPr/>
          </p:nvCxnSpPr>
          <p:spPr bwMode="auto">
            <a:xfrm>
              <a:off x="3857620" y="3357562"/>
              <a:ext cx="1428760" cy="500066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5" name="肘形接點 54"/>
            <p:cNvCxnSpPr/>
            <p:nvPr/>
          </p:nvCxnSpPr>
          <p:spPr bwMode="auto">
            <a:xfrm flipV="1">
              <a:off x="3857620" y="4214818"/>
              <a:ext cx="1428760" cy="57150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56" name="文字方塊 55"/>
            <p:cNvSpPr txBox="1"/>
            <p:nvPr/>
          </p:nvSpPr>
          <p:spPr>
            <a:xfrm>
              <a:off x="1500166" y="2643182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a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7" name="文字方塊 56"/>
            <p:cNvSpPr txBox="1"/>
            <p:nvPr/>
          </p:nvSpPr>
          <p:spPr>
            <a:xfrm>
              <a:off x="1500166" y="3286125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8" name="文字方塊 57"/>
            <p:cNvSpPr txBox="1"/>
            <p:nvPr/>
          </p:nvSpPr>
          <p:spPr>
            <a:xfrm>
              <a:off x="1500166" y="4143381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c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9" name="文字方塊 58"/>
            <p:cNvSpPr txBox="1"/>
            <p:nvPr/>
          </p:nvSpPr>
          <p:spPr>
            <a:xfrm>
              <a:off x="1500166" y="4714883"/>
              <a:ext cx="50006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0" name="文字方塊 59"/>
            <p:cNvSpPr txBox="1"/>
            <p:nvPr/>
          </p:nvSpPr>
          <p:spPr>
            <a:xfrm>
              <a:off x="7215205" y="3786191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1" name="文字方塊 60"/>
            <p:cNvSpPr txBox="1"/>
            <p:nvPr/>
          </p:nvSpPr>
          <p:spPr>
            <a:xfrm>
              <a:off x="4071934" y="2834341"/>
              <a:ext cx="3000396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max_ab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62" name="文字方塊 61"/>
            <p:cNvSpPr txBox="1"/>
            <p:nvPr/>
          </p:nvSpPr>
          <p:spPr>
            <a:xfrm>
              <a:off x="4071934" y="4714885"/>
              <a:ext cx="2286017" cy="638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err="1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max_cd</a:t>
              </a:r>
              <a:endParaRPr lang="zh-TW" altLang="en-US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1619671" y="4014794"/>
            <a:ext cx="5400599" cy="23391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wire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]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a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b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 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,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]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max_cd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 err="1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reg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[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3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solidFill>
                  <a:srgbClr val="E1800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0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]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max_abcd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endParaRPr lang="en-US" altLang="zh-TW" sz="1600" dirty="0">
              <a:latin typeface="Consolas" panose="020B0609020204030204" pitchFamily="49" charset="0"/>
              <a:ea typeface="+mj-ea"/>
              <a:cs typeface="Consolas" panose="020B0609020204030204" pitchFamily="49" charset="0"/>
            </a:endParaRPr>
          </a:p>
          <a:p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always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@(*)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begin</a:t>
            </a:r>
          </a:p>
          <a:p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</a:t>
            </a:r>
            <a:r>
              <a:rPr lang="en-US" altLang="zh-TW" sz="1600" dirty="0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a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&gt;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b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)?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a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b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max_cd</a:t>
            </a:r>
            <a:r>
              <a:rPr lang="en-US" altLang="zh-TW" sz="1600" dirty="0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sz="1600" dirty="0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c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&gt;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)?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c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 </a:t>
            </a:r>
            <a:r>
              <a:rPr lang="en-US" altLang="zh-TW" sz="1600" dirty="0" err="1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max_abcd</a:t>
            </a:r>
            <a:r>
              <a:rPr lang="en-US" altLang="zh-TW" sz="1600" dirty="0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smtClean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=</a:t>
            </a:r>
            <a:r>
              <a:rPr lang="en-US" altLang="zh-TW" sz="1600" dirty="0" smtClean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(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&gt;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max_cd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)?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max_ab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:</a:t>
            </a:r>
            <a:r>
              <a:rPr lang="en-US" altLang="zh-TW" sz="1600" dirty="0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 </a:t>
            </a:r>
            <a:r>
              <a:rPr lang="en-US" altLang="zh-TW" sz="1600" dirty="0" err="1"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max_cd</a:t>
            </a:r>
            <a:r>
              <a:rPr lang="en-US" altLang="zh-TW" sz="1600" dirty="0">
                <a:solidFill>
                  <a:srgbClr val="002060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;</a:t>
            </a:r>
          </a:p>
          <a:p>
            <a:r>
              <a:rPr lang="en-US" altLang="zh-TW" sz="1600" dirty="0">
                <a:solidFill>
                  <a:srgbClr val="0000FF"/>
                </a:solidFill>
                <a:latin typeface="Consolas" panose="020B0609020204030204" pitchFamily="49" charset="0"/>
                <a:ea typeface="+mj-ea"/>
                <a:cs typeface="Consolas" panose="020B0609020204030204" pitchFamily="49" charset="0"/>
              </a:rPr>
              <a:t>end</a:t>
            </a:r>
          </a:p>
        </p:txBody>
      </p:sp>
      <p:sp>
        <p:nvSpPr>
          <p:cNvPr id="69" name="矩形 68"/>
          <p:cNvSpPr/>
          <p:nvPr/>
        </p:nvSpPr>
        <p:spPr bwMode="auto">
          <a:xfrm>
            <a:off x="1619672" y="4027545"/>
            <a:ext cx="5400599" cy="813825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文字方塊 69"/>
          <p:cNvSpPr txBox="1"/>
          <p:nvPr/>
        </p:nvSpPr>
        <p:spPr>
          <a:xfrm>
            <a:off x="4778738" y="4201072"/>
            <a:ext cx="2025509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data declaration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4861009" y="5181332"/>
            <a:ext cx="1943238" cy="40011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logic behavior</a:t>
            </a:r>
            <a:endParaRPr lang="zh-TW" altLang="en-US" sz="20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2" name="矩形 71"/>
          <p:cNvSpPr/>
          <p:nvPr/>
        </p:nvSpPr>
        <p:spPr bwMode="auto">
          <a:xfrm>
            <a:off x="1619671" y="4995054"/>
            <a:ext cx="5400599" cy="1371594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Verilog Syntax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7339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Blocking and </a:t>
            </a: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Nonblocking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Statements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(1/2)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Blocking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Statements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=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endParaRPr lang="en-US" altLang="zh-TW" dirty="0">
              <a:solidFill>
                <a:srgbClr val="00B0F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 blocking statement must be executed before the execution of the statements that follow it in a sequential block.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Nonblocking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Statements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r>
              <a:rPr lang="en-US" altLang="zh-TW" dirty="0" smtClean="0">
                <a:solidFill>
                  <a:srgbClr val="0070C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&lt;=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"</a:t>
            </a:r>
            <a:endParaRPr lang="en-US" altLang="zh-TW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TW" dirty="0" err="1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Nonblocking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statements allow you to schedule assignments without blocking the procedural flow.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85B14-3ACE-4F25-A2D5-3B7806243575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1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1875</TotalTime>
  <Words>2230</Words>
  <Application>Microsoft Office PowerPoint</Application>
  <PresentationFormat>如螢幕大小 (4:3)</PresentationFormat>
  <Paragraphs>669</Paragraphs>
  <Slides>51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62" baseType="lpstr">
      <vt:lpstr>Arial Unicode MS</vt:lpstr>
      <vt:lpstr>微軟正黑體</vt:lpstr>
      <vt:lpstr>新細明體</vt:lpstr>
      <vt:lpstr>Arial</vt:lpstr>
      <vt:lpstr>Bradley Hand ITC</vt:lpstr>
      <vt:lpstr>Calibri</vt:lpstr>
      <vt:lpstr>Consolas</vt:lpstr>
      <vt:lpstr>Garamond</vt:lpstr>
      <vt:lpstr>Wingdings</vt:lpstr>
      <vt:lpstr>有機</vt:lpstr>
      <vt:lpstr>Visio</vt:lpstr>
      <vt:lpstr>Verilog Coding Guidelines</vt:lpstr>
      <vt:lpstr>Outline</vt:lpstr>
      <vt:lpstr>Introduction to Verilog HDL</vt:lpstr>
      <vt:lpstr>What is Verilog Doing…</vt:lpstr>
      <vt:lpstr>Verilog HDL</vt:lpstr>
      <vt:lpstr>Represent a Circuit (1/2)</vt:lpstr>
      <vt:lpstr>Represent a Circuit (2/2)</vt:lpstr>
      <vt:lpstr>Verilog Syntax</vt:lpstr>
      <vt:lpstr>Blocking and Nonblocking Statements (1/2)</vt:lpstr>
      <vt:lpstr>Blocking and Nonblocking Statements (2/2)</vt:lpstr>
      <vt:lpstr>Data Types (1/3)</vt:lpstr>
      <vt:lpstr>Data Types (2/3)</vt:lpstr>
      <vt:lpstr>Data Types (3/3)</vt:lpstr>
      <vt:lpstr>Value Set</vt:lpstr>
      <vt:lpstr>Numbers</vt:lpstr>
      <vt:lpstr>Case-Sensitive Control</vt:lpstr>
      <vt:lpstr>Operators (1/6)</vt:lpstr>
      <vt:lpstr>Operators (2/6)</vt:lpstr>
      <vt:lpstr>Operators (3/6)</vt:lpstr>
      <vt:lpstr>Operators (4/6)</vt:lpstr>
      <vt:lpstr>Operators (5/6)</vt:lpstr>
      <vt:lpstr>Operators (6/6)</vt:lpstr>
      <vt:lpstr>Combinational and Sequential Logics</vt:lpstr>
      <vt:lpstr>Two Types of Logics (1/2)</vt:lpstr>
      <vt:lpstr>Two Types of Logics (2/2)</vt:lpstr>
      <vt:lpstr>Case-Sensitive Control (1/2)</vt:lpstr>
      <vt:lpstr>Case-Sensitive Control (2/2)</vt:lpstr>
      <vt:lpstr>The Use of Sequential Circuits?</vt:lpstr>
      <vt:lpstr>Sequential and Combinational Logics</vt:lpstr>
      <vt:lpstr>Sequential Circuit (1/3)</vt:lpstr>
      <vt:lpstr>Sequential Circuit (2/3)</vt:lpstr>
      <vt:lpstr>Sequential Circuit (3/3)</vt:lpstr>
      <vt:lpstr>Module Hierarchy</vt:lpstr>
      <vt:lpstr>What is a Module?</vt:lpstr>
      <vt:lpstr>A Module</vt:lpstr>
      <vt:lpstr>Connection Between Modules (1/2)</vt:lpstr>
      <vt:lpstr>Connection Between Modules (2/2)</vt:lpstr>
      <vt:lpstr>Module Instantiation</vt:lpstr>
      <vt:lpstr>Write Your Design</vt:lpstr>
      <vt:lpstr>Use Parameters (1/2)</vt:lpstr>
      <vt:lpstr>Use Parameters (2/2)</vt:lpstr>
      <vt:lpstr>Finite State Machine</vt:lpstr>
      <vt:lpstr>Finite State Machine (1/2)</vt:lpstr>
      <vt:lpstr>Finite State Machine (2/2)</vt:lpstr>
      <vt:lpstr>Elements of FSM (1/2)</vt:lpstr>
      <vt:lpstr>Elements of FSM (2/2)</vt:lpstr>
      <vt:lpstr>Moore Machine</vt:lpstr>
      <vt:lpstr>Mealy Machine</vt:lpstr>
      <vt:lpstr>Modeling FSM in Verilog</vt:lpstr>
      <vt:lpstr>The End.</vt:lpstr>
      <vt:lpstr>Reference</vt:lpstr>
    </vt:vector>
  </TitlesOfParts>
  <Company>Liang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Verilog Coding Guidelines</dc:title>
  <dc:creator>Po-Chen Wu</dc:creator>
  <cp:lastModifiedBy>Po-Chen Wu</cp:lastModifiedBy>
  <cp:revision>328</cp:revision>
  <dcterms:created xsi:type="dcterms:W3CDTF">2009-06-18T17:25:51Z</dcterms:created>
  <dcterms:modified xsi:type="dcterms:W3CDTF">2018-06-15T15:55:35Z</dcterms:modified>
</cp:coreProperties>
</file>