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65" r:id="rId2"/>
    <p:sldId id="333" r:id="rId3"/>
    <p:sldId id="261" r:id="rId4"/>
    <p:sldId id="266" r:id="rId5"/>
    <p:sldId id="264" r:id="rId6"/>
    <p:sldId id="278" r:id="rId7"/>
    <p:sldId id="279" r:id="rId8"/>
    <p:sldId id="281" r:id="rId9"/>
    <p:sldId id="267" r:id="rId10"/>
    <p:sldId id="280" r:id="rId11"/>
    <p:sldId id="334" r:id="rId12"/>
    <p:sldId id="269" r:id="rId13"/>
    <p:sldId id="274" r:id="rId14"/>
    <p:sldId id="332" r:id="rId15"/>
    <p:sldId id="271" r:id="rId16"/>
    <p:sldId id="336" r:id="rId17"/>
    <p:sldId id="270" r:id="rId18"/>
    <p:sldId id="273" r:id="rId19"/>
    <p:sldId id="275" r:id="rId20"/>
    <p:sldId id="340" r:id="rId21"/>
    <p:sldId id="272" r:id="rId22"/>
    <p:sldId id="359" r:id="rId23"/>
    <p:sldId id="360" r:id="rId24"/>
    <p:sldId id="361" r:id="rId25"/>
    <p:sldId id="362" r:id="rId26"/>
    <p:sldId id="282" r:id="rId27"/>
    <p:sldId id="276" r:id="rId28"/>
    <p:sldId id="331" r:id="rId29"/>
    <p:sldId id="335" r:id="rId30"/>
    <p:sldId id="277" r:id="rId31"/>
    <p:sldId id="341" r:id="rId32"/>
    <p:sldId id="337" r:id="rId33"/>
    <p:sldId id="342" r:id="rId34"/>
    <p:sldId id="338" r:id="rId35"/>
    <p:sldId id="343" r:id="rId36"/>
    <p:sldId id="357" r:id="rId37"/>
    <p:sldId id="345" r:id="rId38"/>
    <p:sldId id="358" r:id="rId39"/>
    <p:sldId id="260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8" autoAdjust="0"/>
    <p:restoredTop sz="84791" autoAdjust="0"/>
  </p:normalViewPr>
  <p:slideViewPr>
    <p:cSldViewPr snapToGrid="0">
      <p:cViewPr varScale="1">
        <p:scale>
          <a:sx n="72" d="100"/>
          <a:sy n="72" d="100"/>
        </p:scale>
        <p:origin x="169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57CDC-D74B-41A3-8500-6CB337FB9F5B}" type="datetimeFigureOut">
              <a:rPr lang="zh-TW" altLang="en-US" smtClean="0"/>
              <a:t>2023/7/22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4B9DF-58C8-4D4D-B5FC-8B39B9AE07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370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Google Shape;21;p2">
            <a:extLst>
              <a:ext uri="{FF2B5EF4-FFF2-40B4-BE49-F238E27FC236}">
                <a16:creationId xmlns:a16="http://schemas.microsoft.com/office/drawing/2014/main" id="{3785F986-15A4-4926-92CA-0B34D377F86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136698" y="106788"/>
            <a:ext cx="931025" cy="9231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2;p2">
            <a:extLst>
              <a:ext uri="{FF2B5EF4-FFF2-40B4-BE49-F238E27FC236}">
                <a16:creationId xmlns:a16="http://schemas.microsoft.com/office/drawing/2014/main" id="{CC692EAB-5946-45B1-B893-74DC1ABCEF4E}"/>
              </a:ext>
            </a:extLst>
          </p:cNvPr>
          <p:cNvSpPr txBox="1"/>
          <p:nvPr userDrawn="1"/>
        </p:nvSpPr>
        <p:spPr>
          <a:xfrm>
            <a:off x="3526224" y="199206"/>
            <a:ext cx="466557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tx1"/>
                </a:solidFill>
                <a:latin typeface="+mn-lt"/>
                <a:ea typeface="Arial Black"/>
                <a:cs typeface="Arial Black"/>
                <a:sym typeface="Arial Black"/>
              </a:rPr>
              <a:t>Media IC and System Lab</a:t>
            </a:r>
            <a:endParaRPr b="1" dirty="0">
              <a:solidFill>
                <a:schemeClr val="tx1"/>
              </a:solidFill>
              <a:latin typeface="+mn-l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tx1"/>
                </a:solidFill>
                <a:latin typeface="+mn-lt"/>
                <a:ea typeface="Arial Black"/>
                <a:cs typeface="Arial Black"/>
                <a:sym typeface="Arial Black"/>
              </a:rPr>
              <a:t>Graduate Institute of Electronics Engineering</a:t>
            </a:r>
            <a:endParaRPr b="1" dirty="0">
              <a:solidFill>
                <a:schemeClr val="tx1"/>
              </a:solidFill>
              <a:latin typeface="+mn-l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tx1"/>
                </a:solidFill>
                <a:latin typeface="+mn-lt"/>
                <a:ea typeface="Arial Black"/>
                <a:cs typeface="Arial Black"/>
                <a:sym typeface="Arial Black"/>
              </a:rPr>
              <a:t>National Taiwan University</a:t>
            </a:r>
            <a:endParaRPr sz="1400" b="1" i="0" u="none" strike="noStrike" cap="none" dirty="0">
              <a:solidFill>
                <a:schemeClr val="tx1"/>
              </a:solidFill>
              <a:latin typeface="+mn-lt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4267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88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A88AFCEE-A13C-4EAB-8DB4-35F62739C9CF}"/>
              </a:ext>
            </a:extLst>
          </p:cNvPr>
          <p:cNvCxnSpPr/>
          <p:nvPr userDrawn="1"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日期版面配置區 8">
            <a:extLst>
              <a:ext uri="{FF2B5EF4-FFF2-40B4-BE49-F238E27FC236}">
                <a16:creationId xmlns:a16="http://schemas.microsoft.com/office/drawing/2014/main" id="{127CF7C7-41CC-42B3-A6E8-5B7E1A3D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頁尾版面配置區 9">
            <a:extLst>
              <a:ext uri="{FF2B5EF4-FFF2-40B4-BE49-F238E27FC236}">
                <a16:creationId xmlns:a16="http://schemas.microsoft.com/office/drawing/2014/main" id="{A036560F-082A-4560-A510-37852416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288158B4-4ED8-4A87-8DBF-B47A31DB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F48927E-7D0C-4D04-9016-67ABD9613578}"/>
              </a:ext>
            </a:extLst>
          </p:cNvPr>
          <p:cNvSpPr txBox="1"/>
          <p:nvPr userDrawn="1"/>
        </p:nvSpPr>
        <p:spPr>
          <a:xfrm>
            <a:off x="696685" y="1406685"/>
            <a:ext cx="6966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/>
              <a:t>Content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/>
              <a:t>Content </a:t>
            </a:r>
          </a:p>
          <a:p>
            <a:pPr>
              <a:buSzPct val="120000"/>
            </a:pPr>
            <a:r>
              <a:rPr lang="en-US" altLang="zh-TW" dirty="0"/>
              <a:t> 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"/>
            </a:pPr>
            <a:endParaRPr lang="en-US" altLang="zh-TW" dirty="0"/>
          </a:p>
          <a:p>
            <a:r>
              <a:rPr lang="en-US" altLang="zh-TW" dirty="0"/>
              <a:t> </a:t>
            </a:r>
          </a:p>
          <a:p>
            <a:endParaRPr lang="en-US" altLang="zh-TW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4CF51E5-F49A-4978-A6F9-269003EC5857}"/>
              </a:ext>
            </a:extLst>
          </p:cNvPr>
          <p:cNvSpPr txBox="1"/>
          <p:nvPr userDrawn="1"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+mj-lt"/>
                <a:cs typeface="Times New Roman" panose="02020603050405020304" pitchFamily="18" charset="0"/>
              </a:rPr>
              <a:t>Title </a:t>
            </a:r>
            <a:endParaRPr lang="zh-TW" altLang="en-US" sz="32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3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blipFill>
            <a:blip r:embed="rId2">
              <a:alphaModFix amt="0"/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5194643-1428-49EE-A85C-9F078B28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zh-TW"/>
              <a:t>Media IC &amp; System Lab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596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7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64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86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48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284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2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C79BD-C2F0-4EDF-8B34-27338E9F9F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00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60E91C-14A2-468B-A216-33CF9A1B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E678C83-C5D8-45FC-9A07-977E10D7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7842E7C-B1B6-41A7-8E61-29FCAB92D553}"/>
              </a:ext>
            </a:extLst>
          </p:cNvPr>
          <p:cNvSpPr txBox="1">
            <a:spLocks/>
          </p:cNvSpPr>
          <p:nvPr/>
        </p:nvSpPr>
        <p:spPr>
          <a:xfrm>
            <a:off x="685800" y="1561925"/>
            <a:ext cx="7772400" cy="142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Verilog Review and Advance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F7D1F562-1913-4EAB-BCFE-86FBE560EF13}"/>
              </a:ext>
            </a:extLst>
          </p:cNvPr>
          <p:cNvSpPr txBox="1">
            <a:spLocks/>
          </p:cNvSpPr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  <a:blipFill>
            <a:blip r:embed="rId2">
              <a:alphaModFix amt="0"/>
            </a:blip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Speaker: Fu-Sheng Yu 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于富昇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7518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Gate-level simulation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DE16F860-AA34-4B77-9B74-30B8934D4CF1}"/>
              </a:ext>
            </a:extLst>
          </p:cNvPr>
          <p:cNvSpPr txBox="1"/>
          <p:nvPr/>
        </p:nvSpPr>
        <p:spPr>
          <a:xfrm>
            <a:off x="696685" y="1406685"/>
            <a:ext cx="69668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same pattern in RTL simulation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timing analysis (DTA)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200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7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AA238B78-8B4C-4EDA-BC6E-7E6D5117E359}"/>
              </a:ext>
            </a:extLst>
          </p:cNvPr>
          <p:cNvSpPr txBox="1"/>
          <p:nvPr/>
        </p:nvSpPr>
        <p:spPr>
          <a:xfrm>
            <a:off x="696685" y="1406685"/>
            <a:ext cx="69668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flow overview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Verilog basic introduction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 advance topic</a:t>
            </a:r>
          </a:p>
          <a:p>
            <a:pPr>
              <a:buSzPct val="1200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76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Combinational &amp; Sequential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89288E42-FC2F-442D-ADCA-720A5793DF77}"/>
              </a:ext>
            </a:extLst>
          </p:cNvPr>
          <p:cNvSpPr/>
          <p:nvPr/>
        </p:nvSpPr>
        <p:spPr bwMode="auto">
          <a:xfrm>
            <a:off x="893607" y="1262565"/>
            <a:ext cx="2001867" cy="4901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307A24B-99DF-4857-B939-1F40D4F7F2C4}"/>
              </a:ext>
            </a:extLst>
          </p:cNvPr>
          <p:cNvSpPr/>
          <p:nvPr/>
        </p:nvSpPr>
        <p:spPr bwMode="auto">
          <a:xfrm>
            <a:off x="6632113" y="1264195"/>
            <a:ext cx="2188037" cy="4901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B3F574E-43E3-4B41-BD8D-F372B128CEAC}"/>
              </a:ext>
            </a:extLst>
          </p:cNvPr>
          <p:cNvSpPr/>
          <p:nvPr/>
        </p:nvSpPr>
        <p:spPr bwMode="auto">
          <a:xfrm>
            <a:off x="3242155" y="1242284"/>
            <a:ext cx="3274153" cy="4901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7E3C658D-E57E-4B69-860E-5986CC404932}"/>
              </a:ext>
            </a:extLst>
          </p:cNvPr>
          <p:cNvGrpSpPr/>
          <p:nvPr/>
        </p:nvGrpSpPr>
        <p:grpSpPr>
          <a:xfrm>
            <a:off x="4632569" y="2382647"/>
            <a:ext cx="504091" cy="1664861"/>
            <a:chOff x="5439507" y="1430216"/>
            <a:chExt cx="504091" cy="1664861"/>
          </a:xfrm>
        </p:grpSpPr>
        <p:sp>
          <p:nvSpPr>
            <p:cNvPr id="13" name="梯形 12">
              <a:extLst>
                <a:ext uri="{FF2B5EF4-FFF2-40B4-BE49-F238E27FC236}">
                  <a16:creationId xmlns:a16="http://schemas.microsoft.com/office/drawing/2014/main" id="{EDEC28FD-CA46-4328-824B-ECB42A86345B}"/>
                </a:ext>
              </a:extLst>
            </p:cNvPr>
            <p:cNvSpPr/>
            <p:nvPr/>
          </p:nvSpPr>
          <p:spPr bwMode="auto">
            <a:xfrm rot="5400000">
              <a:off x="5146522" y="2298000"/>
              <a:ext cx="1090062" cy="504091"/>
            </a:xfrm>
            <a:prstGeom prst="trapezoid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vert270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79047D09-0ED4-47C2-BDFA-D553561806F8}"/>
                </a:ext>
              </a:extLst>
            </p:cNvPr>
            <p:cNvSpPr txBox="1"/>
            <p:nvPr/>
          </p:nvSpPr>
          <p:spPr>
            <a:xfrm>
              <a:off x="5439507" y="14302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sel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14AFFB82-60E8-4428-9EFF-9D6ED4219A15}"/>
                </a:ext>
              </a:extLst>
            </p:cNvPr>
            <p:cNvCxnSpPr>
              <a:stCxn id="14" idx="2"/>
              <a:endCxn id="13" idx="1"/>
            </p:cNvCxnSpPr>
            <p:nvPr/>
          </p:nvCxnSpPr>
          <p:spPr>
            <a:xfrm>
              <a:off x="5660080" y="1799548"/>
              <a:ext cx="31473" cy="2684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2EAE6E9D-DEDD-49EE-B011-B0DFC8654FEA}"/>
              </a:ext>
            </a:extLst>
          </p:cNvPr>
          <p:cNvGrpSpPr/>
          <p:nvPr/>
        </p:nvGrpSpPr>
        <p:grpSpPr>
          <a:xfrm>
            <a:off x="1115616" y="4047508"/>
            <a:ext cx="1634711" cy="1984866"/>
            <a:chOff x="5386899" y="2060848"/>
            <a:chExt cx="1634711" cy="1984866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72F01A4C-D4D6-4476-84F2-C8587A5A7E0F}"/>
                </a:ext>
              </a:extLst>
            </p:cNvPr>
            <p:cNvGrpSpPr/>
            <p:nvPr/>
          </p:nvGrpSpPr>
          <p:grpSpPr>
            <a:xfrm>
              <a:off x="6373538" y="2060848"/>
              <a:ext cx="648072" cy="1224136"/>
              <a:chOff x="1475656" y="2348880"/>
              <a:chExt cx="648072" cy="1224136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6DC802FE-8367-4A2E-A352-CAF62BF2AC86}"/>
                  </a:ext>
                </a:extLst>
              </p:cNvPr>
              <p:cNvSpPr/>
              <p:nvPr/>
            </p:nvSpPr>
            <p:spPr bwMode="auto">
              <a:xfrm>
                <a:off x="1475656" y="2348880"/>
                <a:ext cx="648072" cy="122413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等腰三角形 22">
                <a:extLst>
                  <a:ext uri="{FF2B5EF4-FFF2-40B4-BE49-F238E27FC236}">
                    <a16:creationId xmlns:a16="http://schemas.microsoft.com/office/drawing/2014/main" id="{188DCFB7-BB04-47F2-BCA5-219C919DA92E}"/>
                  </a:ext>
                </a:extLst>
              </p:cNvPr>
              <p:cNvSpPr/>
              <p:nvPr/>
            </p:nvSpPr>
            <p:spPr bwMode="auto">
              <a:xfrm>
                <a:off x="1475656" y="3212976"/>
                <a:ext cx="360040" cy="360040"/>
              </a:xfrm>
              <a:prstGeom prst="triangl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6B8317B6-192B-4606-A7EB-31853C9D181C}"/>
                </a:ext>
              </a:extLst>
            </p:cNvPr>
            <p:cNvCxnSpPr/>
            <p:nvPr/>
          </p:nvCxnSpPr>
          <p:spPr bwMode="auto">
            <a:xfrm>
              <a:off x="5940152" y="2420888"/>
              <a:ext cx="43338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4165EEC2-4784-4CD9-B98E-31DF531F3802}"/>
                </a:ext>
              </a:extLst>
            </p:cNvPr>
            <p:cNvSpPr txBox="1"/>
            <p:nvPr/>
          </p:nvSpPr>
          <p:spPr>
            <a:xfrm>
              <a:off x="5386899" y="2236222"/>
              <a:ext cx="671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in2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A0F3A362-7917-43F1-96AB-25E0406DC55B}"/>
                </a:ext>
              </a:extLst>
            </p:cNvPr>
            <p:cNvCxnSpPr>
              <a:endCxn id="23" idx="3"/>
            </p:cNvCxnSpPr>
            <p:nvPr/>
          </p:nvCxnSpPr>
          <p:spPr bwMode="auto">
            <a:xfrm flipV="1">
              <a:off x="6553558" y="3284984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5D1969FF-E81B-4E09-85A1-393ADD4BF09B}"/>
                </a:ext>
              </a:extLst>
            </p:cNvPr>
            <p:cNvSpPr txBox="1"/>
            <p:nvPr/>
          </p:nvSpPr>
          <p:spPr>
            <a:xfrm>
              <a:off x="6300861" y="3676382"/>
              <a:ext cx="505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clk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D1E804B1-6C0E-44BD-8512-5EE344880268}"/>
              </a:ext>
            </a:extLst>
          </p:cNvPr>
          <p:cNvGrpSpPr/>
          <p:nvPr/>
        </p:nvGrpSpPr>
        <p:grpSpPr>
          <a:xfrm>
            <a:off x="1115616" y="1916832"/>
            <a:ext cx="1634711" cy="2016224"/>
            <a:chOff x="5386899" y="2420888"/>
            <a:chExt cx="1634711" cy="2016224"/>
          </a:xfrm>
        </p:grpSpPr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116E081F-1CE1-4D46-B429-263367ADE6BC}"/>
                </a:ext>
              </a:extLst>
            </p:cNvPr>
            <p:cNvGrpSpPr/>
            <p:nvPr/>
          </p:nvGrpSpPr>
          <p:grpSpPr>
            <a:xfrm>
              <a:off x="6373538" y="2420888"/>
              <a:ext cx="648072" cy="1224136"/>
              <a:chOff x="1475656" y="2708920"/>
              <a:chExt cx="648072" cy="1224136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90DE6D68-2505-4868-85A2-E0AF34BBA4A8}"/>
                  </a:ext>
                </a:extLst>
              </p:cNvPr>
              <p:cNvSpPr/>
              <p:nvPr/>
            </p:nvSpPr>
            <p:spPr bwMode="auto">
              <a:xfrm>
                <a:off x="1475656" y="2708920"/>
                <a:ext cx="648072" cy="122413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等腰三角形 30">
                <a:extLst>
                  <a:ext uri="{FF2B5EF4-FFF2-40B4-BE49-F238E27FC236}">
                    <a16:creationId xmlns:a16="http://schemas.microsoft.com/office/drawing/2014/main" id="{01D06205-6D86-44F1-9C0E-DE94ADEDEED9}"/>
                  </a:ext>
                </a:extLst>
              </p:cNvPr>
              <p:cNvSpPr/>
              <p:nvPr/>
            </p:nvSpPr>
            <p:spPr bwMode="auto">
              <a:xfrm>
                <a:off x="1475656" y="3573016"/>
                <a:ext cx="360040" cy="360040"/>
              </a:xfrm>
              <a:prstGeom prst="triangl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F736EEFC-A925-454B-B25E-8870B1059C39}"/>
                </a:ext>
              </a:extLst>
            </p:cNvPr>
            <p:cNvCxnSpPr/>
            <p:nvPr/>
          </p:nvCxnSpPr>
          <p:spPr bwMode="auto">
            <a:xfrm>
              <a:off x="5940152" y="2812286"/>
              <a:ext cx="43338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7C080757-BA5E-4850-8155-47BB62BDFA7E}"/>
                </a:ext>
              </a:extLst>
            </p:cNvPr>
            <p:cNvSpPr txBox="1"/>
            <p:nvPr/>
          </p:nvSpPr>
          <p:spPr>
            <a:xfrm>
              <a:off x="5386899" y="2627620"/>
              <a:ext cx="671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in1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8063C757-36C7-4ABA-BFAE-8DBD5480ACED}"/>
                </a:ext>
              </a:extLst>
            </p:cNvPr>
            <p:cNvCxnSpPr/>
            <p:nvPr/>
          </p:nvCxnSpPr>
          <p:spPr bwMode="auto">
            <a:xfrm flipV="1">
              <a:off x="6553558" y="367638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FFDA0BA5-1A92-477B-9705-37E092268BB4}"/>
                </a:ext>
              </a:extLst>
            </p:cNvPr>
            <p:cNvSpPr txBox="1"/>
            <p:nvPr/>
          </p:nvSpPr>
          <p:spPr>
            <a:xfrm>
              <a:off x="6300861" y="4067780"/>
              <a:ext cx="505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clk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2" name="肘形接點 33">
            <a:extLst>
              <a:ext uri="{FF2B5EF4-FFF2-40B4-BE49-F238E27FC236}">
                <a16:creationId xmlns:a16="http://schemas.microsoft.com/office/drawing/2014/main" id="{901BE592-512C-4177-8355-792F52E8B117}"/>
              </a:ext>
            </a:extLst>
          </p:cNvPr>
          <p:cNvCxnSpPr/>
          <p:nvPr/>
        </p:nvCxnSpPr>
        <p:spPr bwMode="auto">
          <a:xfrm>
            <a:off x="2768363" y="2308230"/>
            <a:ext cx="1859611" cy="90474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肘形接點 39">
            <a:extLst>
              <a:ext uri="{FF2B5EF4-FFF2-40B4-BE49-F238E27FC236}">
                <a16:creationId xmlns:a16="http://schemas.microsoft.com/office/drawing/2014/main" id="{570B2B11-8A6C-4F65-8690-C66BAE8A8C93}"/>
              </a:ext>
            </a:extLst>
          </p:cNvPr>
          <p:cNvCxnSpPr/>
          <p:nvPr/>
        </p:nvCxnSpPr>
        <p:spPr bwMode="auto">
          <a:xfrm flipV="1">
            <a:off x="2784454" y="3678791"/>
            <a:ext cx="1843520" cy="728757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772F68DE-B4BC-4D88-8CA7-0583B8436B04}"/>
              </a:ext>
            </a:extLst>
          </p:cNvPr>
          <p:cNvGrpSpPr/>
          <p:nvPr/>
        </p:nvGrpSpPr>
        <p:grpSpPr>
          <a:xfrm>
            <a:off x="6873883" y="3101052"/>
            <a:ext cx="720749" cy="1984866"/>
            <a:chOff x="6300861" y="2060848"/>
            <a:chExt cx="720749" cy="1984866"/>
          </a:xfrm>
        </p:grpSpPr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5F60D7AF-C35E-464B-AB4A-1EB30C5E4F1E}"/>
                </a:ext>
              </a:extLst>
            </p:cNvPr>
            <p:cNvGrpSpPr/>
            <p:nvPr/>
          </p:nvGrpSpPr>
          <p:grpSpPr>
            <a:xfrm>
              <a:off x="6373538" y="2060848"/>
              <a:ext cx="648072" cy="1224136"/>
              <a:chOff x="1475656" y="2348880"/>
              <a:chExt cx="648072" cy="1224136"/>
            </a:xfrm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CE73C95D-0751-4AE7-BFE3-881EA736512D}"/>
                  </a:ext>
                </a:extLst>
              </p:cNvPr>
              <p:cNvSpPr/>
              <p:nvPr/>
            </p:nvSpPr>
            <p:spPr bwMode="auto">
              <a:xfrm>
                <a:off x="1475656" y="2348880"/>
                <a:ext cx="648072" cy="122413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等腰三角形 38">
                <a:extLst>
                  <a:ext uri="{FF2B5EF4-FFF2-40B4-BE49-F238E27FC236}">
                    <a16:creationId xmlns:a16="http://schemas.microsoft.com/office/drawing/2014/main" id="{CC9019BF-8A74-4421-87F7-5FE383925946}"/>
                  </a:ext>
                </a:extLst>
              </p:cNvPr>
              <p:cNvSpPr/>
              <p:nvPr/>
            </p:nvSpPr>
            <p:spPr bwMode="auto">
              <a:xfrm>
                <a:off x="1475656" y="3212976"/>
                <a:ext cx="360040" cy="360040"/>
              </a:xfrm>
              <a:prstGeom prst="triangl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6" name="直線單箭頭接點 35">
              <a:extLst>
                <a:ext uri="{FF2B5EF4-FFF2-40B4-BE49-F238E27FC236}">
                  <a16:creationId xmlns:a16="http://schemas.microsoft.com/office/drawing/2014/main" id="{22EF825B-8C41-49A6-8EB7-EF4E3F67E9CD}"/>
                </a:ext>
              </a:extLst>
            </p:cNvPr>
            <p:cNvCxnSpPr>
              <a:endCxn id="39" idx="3"/>
            </p:cNvCxnSpPr>
            <p:nvPr/>
          </p:nvCxnSpPr>
          <p:spPr bwMode="auto">
            <a:xfrm flipV="1">
              <a:off x="6553558" y="3284984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98764347-8935-49E3-9586-1AF9A69DED90}"/>
                </a:ext>
              </a:extLst>
            </p:cNvPr>
            <p:cNvSpPr txBox="1"/>
            <p:nvPr/>
          </p:nvSpPr>
          <p:spPr>
            <a:xfrm>
              <a:off x="6300861" y="3676382"/>
              <a:ext cx="505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clk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81636FBD-217D-455B-AD3B-C8379527AA85}"/>
              </a:ext>
            </a:extLst>
          </p:cNvPr>
          <p:cNvCxnSpPr>
            <a:stCxn id="13" idx="0"/>
          </p:cNvCxnSpPr>
          <p:nvPr/>
        </p:nvCxnSpPr>
        <p:spPr bwMode="auto">
          <a:xfrm flipV="1">
            <a:off x="5136661" y="3502476"/>
            <a:ext cx="1809899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1AE96FF8-3BE3-43BC-9FF0-08D1DDC535BF}"/>
              </a:ext>
            </a:extLst>
          </p:cNvPr>
          <p:cNvCxnSpPr/>
          <p:nvPr/>
        </p:nvCxnSpPr>
        <p:spPr bwMode="auto">
          <a:xfrm flipV="1">
            <a:off x="7594632" y="3541657"/>
            <a:ext cx="648072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5C306413-3B71-479F-8B35-E5B88F09BF2E}"/>
              </a:ext>
            </a:extLst>
          </p:cNvPr>
          <p:cNvSpPr txBox="1"/>
          <p:nvPr/>
        </p:nvSpPr>
        <p:spPr>
          <a:xfrm>
            <a:off x="3745877" y="13919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Combinational Part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388E4B77-0415-48CC-8F83-56558B97DFD0}"/>
              </a:ext>
            </a:extLst>
          </p:cNvPr>
          <p:cNvSpPr txBox="1"/>
          <p:nvPr/>
        </p:nvSpPr>
        <p:spPr>
          <a:xfrm>
            <a:off x="1065361" y="13743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Sequential Part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D45ABD95-F904-4805-A6AF-0891DE743934}"/>
              </a:ext>
            </a:extLst>
          </p:cNvPr>
          <p:cNvSpPr txBox="1"/>
          <p:nvPr/>
        </p:nvSpPr>
        <p:spPr>
          <a:xfrm>
            <a:off x="3854571" y="543610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Memory-less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running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7FFEB36F-8102-4CB8-8E21-AE664C493C25}"/>
              </a:ext>
            </a:extLst>
          </p:cNvPr>
          <p:cNvSpPr txBox="1"/>
          <p:nvPr/>
        </p:nvSpPr>
        <p:spPr>
          <a:xfrm>
            <a:off x="8278547" y="3343788"/>
            <a:ext cx="50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70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Part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AA238B78-8B4C-4EDA-BC6E-7E6D5117E359}"/>
              </a:ext>
            </a:extLst>
          </p:cNvPr>
          <p:cNvSpPr txBox="1"/>
          <p:nvPr/>
        </p:nvSpPr>
        <p:spPr>
          <a:xfrm>
            <a:off x="696685" y="1406685"/>
            <a:ext cx="6966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D27F96B3-E625-4AD8-8932-D5CC7F00D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620" y="3029203"/>
            <a:ext cx="3333243" cy="1873754"/>
          </a:xfrm>
          <a:prstGeom prst="rect">
            <a:avLst/>
          </a:prstGeom>
        </p:spPr>
      </p:pic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E4ABB03E-660F-4480-9137-AA4467066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7465"/>
            <a:ext cx="7886700" cy="4351338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behavior of sequential circuit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9549278-8472-4B32-B06F-A026F0384035}"/>
              </a:ext>
            </a:extLst>
          </p:cNvPr>
          <p:cNvSpPr txBox="1"/>
          <p:nvPr/>
        </p:nvSpPr>
        <p:spPr>
          <a:xfrm>
            <a:off x="552663" y="1402768"/>
            <a:ext cx="817240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always @ ( &lt;sensitivity edge &gt; &lt;clock&gt;  [or  &lt;sensitivity edge&gt; &lt; reset &gt;] ) </a:t>
            </a:r>
          </a:p>
          <a:p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      if ( reset ) … ;     //  reset mode</a:t>
            </a:r>
          </a:p>
          <a:p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      else           … ;    //  normal mode 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9FEF1A3D-CBA9-4D40-99AA-14B63737818A}"/>
              </a:ext>
            </a:extLst>
          </p:cNvPr>
          <p:cNvSpPr txBox="1"/>
          <p:nvPr/>
        </p:nvSpPr>
        <p:spPr>
          <a:xfrm>
            <a:off x="1763688" y="2590017"/>
            <a:ext cx="526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Asynchronous reset                           Synchronous reset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E1AC68D-CCB1-420C-9BBE-B42F374851C7}"/>
              </a:ext>
            </a:extLst>
          </p:cNvPr>
          <p:cNvSpPr/>
          <p:nvPr/>
        </p:nvSpPr>
        <p:spPr bwMode="auto">
          <a:xfrm>
            <a:off x="1990723" y="3094990"/>
            <a:ext cx="1143000" cy="23180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D068ED33-31F2-4D4D-93F8-5FD674FD8478}"/>
              </a:ext>
            </a:extLst>
          </p:cNvPr>
          <p:cNvGrpSpPr/>
          <p:nvPr/>
        </p:nvGrpSpPr>
        <p:grpSpPr>
          <a:xfrm>
            <a:off x="4947763" y="2894157"/>
            <a:ext cx="3676447" cy="2369616"/>
            <a:chOff x="4947763" y="3412317"/>
            <a:chExt cx="3676447" cy="2369616"/>
          </a:xfrm>
        </p:grpSpPr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EEAB3BD1-E165-42D5-952F-FA38B11CC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7763" y="3412317"/>
              <a:ext cx="3676447" cy="2369616"/>
            </a:xfrm>
            <a:prstGeom prst="rect">
              <a:avLst/>
            </a:prstGeom>
          </p:spPr>
        </p:pic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CE9EE2C-4EF1-47DA-87F9-A17F3C539DAE}"/>
                </a:ext>
              </a:extLst>
            </p:cNvPr>
            <p:cNvSpPr/>
            <p:nvPr/>
          </p:nvSpPr>
          <p:spPr bwMode="auto">
            <a:xfrm>
              <a:off x="5990748" y="3549911"/>
              <a:ext cx="1512168" cy="236265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CFFA4E84-8AF4-4176-92EC-2C1E55D52944}"/>
              </a:ext>
            </a:extLst>
          </p:cNvPr>
          <p:cNvSpPr/>
          <p:nvPr/>
        </p:nvSpPr>
        <p:spPr bwMode="auto">
          <a:xfrm>
            <a:off x="3240953" y="3119277"/>
            <a:ext cx="1076325" cy="231805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018CF36-2CCB-4CBC-8BA0-1292839E6327}"/>
              </a:ext>
            </a:extLst>
          </p:cNvPr>
          <p:cNvSpPr/>
          <p:nvPr/>
        </p:nvSpPr>
        <p:spPr bwMode="auto">
          <a:xfrm>
            <a:off x="3133723" y="5073015"/>
            <a:ext cx="742951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   Q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75FF8487-D76A-4C5D-AB09-6A876D7B8613}"/>
              </a:ext>
            </a:extLst>
          </p:cNvPr>
          <p:cNvCxnSpPr>
            <a:endCxn id="27" idx="1"/>
          </p:cNvCxnSpPr>
          <p:nvPr/>
        </p:nvCxnSpPr>
        <p:spPr>
          <a:xfrm>
            <a:off x="2800840" y="5454015"/>
            <a:ext cx="3328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C876C1B8-5392-4300-88D1-10FA3E0F13F1}"/>
              </a:ext>
            </a:extLst>
          </p:cNvPr>
          <p:cNvCxnSpPr>
            <a:stCxn id="27" idx="3"/>
          </p:cNvCxnSpPr>
          <p:nvPr/>
        </p:nvCxnSpPr>
        <p:spPr>
          <a:xfrm>
            <a:off x="3876674" y="5454015"/>
            <a:ext cx="29527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等腰三角形 29">
            <a:extLst>
              <a:ext uri="{FF2B5EF4-FFF2-40B4-BE49-F238E27FC236}">
                <a16:creationId xmlns:a16="http://schemas.microsoft.com/office/drawing/2014/main" id="{12D8900D-C315-4BC1-9B5C-ADC394EDEFA4}"/>
              </a:ext>
            </a:extLst>
          </p:cNvPr>
          <p:cNvSpPr/>
          <p:nvPr/>
        </p:nvSpPr>
        <p:spPr bwMode="auto">
          <a:xfrm>
            <a:off x="3448049" y="5701665"/>
            <a:ext cx="95249" cy="123825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肘形接點 19">
            <a:extLst>
              <a:ext uri="{FF2B5EF4-FFF2-40B4-BE49-F238E27FC236}">
                <a16:creationId xmlns:a16="http://schemas.microsoft.com/office/drawing/2014/main" id="{87465DBC-D218-4F9A-BA3B-F545EED18F65}"/>
              </a:ext>
            </a:extLst>
          </p:cNvPr>
          <p:cNvCxnSpPr>
            <a:stCxn id="27" idx="2"/>
          </p:cNvCxnSpPr>
          <p:nvPr/>
        </p:nvCxnSpPr>
        <p:spPr>
          <a:xfrm rot="5400000">
            <a:off x="3062533" y="5573323"/>
            <a:ext cx="180975" cy="704359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等腰三角形 31">
            <a:extLst>
              <a:ext uri="{FF2B5EF4-FFF2-40B4-BE49-F238E27FC236}">
                <a16:creationId xmlns:a16="http://schemas.microsoft.com/office/drawing/2014/main" id="{C53EF05B-FFAB-472E-BF51-073C25360129}"/>
              </a:ext>
            </a:extLst>
          </p:cNvPr>
          <p:cNvSpPr/>
          <p:nvPr/>
        </p:nvSpPr>
        <p:spPr bwMode="auto">
          <a:xfrm rot="5400000">
            <a:off x="3133723" y="5139690"/>
            <a:ext cx="123827" cy="11430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B0953DC7-3D0A-4C3C-BBC0-9A50C8A83523}"/>
              </a:ext>
            </a:extLst>
          </p:cNvPr>
          <p:cNvCxnSpPr/>
          <p:nvPr/>
        </p:nvCxnSpPr>
        <p:spPr>
          <a:xfrm>
            <a:off x="2724150" y="5196840"/>
            <a:ext cx="40957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03BB3680-445E-4767-BDD0-CFA0A4945C27}"/>
              </a:ext>
            </a:extLst>
          </p:cNvPr>
          <p:cNvSpPr txBox="1"/>
          <p:nvPr/>
        </p:nvSpPr>
        <p:spPr>
          <a:xfrm>
            <a:off x="2095500" y="4977705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203F59ED-6510-4D09-9F3E-72DCA34F4A42}"/>
              </a:ext>
            </a:extLst>
          </p:cNvPr>
          <p:cNvSpPr txBox="1"/>
          <p:nvPr/>
        </p:nvSpPr>
        <p:spPr>
          <a:xfrm>
            <a:off x="2105025" y="5811202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clk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876E5EE-7DAE-4D4A-8082-B05A1BD09EC9}"/>
              </a:ext>
            </a:extLst>
          </p:cNvPr>
          <p:cNvSpPr txBox="1"/>
          <p:nvPr/>
        </p:nvSpPr>
        <p:spPr>
          <a:xfrm>
            <a:off x="4152900" y="5263515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4CDFBFF6-C177-4FC6-8428-4B1E4161D2D3}"/>
              </a:ext>
            </a:extLst>
          </p:cNvPr>
          <p:cNvSpPr txBox="1"/>
          <p:nvPr/>
        </p:nvSpPr>
        <p:spPr>
          <a:xfrm>
            <a:off x="1628775" y="5263515"/>
            <a:ext cx="1098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next_count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51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Asynchronous &amp; synchronous reset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AA238B78-8B4C-4EDA-BC6E-7E6D5117E359}"/>
              </a:ext>
            </a:extLst>
          </p:cNvPr>
          <p:cNvSpPr txBox="1"/>
          <p:nvPr/>
        </p:nvSpPr>
        <p:spPr>
          <a:xfrm>
            <a:off x="696685" y="1406685"/>
            <a:ext cx="6966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4219922-D025-4B45-BDF2-BC8268C28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68" y="1801246"/>
            <a:ext cx="474345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37D731D-72E1-4951-9BCC-6074F0592A2F}"/>
              </a:ext>
            </a:extLst>
          </p:cNvPr>
          <p:cNvSpPr txBox="1"/>
          <p:nvPr/>
        </p:nvSpPr>
        <p:spPr>
          <a:xfrm>
            <a:off x="590735" y="2324487"/>
            <a:ext cx="697627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Asyn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</a:p>
          <a:p>
            <a:pPr algn="ctr"/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</a:p>
          <a:p>
            <a:pPr algn="ctr"/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6A37168-AC1E-46B6-8686-90F4FCD5D7A9}"/>
              </a:ext>
            </a:extLst>
          </p:cNvPr>
          <p:cNvSpPr txBox="1"/>
          <p:nvPr/>
        </p:nvSpPr>
        <p:spPr>
          <a:xfrm>
            <a:off x="6162675" y="2438787"/>
            <a:ext cx="2651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reset at the </a:t>
            </a:r>
            <a:r>
              <a:rPr lang="en-US" altLang="zh-TW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posedge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zh-TW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reset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D0F4058-DCDB-43D6-944F-4EB6936A3C18}"/>
              </a:ext>
            </a:extLst>
          </p:cNvPr>
          <p:cNvSpPr txBox="1"/>
          <p:nvPr/>
        </p:nvSpPr>
        <p:spPr>
          <a:xfrm>
            <a:off x="6162674" y="3867537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reset at the </a:t>
            </a:r>
            <a:r>
              <a:rPr lang="en-US" altLang="zh-TW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posedge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zh-TW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clock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D910E92-0FDE-487E-824D-86D3A2BA8D82}"/>
              </a:ext>
            </a:extLst>
          </p:cNvPr>
          <p:cNvSpPr txBox="1"/>
          <p:nvPr/>
        </p:nvSpPr>
        <p:spPr>
          <a:xfrm>
            <a:off x="6162674" y="5010537"/>
            <a:ext cx="1263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reset occurs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B22ACF52-6EB8-4A23-A541-8475242E93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693"/>
          <a:stretch/>
        </p:blipFill>
        <p:spPr>
          <a:xfrm>
            <a:off x="1953305" y="1329467"/>
            <a:ext cx="4714875" cy="40281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5399E9E4-5717-4D9F-91CB-0904FA974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5728424"/>
            <a:ext cx="27813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20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Metastability 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AA238B78-8B4C-4EDA-BC6E-7E6D5117E359}"/>
              </a:ext>
            </a:extLst>
          </p:cNvPr>
          <p:cNvSpPr txBox="1"/>
          <p:nvPr/>
        </p:nvSpPr>
        <p:spPr>
          <a:xfrm>
            <a:off x="696685" y="1406685"/>
            <a:ext cx="69668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unstable status due to non ideal data transition is called metastability.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200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D9F7153-8853-4182-8BE2-504B28ACF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682" y="2610037"/>
            <a:ext cx="6201640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70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 time &amp; Hold time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A238B78-8B4C-4EDA-BC6E-7E6D5117E359}"/>
                  </a:ext>
                </a:extLst>
              </p:cNvPr>
              <p:cNvSpPr txBox="1"/>
              <p:nvPr/>
            </p:nvSpPr>
            <p:spPr>
              <a:xfrm>
                <a:off x="696685" y="1406685"/>
                <a:ext cx="6966857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"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Setup time(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dirty="0">
                            <a:latin typeface="Cambria Math" panose="02040503050406030204" pitchFamily="18" charset="0"/>
                          </a:rPr>
                          <m:t>su</m:t>
                        </m:r>
                      </m:sub>
                    </m:sSub>
                    <m:r>
                      <a:rPr lang="en-US" altLang="zh-TW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the minimum amount of time the data signal should be held steady before the clock.</a:t>
                </a:r>
              </a:p>
              <a:p>
                <a:pPr marL="285750" indent="-285750">
                  <a:buClr>
                    <a:schemeClr val="accent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"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chemeClr val="accent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"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Hold time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dirty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TW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the minimum amount of time the data signal should be held steady after the clock</a:t>
                </a:r>
              </a:p>
              <a:p>
                <a:pPr marL="285750" indent="-285750">
                  <a:buClr>
                    <a:schemeClr val="accent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"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SzPct val="120000"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742950" lvl="1" indent="-285750">
                  <a:buSzPct val="120000"/>
                  <a:buFont typeface="Wingdings" panose="05000000000000000000" pitchFamily="2" charset="2"/>
                  <a:buChar char=""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A238B78-8B4C-4EDA-BC6E-7E6D5117E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5" y="1406685"/>
                <a:ext cx="6966857" cy="2862322"/>
              </a:xfrm>
              <a:prstGeom prst="rect">
                <a:avLst/>
              </a:prstGeom>
              <a:blipFill>
                <a:blip r:embed="rId2"/>
                <a:stretch>
                  <a:fillRect l="-875" t="-19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85F6D2FA-660B-448C-9F76-7588B271D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73" y="3766624"/>
            <a:ext cx="7972853" cy="162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305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Path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群組 8">
            <a:extLst>
              <a:ext uri="{FF2B5EF4-FFF2-40B4-BE49-F238E27FC236}">
                <a16:creationId xmlns:a16="http://schemas.microsoft.com/office/drawing/2014/main" id="{022AB814-655F-4FBC-BD39-16F6A85B7509}"/>
              </a:ext>
            </a:extLst>
          </p:cNvPr>
          <p:cNvGrpSpPr/>
          <p:nvPr/>
        </p:nvGrpSpPr>
        <p:grpSpPr>
          <a:xfrm>
            <a:off x="447588" y="3284984"/>
            <a:ext cx="8380533" cy="2288577"/>
            <a:chOff x="737240" y="3176972"/>
            <a:chExt cx="8380533" cy="2288577"/>
          </a:xfrm>
        </p:grpSpPr>
        <p:sp>
          <p:nvSpPr>
            <p:cNvPr id="10" name="雲朵形 9">
              <a:extLst>
                <a:ext uri="{FF2B5EF4-FFF2-40B4-BE49-F238E27FC236}">
                  <a16:creationId xmlns:a16="http://schemas.microsoft.com/office/drawing/2014/main" id="{69615B76-8140-46F6-88E7-7638046CF2F9}"/>
                </a:ext>
              </a:extLst>
            </p:cNvPr>
            <p:cNvSpPr/>
            <p:nvPr/>
          </p:nvSpPr>
          <p:spPr bwMode="auto">
            <a:xfrm>
              <a:off x="2136815" y="3176972"/>
              <a:ext cx="2044561" cy="1224136"/>
            </a:xfrm>
            <a:prstGeom prst="cloud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Delay: 5ns</a:t>
              </a:r>
              <a:endParaRPr kumimoji="0" lang="zh-TW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48BBC28C-9BE0-4D94-82A2-0D8238B3C4D2}"/>
                </a:ext>
              </a:extLst>
            </p:cNvPr>
            <p:cNvCxnSpPr>
              <a:stCxn id="34" idx="3"/>
              <a:endCxn id="10" idx="2"/>
            </p:cNvCxnSpPr>
            <p:nvPr/>
          </p:nvCxnSpPr>
          <p:spPr bwMode="auto">
            <a:xfrm>
              <a:off x="1457989" y="3789040"/>
              <a:ext cx="68516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DC9FEC5D-BC42-47D2-95C7-07A5568EE1CC}"/>
                </a:ext>
              </a:extLst>
            </p:cNvPr>
            <p:cNvGrpSpPr/>
            <p:nvPr/>
          </p:nvGrpSpPr>
          <p:grpSpPr>
            <a:xfrm>
              <a:off x="737240" y="3480683"/>
              <a:ext cx="720749" cy="1984866"/>
              <a:chOff x="737240" y="3480683"/>
              <a:chExt cx="720749" cy="1984866"/>
            </a:xfrm>
          </p:grpSpPr>
          <p:grpSp>
            <p:nvGrpSpPr>
              <p:cNvPr id="33" name="群組 32">
                <a:extLst>
                  <a:ext uri="{FF2B5EF4-FFF2-40B4-BE49-F238E27FC236}">
                    <a16:creationId xmlns:a16="http://schemas.microsoft.com/office/drawing/2014/main" id="{48536FAE-6713-4309-AC3C-571B50EC3AA4}"/>
                  </a:ext>
                </a:extLst>
              </p:cNvPr>
              <p:cNvGrpSpPr/>
              <p:nvPr/>
            </p:nvGrpSpPr>
            <p:grpSpPr>
              <a:xfrm>
                <a:off x="737240" y="3480683"/>
                <a:ext cx="720749" cy="1984866"/>
                <a:chOff x="6300861" y="2060848"/>
                <a:chExt cx="720749" cy="1984866"/>
              </a:xfrm>
            </p:grpSpPr>
            <p:grpSp>
              <p:nvGrpSpPr>
                <p:cNvPr id="35" name="群組 34">
                  <a:extLst>
                    <a:ext uri="{FF2B5EF4-FFF2-40B4-BE49-F238E27FC236}">
                      <a16:creationId xmlns:a16="http://schemas.microsoft.com/office/drawing/2014/main" id="{4F39092C-1790-4B06-AE71-90B9A4ADDFD7}"/>
                    </a:ext>
                  </a:extLst>
                </p:cNvPr>
                <p:cNvGrpSpPr/>
                <p:nvPr/>
              </p:nvGrpSpPr>
              <p:grpSpPr>
                <a:xfrm>
                  <a:off x="6373538" y="2060848"/>
                  <a:ext cx="648072" cy="1224136"/>
                  <a:chOff x="1475656" y="2348880"/>
                  <a:chExt cx="648072" cy="1224136"/>
                </a:xfrm>
              </p:grpSpPr>
              <p:sp>
                <p:nvSpPr>
                  <p:cNvPr id="38" name="矩形 37">
                    <a:extLst>
                      <a:ext uri="{FF2B5EF4-FFF2-40B4-BE49-F238E27FC236}">
                        <a16:creationId xmlns:a16="http://schemas.microsoft.com/office/drawing/2014/main" id="{96BD804C-9DF3-402F-B69B-951A658A2CC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75656" y="2348880"/>
                    <a:ext cx="648072" cy="1224136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等腰三角形 38">
                    <a:extLst>
                      <a:ext uri="{FF2B5EF4-FFF2-40B4-BE49-F238E27FC236}">
                        <a16:creationId xmlns:a16="http://schemas.microsoft.com/office/drawing/2014/main" id="{8AF7E8B0-430F-44AD-8B95-A78D252DD11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75656" y="3212976"/>
                    <a:ext cx="360040" cy="360040"/>
                  </a:xfrm>
                  <a:prstGeom prst="triangl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36" name="直線單箭頭接點 35">
                  <a:extLst>
                    <a:ext uri="{FF2B5EF4-FFF2-40B4-BE49-F238E27FC236}">
                      <a16:creationId xmlns:a16="http://schemas.microsoft.com/office/drawing/2014/main" id="{E3F3434E-742E-42F0-B2B1-EB89D509679D}"/>
                    </a:ext>
                  </a:extLst>
                </p:cNvPr>
                <p:cNvCxnSpPr>
                  <a:endCxn id="39" idx="3"/>
                </p:cNvCxnSpPr>
                <p:nvPr/>
              </p:nvCxnSpPr>
              <p:spPr bwMode="auto">
                <a:xfrm flipV="1">
                  <a:off x="6553558" y="3284984"/>
                  <a:ext cx="0" cy="43204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sp>
              <p:nvSpPr>
                <p:cNvPr id="37" name="文字方塊 36">
                  <a:extLst>
                    <a:ext uri="{FF2B5EF4-FFF2-40B4-BE49-F238E27FC236}">
                      <a16:creationId xmlns:a16="http://schemas.microsoft.com/office/drawing/2014/main" id="{1F2B50C5-69FE-4149-A2F1-6D52CE856C1F}"/>
                    </a:ext>
                  </a:extLst>
                </p:cNvPr>
                <p:cNvSpPr txBox="1"/>
                <p:nvPr/>
              </p:nvSpPr>
              <p:spPr>
                <a:xfrm>
                  <a:off x="6300861" y="3676382"/>
                  <a:ext cx="505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clk</a:t>
                  </a:r>
                  <a:endPara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FE5E9A73-5041-4A98-B92F-D4695BFB7F36}"/>
                  </a:ext>
                </a:extLst>
              </p:cNvPr>
              <p:cNvSpPr/>
              <p:nvPr/>
            </p:nvSpPr>
            <p:spPr bwMode="auto">
              <a:xfrm>
                <a:off x="809917" y="3717032"/>
                <a:ext cx="648072" cy="14401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E8449F09-4FD4-4849-86C8-826F7A67BFF7}"/>
                </a:ext>
              </a:extLst>
            </p:cNvPr>
            <p:cNvGrpSpPr/>
            <p:nvPr/>
          </p:nvGrpSpPr>
          <p:grpSpPr>
            <a:xfrm>
              <a:off x="4644008" y="3480683"/>
              <a:ext cx="720749" cy="1984866"/>
              <a:chOff x="737240" y="3480683"/>
              <a:chExt cx="720749" cy="1984866"/>
            </a:xfrm>
          </p:grpSpPr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id="{C98E8AA0-2ACE-435F-9DCC-E4D1EAF43F8B}"/>
                  </a:ext>
                </a:extLst>
              </p:cNvPr>
              <p:cNvGrpSpPr/>
              <p:nvPr/>
            </p:nvGrpSpPr>
            <p:grpSpPr>
              <a:xfrm>
                <a:off x="737240" y="3480683"/>
                <a:ext cx="720749" cy="1984866"/>
                <a:chOff x="6300861" y="2060848"/>
                <a:chExt cx="720749" cy="1984866"/>
              </a:xfrm>
            </p:grpSpPr>
            <p:grpSp>
              <p:nvGrpSpPr>
                <p:cNvPr id="28" name="群組 27">
                  <a:extLst>
                    <a:ext uri="{FF2B5EF4-FFF2-40B4-BE49-F238E27FC236}">
                      <a16:creationId xmlns:a16="http://schemas.microsoft.com/office/drawing/2014/main" id="{09BA0659-6EC4-490B-A1C8-EC12594C7BE4}"/>
                    </a:ext>
                  </a:extLst>
                </p:cNvPr>
                <p:cNvGrpSpPr/>
                <p:nvPr/>
              </p:nvGrpSpPr>
              <p:grpSpPr>
                <a:xfrm>
                  <a:off x="6373538" y="2060848"/>
                  <a:ext cx="648072" cy="1224136"/>
                  <a:chOff x="1475656" y="2348880"/>
                  <a:chExt cx="648072" cy="1224136"/>
                </a:xfrm>
              </p:grpSpPr>
              <p:sp>
                <p:nvSpPr>
                  <p:cNvPr id="31" name="矩形 30">
                    <a:extLst>
                      <a:ext uri="{FF2B5EF4-FFF2-40B4-BE49-F238E27FC236}">
                        <a16:creationId xmlns:a16="http://schemas.microsoft.com/office/drawing/2014/main" id="{63041B8A-9CB8-47BD-BACE-56DBED2E24E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75656" y="2348880"/>
                    <a:ext cx="648072" cy="1224136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等腰三角形 31">
                    <a:extLst>
                      <a:ext uri="{FF2B5EF4-FFF2-40B4-BE49-F238E27FC236}">
                        <a16:creationId xmlns:a16="http://schemas.microsoft.com/office/drawing/2014/main" id="{79E11F5B-6649-45DA-8719-F303B1A3FE9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75656" y="3212976"/>
                    <a:ext cx="360040" cy="360040"/>
                  </a:xfrm>
                  <a:prstGeom prst="triangl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29" name="直線單箭頭接點 28">
                  <a:extLst>
                    <a:ext uri="{FF2B5EF4-FFF2-40B4-BE49-F238E27FC236}">
                      <a16:creationId xmlns:a16="http://schemas.microsoft.com/office/drawing/2014/main" id="{367324A3-6D07-4543-9E6A-9EBEE2F195B0}"/>
                    </a:ext>
                  </a:extLst>
                </p:cNvPr>
                <p:cNvCxnSpPr>
                  <a:endCxn id="32" idx="3"/>
                </p:cNvCxnSpPr>
                <p:nvPr/>
              </p:nvCxnSpPr>
              <p:spPr bwMode="auto">
                <a:xfrm flipV="1">
                  <a:off x="6553558" y="3284984"/>
                  <a:ext cx="0" cy="43204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sp>
              <p:nvSpPr>
                <p:cNvPr id="30" name="文字方塊 29">
                  <a:extLst>
                    <a:ext uri="{FF2B5EF4-FFF2-40B4-BE49-F238E27FC236}">
                      <a16:creationId xmlns:a16="http://schemas.microsoft.com/office/drawing/2014/main" id="{2DDB65AF-69C0-425A-9B75-B27962823D85}"/>
                    </a:ext>
                  </a:extLst>
                </p:cNvPr>
                <p:cNvSpPr txBox="1"/>
                <p:nvPr/>
              </p:nvSpPr>
              <p:spPr>
                <a:xfrm>
                  <a:off x="6300861" y="3676382"/>
                  <a:ext cx="505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clk</a:t>
                  </a:r>
                  <a:endPara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B8F0EB7F-16F4-45E4-8BD2-A05EB52D20C0}"/>
                  </a:ext>
                </a:extLst>
              </p:cNvPr>
              <p:cNvSpPr/>
              <p:nvPr/>
            </p:nvSpPr>
            <p:spPr bwMode="auto">
              <a:xfrm>
                <a:off x="809917" y="3717032"/>
                <a:ext cx="648072" cy="14401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3673AEBA-265F-476E-BD08-D055DB38F19F}"/>
                </a:ext>
              </a:extLst>
            </p:cNvPr>
            <p:cNvCxnSpPr>
              <a:stCxn id="10" idx="0"/>
              <a:endCxn id="27" idx="1"/>
            </p:cNvCxnSpPr>
            <p:nvPr/>
          </p:nvCxnSpPr>
          <p:spPr bwMode="auto">
            <a:xfrm>
              <a:off x="4179672" y="3789040"/>
              <a:ext cx="53701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雲朵形 14">
              <a:extLst>
                <a:ext uri="{FF2B5EF4-FFF2-40B4-BE49-F238E27FC236}">
                  <a16:creationId xmlns:a16="http://schemas.microsoft.com/office/drawing/2014/main" id="{B0C40B32-2F45-40DE-98CA-A0E7AC68587A}"/>
                </a:ext>
              </a:extLst>
            </p:cNvPr>
            <p:cNvSpPr/>
            <p:nvPr/>
          </p:nvSpPr>
          <p:spPr bwMode="auto">
            <a:xfrm>
              <a:off x="5889831" y="3176972"/>
              <a:ext cx="2044561" cy="1224136"/>
            </a:xfrm>
            <a:prstGeom prst="clou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Delay: 3ns</a:t>
              </a:r>
              <a:endPara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785BE0A6-259E-4914-9E61-AE153A9B18A8}"/>
                </a:ext>
              </a:extLst>
            </p:cNvPr>
            <p:cNvGrpSpPr/>
            <p:nvPr/>
          </p:nvGrpSpPr>
          <p:grpSpPr>
            <a:xfrm>
              <a:off x="8397024" y="3480683"/>
              <a:ext cx="720749" cy="1984866"/>
              <a:chOff x="737240" y="3480683"/>
              <a:chExt cx="720749" cy="1984866"/>
            </a:xfrm>
          </p:grpSpPr>
          <p:grpSp>
            <p:nvGrpSpPr>
              <p:cNvPr id="19" name="群組 18">
                <a:extLst>
                  <a:ext uri="{FF2B5EF4-FFF2-40B4-BE49-F238E27FC236}">
                    <a16:creationId xmlns:a16="http://schemas.microsoft.com/office/drawing/2014/main" id="{56434CF0-CC8F-48B0-A45F-8A3C37790364}"/>
                  </a:ext>
                </a:extLst>
              </p:cNvPr>
              <p:cNvGrpSpPr/>
              <p:nvPr/>
            </p:nvGrpSpPr>
            <p:grpSpPr>
              <a:xfrm>
                <a:off x="737240" y="3480683"/>
                <a:ext cx="720749" cy="1984866"/>
                <a:chOff x="6300861" y="2060848"/>
                <a:chExt cx="720749" cy="1984866"/>
              </a:xfrm>
            </p:grpSpPr>
            <p:grpSp>
              <p:nvGrpSpPr>
                <p:cNvPr id="21" name="群組 20">
                  <a:extLst>
                    <a:ext uri="{FF2B5EF4-FFF2-40B4-BE49-F238E27FC236}">
                      <a16:creationId xmlns:a16="http://schemas.microsoft.com/office/drawing/2014/main" id="{A5ED1E05-66B1-428A-A458-A3561C3BC1B2}"/>
                    </a:ext>
                  </a:extLst>
                </p:cNvPr>
                <p:cNvGrpSpPr/>
                <p:nvPr/>
              </p:nvGrpSpPr>
              <p:grpSpPr>
                <a:xfrm>
                  <a:off x="6373538" y="2060848"/>
                  <a:ext cx="648072" cy="1224136"/>
                  <a:chOff x="1475656" y="2348880"/>
                  <a:chExt cx="648072" cy="1224136"/>
                </a:xfrm>
              </p:grpSpPr>
              <p:sp>
                <p:nvSpPr>
                  <p:cNvPr id="24" name="矩形 23">
                    <a:extLst>
                      <a:ext uri="{FF2B5EF4-FFF2-40B4-BE49-F238E27FC236}">
                        <a16:creationId xmlns:a16="http://schemas.microsoft.com/office/drawing/2014/main" id="{FA68D38B-2327-4940-BC56-78D7449B6D7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75656" y="2348880"/>
                    <a:ext cx="648072" cy="1224136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等腰三角形 24">
                    <a:extLst>
                      <a:ext uri="{FF2B5EF4-FFF2-40B4-BE49-F238E27FC236}">
                        <a16:creationId xmlns:a16="http://schemas.microsoft.com/office/drawing/2014/main" id="{F48E65EF-BCB7-4E56-82B0-43C4F82BD5A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75656" y="3212976"/>
                    <a:ext cx="360040" cy="360040"/>
                  </a:xfrm>
                  <a:prstGeom prst="triangl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22" name="直線單箭頭接點 21">
                  <a:extLst>
                    <a:ext uri="{FF2B5EF4-FFF2-40B4-BE49-F238E27FC236}">
                      <a16:creationId xmlns:a16="http://schemas.microsoft.com/office/drawing/2014/main" id="{C1CA8EFD-222B-423F-9071-F988A8D70F42}"/>
                    </a:ext>
                  </a:extLst>
                </p:cNvPr>
                <p:cNvCxnSpPr>
                  <a:endCxn id="25" idx="3"/>
                </p:cNvCxnSpPr>
                <p:nvPr/>
              </p:nvCxnSpPr>
              <p:spPr bwMode="auto">
                <a:xfrm flipV="1">
                  <a:off x="6553558" y="3284984"/>
                  <a:ext cx="0" cy="43204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354E475C-8F67-44CB-9DE6-744A294CCC19}"/>
                    </a:ext>
                  </a:extLst>
                </p:cNvPr>
                <p:cNvSpPr txBox="1"/>
                <p:nvPr/>
              </p:nvSpPr>
              <p:spPr>
                <a:xfrm>
                  <a:off x="6300861" y="3676382"/>
                  <a:ext cx="505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clk</a:t>
                  </a:r>
                  <a:endPara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87C4D92-057A-40EA-90BB-C6639A94CFED}"/>
                  </a:ext>
                </a:extLst>
              </p:cNvPr>
              <p:cNvSpPr/>
              <p:nvPr/>
            </p:nvSpPr>
            <p:spPr bwMode="auto">
              <a:xfrm>
                <a:off x="809917" y="3717032"/>
                <a:ext cx="648072" cy="14401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82E11771-F55E-462D-B943-4EF5D6BF1406}"/>
                </a:ext>
              </a:extLst>
            </p:cNvPr>
            <p:cNvCxnSpPr>
              <a:stCxn id="15" idx="0"/>
              <a:endCxn id="20" idx="1"/>
            </p:cNvCxnSpPr>
            <p:nvPr/>
          </p:nvCxnSpPr>
          <p:spPr bwMode="auto">
            <a:xfrm>
              <a:off x="7932688" y="3789040"/>
              <a:ext cx="53701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1664138C-2B48-41E1-881E-39022658805E}"/>
                </a:ext>
              </a:extLst>
            </p:cNvPr>
            <p:cNvCxnSpPr>
              <a:stCxn id="27" idx="3"/>
              <a:endCxn id="15" idx="2"/>
            </p:cNvCxnSpPr>
            <p:nvPr/>
          </p:nvCxnSpPr>
          <p:spPr bwMode="auto">
            <a:xfrm>
              <a:off x="5364757" y="3789040"/>
              <a:ext cx="5314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40B85496-944F-4BD2-AC5F-F56A24D20F41}"/>
              </a:ext>
            </a:extLst>
          </p:cNvPr>
          <p:cNvSpPr txBox="1"/>
          <p:nvPr/>
        </p:nvSpPr>
        <p:spPr>
          <a:xfrm>
            <a:off x="696685" y="1406685"/>
            <a:ext cx="69668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path is the path that has longest delay between reg or in/out in the whole circuit.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200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11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Pipeline 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群組 8">
            <a:extLst>
              <a:ext uri="{FF2B5EF4-FFF2-40B4-BE49-F238E27FC236}">
                <a16:creationId xmlns:a16="http://schemas.microsoft.com/office/drawing/2014/main" id="{5D0D6E5F-0C72-47A6-A690-D98BB5C2CB93}"/>
              </a:ext>
            </a:extLst>
          </p:cNvPr>
          <p:cNvGrpSpPr/>
          <p:nvPr/>
        </p:nvGrpSpPr>
        <p:grpSpPr>
          <a:xfrm>
            <a:off x="447588" y="1785324"/>
            <a:ext cx="8380533" cy="2288577"/>
            <a:chOff x="737240" y="3176972"/>
            <a:chExt cx="8380533" cy="2288577"/>
          </a:xfrm>
        </p:grpSpPr>
        <p:sp>
          <p:nvSpPr>
            <p:cNvPr id="10" name="雲朵形 9">
              <a:extLst>
                <a:ext uri="{FF2B5EF4-FFF2-40B4-BE49-F238E27FC236}">
                  <a16:creationId xmlns:a16="http://schemas.microsoft.com/office/drawing/2014/main" id="{FE9661BA-D4CC-44DE-82A7-E18EC06122C3}"/>
                </a:ext>
              </a:extLst>
            </p:cNvPr>
            <p:cNvSpPr/>
            <p:nvPr/>
          </p:nvSpPr>
          <p:spPr bwMode="auto">
            <a:xfrm>
              <a:off x="2136815" y="3176972"/>
              <a:ext cx="2044561" cy="1224136"/>
            </a:xfrm>
            <a:prstGeom prst="cloud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Delay: 4ns</a:t>
              </a:r>
              <a:endParaRPr kumimoji="0" lang="zh-TW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799FD20A-B771-4F51-81CB-81DC6E3BE5D0}"/>
                </a:ext>
              </a:extLst>
            </p:cNvPr>
            <p:cNvCxnSpPr>
              <a:stCxn id="25" idx="3"/>
              <a:endCxn id="10" idx="2"/>
            </p:cNvCxnSpPr>
            <p:nvPr/>
          </p:nvCxnSpPr>
          <p:spPr bwMode="auto">
            <a:xfrm>
              <a:off x="1457989" y="3789040"/>
              <a:ext cx="68516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5D9BBFF3-5751-4ACB-A895-E36FBAA15D84}"/>
                </a:ext>
              </a:extLst>
            </p:cNvPr>
            <p:cNvGrpSpPr/>
            <p:nvPr/>
          </p:nvGrpSpPr>
          <p:grpSpPr>
            <a:xfrm>
              <a:off x="737240" y="3480683"/>
              <a:ext cx="720749" cy="1984866"/>
              <a:chOff x="737240" y="3480683"/>
              <a:chExt cx="720749" cy="1984866"/>
            </a:xfrm>
          </p:grpSpPr>
          <p:grpSp>
            <p:nvGrpSpPr>
              <p:cNvPr id="24" name="群組 23">
                <a:extLst>
                  <a:ext uri="{FF2B5EF4-FFF2-40B4-BE49-F238E27FC236}">
                    <a16:creationId xmlns:a16="http://schemas.microsoft.com/office/drawing/2014/main" id="{AD54DE6C-3B4B-43FE-9DB7-5B12FDD80168}"/>
                  </a:ext>
                </a:extLst>
              </p:cNvPr>
              <p:cNvGrpSpPr/>
              <p:nvPr/>
            </p:nvGrpSpPr>
            <p:grpSpPr>
              <a:xfrm>
                <a:off x="737240" y="3480683"/>
                <a:ext cx="720749" cy="1984866"/>
                <a:chOff x="6300861" y="2060848"/>
                <a:chExt cx="720749" cy="1984866"/>
              </a:xfrm>
            </p:grpSpPr>
            <p:grpSp>
              <p:nvGrpSpPr>
                <p:cNvPr id="26" name="群組 25">
                  <a:extLst>
                    <a:ext uri="{FF2B5EF4-FFF2-40B4-BE49-F238E27FC236}">
                      <a16:creationId xmlns:a16="http://schemas.microsoft.com/office/drawing/2014/main" id="{05BD8E8D-BEA3-4751-884F-1C22C1303285}"/>
                    </a:ext>
                  </a:extLst>
                </p:cNvPr>
                <p:cNvGrpSpPr/>
                <p:nvPr/>
              </p:nvGrpSpPr>
              <p:grpSpPr>
                <a:xfrm>
                  <a:off x="6373538" y="2060848"/>
                  <a:ext cx="648072" cy="1224136"/>
                  <a:chOff x="1475656" y="2348880"/>
                  <a:chExt cx="648072" cy="1224136"/>
                </a:xfrm>
              </p:grpSpPr>
              <p:sp>
                <p:nvSpPr>
                  <p:cNvPr id="29" name="矩形 28">
                    <a:extLst>
                      <a:ext uri="{FF2B5EF4-FFF2-40B4-BE49-F238E27FC236}">
                        <a16:creationId xmlns:a16="http://schemas.microsoft.com/office/drawing/2014/main" id="{F0227C0F-D65E-4158-9C68-EC166808D61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75656" y="2348880"/>
                    <a:ext cx="648072" cy="1224136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等腰三角形 29">
                    <a:extLst>
                      <a:ext uri="{FF2B5EF4-FFF2-40B4-BE49-F238E27FC236}">
                        <a16:creationId xmlns:a16="http://schemas.microsoft.com/office/drawing/2014/main" id="{F0C292E4-7A50-4190-BEEE-08A7915C0DB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75656" y="3212976"/>
                    <a:ext cx="360040" cy="360040"/>
                  </a:xfrm>
                  <a:prstGeom prst="triangl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27" name="直線單箭頭接點 26">
                  <a:extLst>
                    <a:ext uri="{FF2B5EF4-FFF2-40B4-BE49-F238E27FC236}">
                      <a16:creationId xmlns:a16="http://schemas.microsoft.com/office/drawing/2014/main" id="{E610D959-1373-4150-8166-2B08B5D375D1}"/>
                    </a:ext>
                  </a:extLst>
                </p:cNvPr>
                <p:cNvCxnSpPr>
                  <a:endCxn id="30" idx="3"/>
                </p:cNvCxnSpPr>
                <p:nvPr/>
              </p:nvCxnSpPr>
              <p:spPr bwMode="auto">
                <a:xfrm flipV="1">
                  <a:off x="6553558" y="3284984"/>
                  <a:ext cx="0" cy="43204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36E4FF70-CAC0-4277-96A2-3E769A403C10}"/>
                    </a:ext>
                  </a:extLst>
                </p:cNvPr>
                <p:cNvSpPr txBox="1"/>
                <p:nvPr/>
              </p:nvSpPr>
              <p:spPr>
                <a:xfrm>
                  <a:off x="6300861" y="3676382"/>
                  <a:ext cx="505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clk</a:t>
                  </a:r>
                  <a:endPara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D5DBFBC4-2F41-4B2B-9FC5-24AC55F1058A}"/>
                  </a:ext>
                </a:extLst>
              </p:cNvPr>
              <p:cNvSpPr/>
              <p:nvPr/>
            </p:nvSpPr>
            <p:spPr bwMode="auto">
              <a:xfrm>
                <a:off x="809917" y="3717032"/>
                <a:ext cx="648072" cy="14401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46E2FF75-367D-48AC-9197-AFE14651531E}"/>
                </a:ext>
              </a:extLst>
            </p:cNvPr>
            <p:cNvCxnSpPr>
              <a:stCxn id="10" idx="0"/>
              <a:endCxn id="14" idx="2"/>
            </p:cNvCxnSpPr>
            <p:nvPr/>
          </p:nvCxnSpPr>
          <p:spPr bwMode="auto">
            <a:xfrm>
              <a:off x="4179672" y="3789040"/>
              <a:ext cx="171650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雲朵形 13">
              <a:extLst>
                <a:ext uri="{FF2B5EF4-FFF2-40B4-BE49-F238E27FC236}">
                  <a16:creationId xmlns:a16="http://schemas.microsoft.com/office/drawing/2014/main" id="{25F72BDA-CB9F-4F26-A2DD-F4D66D5CAAC3}"/>
                </a:ext>
              </a:extLst>
            </p:cNvPr>
            <p:cNvSpPr/>
            <p:nvPr/>
          </p:nvSpPr>
          <p:spPr bwMode="auto">
            <a:xfrm>
              <a:off x="5889831" y="3176972"/>
              <a:ext cx="2044561" cy="1224136"/>
            </a:xfrm>
            <a:prstGeom prst="cloud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Delay: 4ns</a:t>
              </a:r>
              <a:endPara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CC5F0539-A773-421E-8FBA-31A0F8876986}"/>
                </a:ext>
              </a:extLst>
            </p:cNvPr>
            <p:cNvGrpSpPr/>
            <p:nvPr/>
          </p:nvGrpSpPr>
          <p:grpSpPr>
            <a:xfrm>
              <a:off x="8397024" y="3480683"/>
              <a:ext cx="720749" cy="1984866"/>
              <a:chOff x="737240" y="3480683"/>
              <a:chExt cx="720749" cy="1984866"/>
            </a:xfrm>
          </p:grpSpPr>
          <p:grpSp>
            <p:nvGrpSpPr>
              <p:cNvPr id="17" name="群組 16">
                <a:extLst>
                  <a:ext uri="{FF2B5EF4-FFF2-40B4-BE49-F238E27FC236}">
                    <a16:creationId xmlns:a16="http://schemas.microsoft.com/office/drawing/2014/main" id="{952CF3D3-8886-4F2C-BCAC-935385744AB7}"/>
                  </a:ext>
                </a:extLst>
              </p:cNvPr>
              <p:cNvGrpSpPr/>
              <p:nvPr/>
            </p:nvGrpSpPr>
            <p:grpSpPr>
              <a:xfrm>
                <a:off x="737240" y="3480683"/>
                <a:ext cx="720749" cy="1984866"/>
                <a:chOff x="6300861" y="2060848"/>
                <a:chExt cx="720749" cy="1984866"/>
              </a:xfrm>
            </p:grpSpPr>
            <p:grpSp>
              <p:nvGrpSpPr>
                <p:cNvPr id="19" name="群組 18">
                  <a:extLst>
                    <a:ext uri="{FF2B5EF4-FFF2-40B4-BE49-F238E27FC236}">
                      <a16:creationId xmlns:a16="http://schemas.microsoft.com/office/drawing/2014/main" id="{F402E432-67F5-4CAA-873D-04D27D241D20}"/>
                    </a:ext>
                  </a:extLst>
                </p:cNvPr>
                <p:cNvGrpSpPr/>
                <p:nvPr/>
              </p:nvGrpSpPr>
              <p:grpSpPr>
                <a:xfrm>
                  <a:off x="6373538" y="2060848"/>
                  <a:ext cx="648072" cy="1224136"/>
                  <a:chOff x="1475656" y="2348880"/>
                  <a:chExt cx="648072" cy="1224136"/>
                </a:xfrm>
              </p:grpSpPr>
              <p:sp>
                <p:nvSpPr>
                  <p:cNvPr id="22" name="矩形 21">
                    <a:extLst>
                      <a:ext uri="{FF2B5EF4-FFF2-40B4-BE49-F238E27FC236}">
                        <a16:creationId xmlns:a16="http://schemas.microsoft.com/office/drawing/2014/main" id="{66C53719-C8D9-4462-8871-E8997DAB0D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75656" y="2348880"/>
                    <a:ext cx="648072" cy="1224136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等腰三角形 22">
                    <a:extLst>
                      <a:ext uri="{FF2B5EF4-FFF2-40B4-BE49-F238E27FC236}">
                        <a16:creationId xmlns:a16="http://schemas.microsoft.com/office/drawing/2014/main" id="{A016DC96-1399-46B3-8F4A-5C8D7D29E34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75656" y="3212976"/>
                    <a:ext cx="360040" cy="360040"/>
                  </a:xfrm>
                  <a:prstGeom prst="triangl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20" name="直線單箭頭接點 19">
                  <a:extLst>
                    <a:ext uri="{FF2B5EF4-FFF2-40B4-BE49-F238E27FC236}">
                      <a16:creationId xmlns:a16="http://schemas.microsoft.com/office/drawing/2014/main" id="{6B014A5C-2333-4665-B0EA-5453AA6709F3}"/>
                    </a:ext>
                  </a:extLst>
                </p:cNvPr>
                <p:cNvCxnSpPr>
                  <a:endCxn id="23" idx="3"/>
                </p:cNvCxnSpPr>
                <p:nvPr/>
              </p:nvCxnSpPr>
              <p:spPr bwMode="auto">
                <a:xfrm flipV="1">
                  <a:off x="6553558" y="3284984"/>
                  <a:ext cx="0" cy="43204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9303C8F6-3A2C-4718-84E4-416636FAD743}"/>
                    </a:ext>
                  </a:extLst>
                </p:cNvPr>
                <p:cNvSpPr txBox="1"/>
                <p:nvPr/>
              </p:nvSpPr>
              <p:spPr>
                <a:xfrm>
                  <a:off x="6300861" y="3676382"/>
                  <a:ext cx="505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clk</a:t>
                  </a:r>
                  <a:endPara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FC0C901-96BB-420F-BE1A-035C525174DD}"/>
                  </a:ext>
                </a:extLst>
              </p:cNvPr>
              <p:cNvSpPr/>
              <p:nvPr/>
            </p:nvSpPr>
            <p:spPr bwMode="auto">
              <a:xfrm>
                <a:off x="809917" y="3717032"/>
                <a:ext cx="648072" cy="14401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F43D5CDE-1E6C-4FED-A7BB-43597A7033DA}"/>
                </a:ext>
              </a:extLst>
            </p:cNvPr>
            <p:cNvCxnSpPr>
              <a:stCxn id="14" idx="0"/>
              <a:endCxn id="18" idx="1"/>
            </p:cNvCxnSpPr>
            <p:nvPr/>
          </p:nvCxnSpPr>
          <p:spPr bwMode="auto">
            <a:xfrm>
              <a:off x="7932688" y="3789040"/>
              <a:ext cx="53701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184A5705-D39D-413B-8C06-3133B8111DDF}"/>
              </a:ext>
            </a:extLst>
          </p:cNvPr>
          <p:cNvGrpSpPr/>
          <p:nvPr/>
        </p:nvGrpSpPr>
        <p:grpSpPr>
          <a:xfrm>
            <a:off x="447588" y="4141485"/>
            <a:ext cx="8380533" cy="2288577"/>
            <a:chOff x="737240" y="3176972"/>
            <a:chExt cx="8380533" cy="2288577"/>
          </a:xfrm>
        </p:grpSpPr>
        <p:sp>
          <p:nvSpPr>
            <p:cNvPr id="32" name="雲朵形 31">
              <a:extLst>
                <a:ext uri="{FF2B5EF4-FFF2-40B4-BE49-F238E27FC236}">
                  <a16:creationId xmlns:a16="http://schemas.microsoft.com/office/drawing/2014/main" id="{97D922A3-BB06-411E-B76A-C0254F289BF0}"/>
                </a:ext>
              </a:extLst>
            </p:cNvPr>
            <p:cNvSpPr/>
            <p:nvPr/>
          </p:nvSpPr>
          <p:spPr bwMode="auto">
            <a:xfrm>
              <a:off x="2136815" y="3176972"/>
              <a:ext cx="2044561" cy="1224136"/>
            </a:xfrm>
            <a:prstGeom prst="cloud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Delay: 4ns</a:t>
              </a:r>
              <a:endParaRPr kumimoji="0" lang="zh-TW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id="{74837B43-3B63-4E72-93DD-FA79F9C8972B}"/>
                </a:ext>
              </a:extLst>
            </p:cNvPr>
            <p:cNvCxnSpPr>
              <a:stCxn id="56" idx="3"/>
              <a:endCxn id="32" idx="2"/>
            </p:cNvCxnSpPr>
            <p:nvPr/>
          </p:nvCxnSpPr>
          <p:spPr bwMode="auto">
            <a:xfrm>
              <a:off x="1457989" y="3789040"/>
              <a:ext cx="68516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A5046C74-6B01-4A85-A147-BCCE742003D8}"/>
                </a:ext>
              </a:extLst>
            </p:cNvPr>
            <p:cNvGrpSpPr/>
            <p:nvPr/>
          </p:nvGrpSpPr>
          <p:grpSpPr>
            <a:xfrm>
              <a:off x="737240" y="3480683"/>
              <a:ext cx="720749" cy="1984866"/>
              <a:chOff x="737240" y="3480683"/>
              <a:chExt cx="720749" cy="1984866"/>
            </a:xfrm>
          </p:grpSpPr>
          <p:grpSp>
            <p:nvGrpSpPr>
              <p:cNvPr id="55" name="群組 54">
                <a:extLst>
                  <a:ext uri="{FF2B5EF4-FFF2-40B4-BE49-F238E27FC236}">
                    <a16:creationId xmlns:a16="http://schemas.microsoft.com/office/drawing/2014/main" id="{3F6BB185-884F-40BE-846A-5B7228CDBC46}"/>
                  </a:ext>
                </a:extLst>
              </p:cNvPr>
              <p:cNvGrpSpPr/>
              <p:nvPr/>
            </p:nvGrpSpPr>
            <p:grpSpPr>
              <a:xfrm>
                <a:off x="737240" y="3480683"/>
                <a:ext cx="720749" cy="1984866"/>
                <a:chOff x="6300861" y="2060848"/>
                <a:chExt cx="720749" cy="1984866"/>
              </a:xfrm>
            </p:grpSpPr>
            <p:grpSp>
              <p:nvGrpSpPr>
                <p:cNvPr id="57" name="群組 56">
                  <a:extLst>
                    <a:ext uri="{FF2B5EF4-FFF2-40B4-BE49-F238E27FC236}">
                      <a16:creationId xmlns:a16="http://schemas.microsoft.com/office/drawing/2014/main" id="{365FAA91-4A0A-4E3D-AEF4-3F5F25EEA0D4}"/>
                    </a:ext>
                  </a:extLst>
                </p:cNvPr>
                <p:cNvGrpSpPr/>
                <p:nvPr/>
              </p:nvGrpSpPr>
              <p:grpSpPr>
                <a:xfrm>
                  <a:off x="6373538" y="2060848"/>
                  <a:ext cx="648072" cy="1224136"/>
                  <a:chOff x="1475656" y="2348880"/>
                  <a:chExt cx="648072" cy="1224136"/>
                </a:xfrm>
              </p:grpSpPr>
              <p:sp>
                <p:nvSpPr>
                  <p:cNvPr id="60" name="矩形 59">
                    <a:extLst>
                      <a:ext uri="{FF2B5EF4-FFF2-40B4-BE49-F238E27FC236}">
                        <a16:creationId xmlns:a16="http://schemas.microsoft.com/office/drawing/2014/main" id="{FEC78CE0-E7DB-4BA1-894A-43F87B9B29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75656" y="2348880"/>
                    <a:ext cx="648072" cy="1224136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等腰三角形 60">
                    <a:extLst>
                      <a:ext uri="{FF2B5EF4-FFF2-40B4-BE49-F238E27FC236}">
                        <a16:creationId xmlns:a16="http://schemas.microsoft.com/office/drawing/2014/main" id="{C3BA21FC-A837-42E8-A483-6C051AA3AC4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75656" y="3212976"/>
                    <a:ext cx="360040" cy="360040"/>
                  </a:xfrm>
                  <a:prstGeom prst="triangl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58" name="直線單箭頭接點 57">
                  <a:extLst>
                    <a:ext uri="{FF2B5EF4-FFF2-40B4-BE49-F238E27FC236}">
                      <a16:creationId xmlns:a16="http://schemas.microsoft.com/office/drawing/2014/main" id="{8C69EB08-EC0C-4F99-936F-40ACF1D3B102}"/>
                    </a:ext>
                  </a:extLst>
                </p:cNvPr>
                <p:cNvCxnSpPr>
                  <a:endCxn id="61" idx="3"/>
                </p:cNvCxnSpPr>
                <p:nvPr/>
              </p:nvCxnSpPr>
              <p:spPr bwMode="auto">
                <a:xfrm flipV="1">
                  <a:off x="6553558" y="3284984"/>
                  <a:ext cx="0" cy="43204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BC7378DA-C4D1-49DE-8EE4-EF6968646AD8}"/>
                    </a:ext>
                  </a:extLst>
                </p:cNvPr>
                <p:cNvSpPr txBox="1"/>
                <p:nvPr/>
              </p:nvSpPr>
              <p:spPr>
                <a:xfrm>
                  <a:off x="6300861" y="3676382"/>
                  <a:ext cx="505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clk</a:t>
                  </a:r>
                  <a:endPara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B8BB1A82-12B7-4975-85AC-ABAE66A7C8A5}"/>
                  </a:ext>
                </a:extLst>
              </p:cNvPr>
              <p:cNvSpPr/>
              <p:nvPr/>
            </p:nvSpPr>
            <p:spPr bwMode="auto">
              <a:xfrm>
                <a:off x="809917" y="3717032"/>
                <a:ext cx="648072" cy="14401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E6FDFF58-332C-4FC7-9E44-F046F6D94E77}"/>
                </a:ext>
              </a:extLst>
            </p:cNvPr>
            <p:cNvGrpSpPr/>
            <p:nvPr/>
          </p:nvGrpSpPr>
          <p:grpSpPr>
            <a:xfrm>
              <a:off x="4644008" y="3480683"/>
              <a:ext cx="720749" cy="1984866"/>
              <a:chOff x="737240" y="3480683"/>
              <a:chExt cx="720749" cy="1984866"/>
            </a:xfrm>
          </p:grpSpPr>
          <p:grpSp>
            <p:nvGrpSpPr>
              <p:cNvPr id="48" name="群組 47">
                <a:extLst>
                  <a:ext uri="{FF2B5EF4-FFF2-40B4-BE49-F238E27FC236}">
                    <a16:creationId xmlns:a16="http://schemas.microsoft.com/office/drawing/2014/main" id="{AFA738D0-5BF3-4202-B41A-7BCCFC65A5D1}"/>
                  </a:ext>
                </a:extLst>
              </p:cNvPr>
              <p:cNvGrpSpPr/>
              <p:nvPr/>
            </p:nvGrpSpPr>
            <p:grpSpPr>
              <a:xfrm>
                <a:off x="737240" y="3480683"/>
                <a:ext cx="720749" cy="1984866"/>
                <a:chOff x="6300861" y="2060848"/>
                <a:chExt cx="720749" cy="1984866"/>
              </a:xfrm>
            </p:grpSpPr>
            <p:grpSp>
              <p:nvGrpSpPr>
                <p:cNvPr id="50" name="群組 49">
                  <a:extLst>
                    <a:ext uri="{FF2B5EF4-FFF2-40B4-BE49-F238E27FC236}">
                      <a16:creationId xmlns:a16="http://schemas.microsoft.com/office/drawing/2014/main" id="{09A3E297-371D-4FA4-826A-EE5C01E428A5}"/>
                    </a:ext>
                  </a:extLst>
                </p:cNvPr>
                <p:cNvGrpSpPr/>
                <p:nvPr/>
              </p:nvGrpSpPr>
              <p:grpSpPr>
                <a:xfrm>
                  <a:off x="6373538" y="2060848"/>
                  <a:ext cx="648072" cy="1224136"/>
                  <a:chOff x="1475656" y="2348880"/>
                  <a:chExt cx="648072" cy="1224136"/>
                </a:xfrm>
              </p:grpSpPr>
              <p:sp>
                <p:nvSpPr>
                  <p:cNvPr id="53" name="矩形 52">
                    <a:extLst>
                      <a:ext uri="{FF2B5EF4-FFF2-40B4-BE49-F238E27FC236}">
                        <a16:creationId xmlns:a16="http://schemas.microsoft.com/office/drawing/2014/main" id="{888E8D13-60B1-4B49-8909-031B7007BE1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75656" y="2348880"/>
                    <a:ext cx="648072" cy="1224136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" name="等腰三角形 53">
                    <a:extLst>
                      <a:ext uri="{FF2B5EF4-FFF2-40B4-BE49-F238E27FC236}">
                        <a16:creationId xmlns:a16="http://schemas.microsoft.com/office/drawing/2014/main" id="{2E3085DD-6B05-451D-B2C5-0A4BACD32CD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75656" y="3212976"/>
                    <a:ext cx="360040" cy="360040"/>
                  </a:xfrm>
                  <a:prstGeom prst="triangl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51" name="直線單箭頭接點 50">
                  <a:extLst>
                    <a:ext uri="{FF2B5EF4-FFF2-40B4-BE49-F238E27FC236}">
                      <a16:creationId xmlns:a16="http://schemas.microsoft.com/office/drawing/2014/main" id="{6AD16F54-1CB4-4B8C-90B8-288E289204DA}"/>
                    </a:ext>
                  </a:extLst>
                </p:cNvPr>
                <p:cNvCxnSpPr>
                  <a:endCxn id="54" idx="3"/>
                </p:cNvCxnSpPr>
                <p:nvPr/>
              </p:nvCxnSpPr>
              <p:spPr bwMode="auto">
                <a:xfrm flipV="1">
                  <a:off x="6553558" y="3284984"/>
                  <a:ext cx="0" cy="43204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sp>
              <p:nvSpPr>
                <p:cNvPr id="52" name="文字方塊 51">
                  <a:extLst>
                    <a:ext uri="{FF2B5EF4-FFF2-40B4-BE49-F238E27FC236}">
                      <a16:creationId xmlns:a16="http://schemas.microsoft.com/office/drawing/2014/main" id="{615C3B04-9A45-4D40-9D05-0E6EC41B59A2}"/>
                    </a:ext>
                  </a:extLst>
                </p:cNvPr>
                <p:cNvSpPr txBox="1"/>
                <p:nvPr/>
              </p:nvSpPr>
              <p:spPr>
                <a:xfrm>
                  <a:off x="6300861" y="3676382"/>
                  <a:ext cx="505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clk</a:t>
                  </a:r>
                  <a:endPara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30C752CC-E995-469C-97C0-8DF61E7C25AC}"/>
                  </a:ext>
                </a:extLst>
              </p:cNvPr>
              <p:cNvSpPr/>
              <p:nvPr/>
            </p:nvSpPr>
            <p:spPr bwMode="auto">
              <a:xfrm>
                <a:off x="809917" y="3717032"/>
                <a:ext cx="648072" cy="14401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id="{2A920FA0-95E8-4525-B0B3-D7310ED8F1AF}"/>
                </a:ext>
              </a:extLst>
            </p:cNvPr>
            <p:cNvCxnSpPr>
              <a:stCxn id="32" idx="0"/>
              <a:endCxn id="49" idx="1"/>
            </p:cNvCxnSpPr>
            <p:nvPr/>
          </p:nvCxnSpPr>
          <p:spPr bwMode="auto">
            <a:xfrm>
              <a:off x="4179672" y="3789040"/>
              <a:ext cx="53701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雲朵形 36">
              <a:extLst>
                <a:ext uri="{FF2B5EF4-FFF2-40B4-BE49-F238E27FC236}">
                  <a16:creationId xmlns:a16="http://schemas.microsoft.com/office/drawing/2014/main" id="{77451084-CEAE-4856-A4E3-270FA2106E32}"/>
                </a:ext>
              </a:extLst>
            </p:cNvPr>
            <p:cNvSpPr/>
            <p:nvPr/>
          </p:nvSpPr>
          <p:spPr bwMode="auto">
            <a:xfrm>
              <a:off x="5889831" y="3176972"/>
              <a:ext cx="2044561" cy="1224136"/>
            </a:xfrm>
            <a:prstGeom prst="cloud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Delay: 4ns</a:t>
              </a:r>
              <a:endPara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D8401D06-987D-42EA-8212-6FB5634292EE}"/>
                </a:ext>
              </a:extLst>
            </p:cNvPr>
            <p:cNvGrpSpPr/>
            <p:nvPr/>
          </p:nvGrpSpPr>
          <p:grpSpPr>
            <a:xfrm>
              <a:off x="8397024" y="3480683"/>
              <a:ext cx="720749" cy="1984866"/>
              <a:chOff x="737240" y="3480683"/>
              <a:chExt cx="720749" cy="1984866"/>
            </a:xfrm>
          </p:grpSpPr>
          <p:grpSp>
            <p:nvGrpSpPr>
              <p:cNvPr id="41" name="群組 40">
                <a:extLst>
                  <a:ext uri="{FF2B5EF4-FFF2-40B4-BE49-F238E27FC236}">
                    <a16:creationId xmlns:a16="http://schemas.microsoft.com/office/drawing/2014/main" id="{B265F300-0387-49C2-AABD-2D668E5222EB}"/>
                  </a:ext>
                </a:extLst>
              </p:cNvPr>
              <p:cNvGrpSpPr/>
              <p:nvPr/>
            </p:nvGrpSpPr>
            <p:grpSpPr>
              <a:xfrm>
                <a:off x="737240" y="3480683"/>
                <a:ext cx="720749" cy="1984866"/>
                <a:chOff x="6300861" y="2060848"/>
                <a:chExt cx="720749" cy="1984866"/>
              </a:xfrm>
            </p:grpSpPr>
            <p:grpSp>
              <p:nvGrpSpPr>
                <p:cNvPr id="43" name="群組 42">
                  <a:extLst>
                    <a:ext uri="{FF2B5EF4-FFF2-40B4-BE49-F238E27FC236}">
                      <a16:creationId xmlns:a16="http://schemas.microsoft.com/office/drawing/2014/main" id="{B79997E6-257A-455A-97E2-166C26390881}"/>
                    </a:ext>
                  </a:extLst>
                </p:cNvPr>
                <p:cNvGrpSpPr/>
                <p:nvPr/>
              </p:nvGrpSpPr>
              <p:grpSpPr>
                <a:xfrm>
                  <a:off x="6373538" y="2060848"/>
                  <a:ext cx="648072" cy="1224136"/>
                  <a:chOff x="1475656" y="2348880"/>
                  <a:chExt cx="648072" cy="1224136"/>
                </a:xfrm>
              </p:grpSpPr>
              <p:sp>
                <p:nvSpPr>
                  <p:cNvPr id="46" name="矩形 45">
                    <a:extLst>
                      <a:ext uri="{FF2B5EF4-FFF2-40B4-BE49-F238E27FC236}">
                        <a16:creationId xmlns:a16="http://schemas.microsoft.com/office/drawing/2014/main" id="{BE5DD390-3D6F-461E-998E-65CF56206C8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75656" y="2348880"/>
                    <a:ext cx="648072" cy="1224136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" name="等腰三角形 46">
                    <a:extLst>
                      <a:ext uri="{FF2B5EF4-FFF2-40B4-BE49-F238E27FC236}">
                        <a16:creationId xmlns:a16="http://schemas.microsoft.com/office/drawing/2014/main" id="{1CD71EE2-C776-468D-948D-BB851189B09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75656" y="3212976"/>
                    <a:ext cx="360040" cy="360040"/>
                  </a:xfrm>
                  <a:prstGeom prst="triangl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44" name="直線單箭頭接點 43">
                  <a:extLst>
                    <a:ext uri="{FF2B5EF4-FFF2-40B4-BE49-F238E27FC236}">
                      <a16:creationId xmlns:a16="http://schemas.microsoft.com/office/drawing/2014/main" id="{6F725B7E-E5CF-441D-B2F4-58320702F573}"/>
                    </a:ext>
                  </a:extLst>
                </p:cNvPr>
                <p:cNvCxnSpPr>
                  <a:endCxn id="47" idx="3"/>
                </p:cNvCxnSpPr>
                <p:nvPr/>
              </p:nvCxnSpPr>
              <p:spPr bwMode="auto">
                <a:xfrm flipV="1">
                  <a:off x="6553558" y="3284984"/>
                  <a:ext cx="0" cy="43204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1A48561F-B68B-4779-BF3D-395B99144E25}"/>
                    </a:ext>
                  </a:extLst>
                </p:cNvPr>
                <p:cNvSpPr txBox="1"/>
                <p:nvPr/>
              </p:nvSpPr>
              <p:spPr>
                <a:xfrm>
                  <a:off x="6300861" y="3676382"/>
                  <a:ext cx="505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clk</a:t>
                  </a:r>
                  <a:endPara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0D2A9642-4B92-43A1-8962-181FF666F258}"/>
                  </a:ext>
                </a:extLst>
              </p:cNvPr>
              <p:cNvSpPr/>
              <p:nvPr/>
            </p:nvSpPr>
            <p:spPr bwMode="auto">
              <a:xfrm>
                <a:off x="809917" y="3717032"/>
                <a:ext cx="648072" cy="14401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2D5926A2-5F46-4687-B620-71D6A3142B18}"/>
                </a:ext>
              </a:extLst>
            </p:cNvPr>
            <p:cNvCxnSpPr>
              <a:stCxn id="37" idx="0"/>
              <a:endCxn id="42" idx="1"/>
            </p:cNvCxnSpPr>
            <p:nvPr/>
          </p:nvCxnSpPr>
          <p:spPr bwMode="auto">
            <a:xfrm>
              <a:off x="7932688" y="3789040"/>
              <a:ext cx="53701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F7F249C6-A80C-48C5-9522-5F588DA9E73F}"/>
                </a:ext>
              </a:extLst>
            </p:cNvPr>
            <p:cNvCxnSpPr>
              <a:stCxn id="49" idx="3"/>
              <a:endCxn id="37" idx="2"/>
            </p:cNvCxnSpPr>
            <p:nvPr/>
          </p:nvCxnSpPr>
          <p:spPr bwMode="auto">
            <a:xfrm>
              <a:off x="5364757" y="3789040"/>
              <a:ext cx="5314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87045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buffer 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09F49A65-FA79-434B-877D-AF6E79394F9B}"/>
              </a:ext>
            </a:extLst>
          </p:cNvPr>
          <p:cNvGrpSpPr/>
          <p:nvPr/>
        </p:nvGrpSpPr>
        <p:grpSpPr>
          <a:xfrm>
            <a:off x="4608" y="1582536"/>
            <a:ext cx="8332014" cy="2383017"/>
            <a:chOff x="4608" y="1582536"/>
            <a:chExt cx="8332014" cy="2383017"/>
          </a:xfrm>
        </p:grpSpPr>
        <p:sp>
          <p:nvSpPr>
            <p:cNvPr id="63" name="雲朵形 62">
              <a:extLst>
                <a:ext uri="{FF2B5EF4-FFF2-40B4-BE49-F238E27FC236}">
                  <a16:creationId xmlns:a16="http://schemas.microsoft.com/office/drawing/2014/main" id="{06CFA089-5BA8-4F5F-B1BB-5B6E0A327535}"/>
                </a:ext>
              </a:extLst>
            </p:cNvPr>
            <p:cNvSpPr/>
            <p:nvPr/>
          </p:nvSpPr>
          <p:spPr bwMode="auto">
            <a:xfrm>
              <a:off x="764992" y="1582536"/>
              <a:ext cx="2611076" cy="1414416"/>
            </a:xfrm>
            <a:prstGeom prst="cloud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Input Delay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4ns</a:t>
              </a:r>
              <a:endParaRPr kumimoji="0" lang="zh-TW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89F939A0-A326-45FD-B278-229D740ED5B0}"/>
                </a:ext>
              </a:extLst>
            </p:cNvPr>
            <p:cNvSpPr/>
            <p:nvPr/>
          </p:nvSpPr>
          <p:spPr bwMode="auto">
            <a:xfrm>
              <a:off x="4608" y="2122596"/>
              <a:ext cx="648072" cy="14401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直線接點 64">
              <a:extLst>
                <a:ext uri="{FF2B5EF4-FFF2-40B4-BE49-F238E27FC236}">
                  <a16:creationId xmlns:a16="http://schemas.microsoft.com/office/drawing/2014/main" id="{E6C03E1A-5D84-4EC9-9FC8-51A254541508}"/>
                </a:ext>
              </a:extLst>
            </p:cNvPr>
            <p:cNvCxnSpPr>
              <a:stCxn id="63" idx="0"/>
              <a:endCxn id="66" idx="2"/>
            </p:cNvCxnSpPr>
            <p:nvPr/>
          </p:nvCxnSpPr>
          <p:spPr bwMode="auto">
            <a:xfrm>
              <a:off x="3373892" y="2289744"/>
              <a:ext cx="142139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雲朵形 65">
              <a:extLst>
                <a:ext uri="{FF2B5EF4-FFF2-40B4-BE49-F238E27FC236}">
                  <a16:creationId xmlns:a16="http://schemas.microsoft.com/office/drawing/2014/main" id="{AE89CD5F-7C94-435D-B642-1344468B0DC4}"/>
                </a:ext>
              </a:extLst>
            </p:cNvPr>
            <p:cNvSpPr/>
            <p:nvPr/>
          </p:nvSpPr>
          <p:spPr bwMode="auto">
            <a:xfrm>
              <a:off x="4788024" y="1582536"/>
              <a:ext cx="2341059" cy="1414416"/>
            </a:xfrm>
            <a:prstGeom prst="cloud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Delay: 4ns</a:t>
              </a:r>
              <a:endPara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7" name="群組 66">
              <a:extLst>
                <a:ext uri="{FF2B5EF4-FFF2-40B4-BE49-F238E27FC236}">
                  <a16:creationId xmlns:a16="http://schemas.microsoft.com/office/drawing/2014/main" id="{DAF0DD33-E7FA-4B84-8F0D-01F5FED145A6}"/>
                </a:ext>
              </a:extLst>
            </p:cNvPr>
            <p:cNvGrpSpPr/>
            <p:nvPr/>
          </p:nvGrpSpPr>
          <p:grpSpPr>
            <a:xfrm>
              <a:off x="7615873" y="1980687"/>
              <a:ext cx="720749" cy="1984866"/>
              <a:chOff x="737240" y="3480683"/>
              <a:chExt cx="720749" cy="1984866"/>
            </a:xfrm>
          </p:grpSpPr>
          <p:grpSp>
            <p:nvGrpSpPr>
              <p:cNvPr id="69" name="群組 68">
                <a:extLst>
                  <a:ext uri="{FF2B5EF4-FFF2-40B4-BE49-F238E27FC236}">
                    <a16:creationId xmlns:a16="http://schemas.microsoft.com/office/drawing/2014/main" id="{02CA19DF-1BDF-4281-821D-EDE230CC4BFB}"/>
                  </a:ext>
                </a:extLst>
              </p:cNvPr>
              <p:cNvGrpSpPr/>
              <p:nvPr/>
            </p:nvGrpSpPr>
            <p:grpSpPr>
              <a:xfrm>
                <a:off x="737240" y="3480683"/>
                <a:ext cx="720749" cy="1984866"/>
                <a:chOff x="6300861" y="2060848"/>
                <a:chExt cx="720749" cy="1984866"/>
              </a:xfrm>
            </p:grpSpPr>
            <p:grpSp>
              <p:nvGrpSpPr>
                <p:cNvPr id="71" name="群組 70">
                  <a:extLst>
                    <a:ext uri="{FF2B5EF4-FFF2-40B4-BE49-F238E27FC236}">
                      <a16:creationId xmlns:a16="http://schemas.microsoft.com/office/drawing/2014/main" id="{07E088F1-AD79-4872-874B-A689B059A385}"/>
                    </a:ext>
                  </a:extLst>
                </p:cNvPr>
                <p:cNvGrpSpPr/>
                <p:nvPr/>
              </p:nvGrpSpPr>
              <p:grpSpPr>
                <a:xfrm>
                  <a:off x="6373538" y="2060848"/>
                  <a:ext cx="648072" cy="1224136"/>
                  <a:chOff x="1475656" y="2348880"/>
                  <a:chExt cx="648072" cy="1224136"/>
                </a:xfrm>
              </p:grpSpPr>
              <p:sp>
                <p:nvSpPr>
                  <p:cNvPr id="74" name="矩形 73">
                    <a:extLst>
                      <a:ext uri="{FF2B5EF4-FFF2-40B4-BE49-F238E27FC236}">
                        <a16:creationId xmlns:a16="http://schemas.microsoft.com/office/drawing/2014/main" id="{D3E86FC1-72FC-434B-A613-1A2E36550DF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75656" y="2348880"/>
                    <a:ext cx="648072" cy="1224136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5" name="等腰三角形 74">
                    <a:extLst>
                      <a:ext uri="{FF2B5EF4-FFF2-40B4-BE49-F238E27FC236}">
                        <a16:creationId xmlns:a16="http://schemas.microsoft.com/office/drawing/2014/main" id="{2847BC99-92F0-4E25-9138-603E0BA5E01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75656" y="3212976"/>
                    <a:ext cx="360040" cy="360040"/>
                  </a:xfrm>
                  <a:prstGeom prst="triangl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0000" tIns="46800" rIns="90000" bIns="468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72" name="直線單箭頭接點 71">
                  <a:extLst>
                    <a:ext uri="{FF2B5EF4-FFF2-40B4-BE49-F238E27FC236}">
                      <a16:creationId xmlns:a16="http://schemas.microsoft.com/office/drawing/2014/main" id="{3654F682-B2EE-45A2-A7B9-6BA97AFFB64E}"/>
                    </a:ext>
                  </a:extLst>
                </p:cNvPr>
                <p:cNvCxnSpPr>
                  <a:endCxn id="75" idx="3"/>
                </p:cNvCxnSpPr>
                <p:nvPr/>
              </p:nvCxnSpPr>
              <p:spPr bwMode="auto">
                <a:xfrm flipV="1">
                  <a:off x="6553558" y="3284984"/>
                  <a:ext cx="0" cy="43204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sp>
              <p:nvSpPr>
                <p:cNvPr id="73" name="文字方塊 72">
                  <a:extLst>
                    <a:ext uri="{FF2B5EF4-FFF2-40B4-BE49-F238E27FC236}">
                      <a16:creationId xmlns:a16="http://schemas.microsoft.com/office/drawing/2014/main" id="{B632916D-211A-401A-9B79-14E0C80BD901}"/>
                    </a:ext>
                  </a:extLst>
                </p:cNvPr>
                <p:cNvSpPr txBox="1"/>
                <p:nvPr/>
              </p:nvSpPr>
              <p:spPr>
                <a:xfrm>
                  <a:off x="6300861" y="3676382"/>
                  <a:ext cx="505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clk</a:t>
                  </a:r>
                  <a:endPara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04A7096F-6D02-49A6-97EE-5D08408C8943}"/>
                  </a:ext>
                </a:extLst>
              </p:cNvPr>
              <p:cNvSpPr/>
              <p:nvPr/>
            </p:nvSpPr>
            <p:spPr bwMode="auto">
              <a:xfrm>
                <a:off x="809917" y="3717032"/>
                <a:ext cx="648072" cy="14401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直線接點 67">
              <a:extLst>
                <a:ext uri="{FF2B5EF4-FFF2-40B4-BE49-F238E27FC236}">
                  <a16:creationId xmlns:a16="http://schemas.microsoft.com/office/drawing/2014/main" id="{84E1F3C6-C86C-4610-BF23-E2DE588D0D8E}"/>
                </a:ext>
              </a:extLst>
            </p:cNvPr>
            <p:cNvCxnSpPr>
              <a:stCxn id="66" idx="0"/>
              <a:endCxn id="70" idx="1"/>
            </p:cNvCxnSpPr>
            <p:nvPr/>
          </p:nvCxnSpPr>
          <p:spPr bwMode="auto">
            <a:xfrm flipV="1">
              <a:off x="7127132" y="2289044"/>
              <a:ext cx="561418" cy="7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6" name="雲朵形 75">
            <a:extLst>
              <a:ext uri="{FF2B5EF4-FFF2-40B4-BE49-F238E27FC236}">
                <a16:creationId xmlns:a16="http://schemas.microsoft.com/office/drawing/2014/main" id="{60F7FE2B-B892-493E-BD80-E83E6C30D69C}"/>
              </a:ext>
            </a:extLst>
          </p:cNvPr>
          <p:cNvSpPr/>
          <p:nvPr/>
        </p:nvSpPr>
        <p:spPr bwMode="auto">
          <a:xfrm>
            <a:off x="764992" y="4005064"/>
            <a:ext cx="2611076" cy="1414416"/>
          </a:xfrm>
          <a:prstGeom prst="cloud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Input Delay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4ns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565E298B-26C7-4B55-96F0-39B6C115287D}"/>
              </a:ext>
            </a:extLst>
          </p:cNvPr>
          <p:cNvSpPr/>
          <p:nvPr/>
        </p:nvSpPr>
        <p:spPr bwMode="auto">
          <a:xfrm>
            <a:off x="4608" y="4545124"/>
            <a:ext cx="648072" cy="1440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雲朵形 77">
            <a:extLst>
              <a:ext uri="{FF2B5EF4-FFF2-40B4-BE49-F238E27FC236}">
                <a16:creationId xmlns:a16="http://schemas.microsoft.com/office/drawing/2014/main" id="{3AC1490D-EC07-4FD7-9F1B-EDCE54B2D1DB}"/>
              </a:ext>
            </a:extLst>
          </p:cNvPr>
          <p:cNvSpPr/>
          <p:nvPr/>
        </p:nvSpPr>
        <p:spPr bwMode="auto">
          <a:xfrm>
            <a:off x="4788024" y="4005064"/>
            <a:ext cx="2341059" cy="1414416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Delay: 4ns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群組 78">
            <a:extLst>
              <a:ext uri="{FF2B5EF4-FFF2-40B4-BE49-F238E27FC236}">
                <a16:creationId xmlns:a16="http://schemas.microsoft.com/office/drawing/2014/main" id="{BDFD4ED7-D0C2-4648-826D-5B6ADE51B146}"/>
              </a:ext>
            </a:extLst>
          </p:cNvPr>
          <p:cNvGrpSpPr/>
          <p:nvPr/>
        </p:nvGrpSpPr>
        <p:grpSpPr>
          <a:xfrm>
            <a:off x="7615873" y="4403215"/>
            <a:ext cx="720749" cy="1984866"/>
            <a:chOff x="737240" y="3480683"/>
            <a:chExt cx="720749" cy="1984866"/>
          </a:xfrm>
        </p:grpSpPr>
        <p:grpSp>
          <p:nvGrpSpPr>
            <p:cNvPr id="80" name="群組 79">
              <a:extLst>
                <a:ext uri="{FF2B5EF4-FFF2-40B4-BE49-F238E27FC236}">
                  <a16:creationId xmlns:a16="http://schemas.microsoft.com/office/drawing/2014/main" id="{96F162BB-CBBA-4368-A981-89E839718791}"/>
                </a:ext>
              </a:extLst>
            </p:cNvPr>
            <p:cNvGrpSpPr/>
            <p:nvPr/>
          </p:nvGrpSpPr>
          <p:grpSpPr>
            <a:xfrm>
              <a:off x="737240" y="3480683"/>
              <a:ext cx="720749" cy="1984866"/>
              <a:chOff x="6300861" y="2060848"/>
              <a:chExt cx="720749" cy="1984866"/>
            </a:xfrm>
          </p:grpSpPr>
          <p:grpSp>
            <p:nvGrpSpPr>
              <p:cNvPr id="82" name="群組 81">
                <a:extLst>
                  <a:ext uri="{FF2B5EF4-FFF2-40B4-BE49-F238E27FC236}">
                    <a16:creationId xmlns:a16="http://schemas.microsoft.com/office/drawing/2014/main" id="{1E32AE65-2289-4CD5-837F-51FDCA64C04C}"/>
                  </a:ext>
                </a:extLst>
              </p:cNvPr>
              <p:cNvGrpSpPr/>
              <p:nvPr/>
            </p:nvGrpSpPr>
            <p:grpSpPr>
              <a:xfrm>
                <a:off x="6373538" y="2060848"/>
                <a:ext cx="648072" cy="1224136"/>
                <a:chOff x="1475656" y="2348880"/>
                <a:chExt cx="648072" cy="1224136"/>
              </a:xfrm>
            </p:grpSpPr>
            <p:sp>
              <p:nvSpPr>
                <p:cNvPr id="85" name="矩形 84">
                  <a:extLst>
                    <a:ext uri="{FF2B5EF4-FFF2-40B4-BE49-F238E27FC236}">
                      <a16:creationId xmlns:a16="http://schemas.microsoft.com/office/drawing/2014/main" id="{81074E63-1EDE-44A8-826D-DA1B021B0264}"/>
                    </a:ext>
                  </a:extLst>
                </p:cNvPr>
                <p:cNvSpPr/>
                <p:nvPr/>
              </p:nvSpPr>
              <p:spPr bwMode="auto">
                <a:xfrm>
                  <a:off x="1475656" y="2348880"/>
                  <a:ext cx="648072" cy="1224136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TW" alt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等腰三角形 85">
                  <a:extLst>
                    <a:ext uri="{FF2B5EF4-FFF2-40B4-BE49-F238E27FC236}">
                      <a16:creationId xmlns:a16="http://schemas.microsoft.com/office/drawing/2014/main" id="{C8EC2CD2-76F6-453E-A619-B95015482BA9}"/>
                    </a:ext>
                  </a:extLst>
                </p:cNvPr>
                <p:cNvSpPr/>
                <p:nvPr/>
              </p:nvSpPr>
              <p:spPr bwMode="auto">
                <a:xfrm>
                  <a:off x="1475656" y="3212976"/>
                  <a:ext cx="360040" cy="360040"/>
                </a:xfrm>
                <a:prstGeom prst="triangl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TW" alt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83" name="直線單箭頭接點 82">
                <a:extLst>
                  <a:ext uri="{FF2B5EF4-FFF2-40B4-BE49-F238E27FC236}">
                    <a16:creationId xmlns:a16="http://schemas.microsoft.com/office/drawing/2014/main" id="{E6DDFBE9-DCDC-45CF-AC60-7651A530D7E0}"/>
                  </a:ext>
                </a:extLst>
              </p:cNvPr>
              <p:cNvCxnSpPr>
                <a:endCxn id="86" idx="3"/>
              </p:cNvCxnSpPr>
              <p:nvPr/>
            </p:nvCxnSpPr>
            <p:spPr bwMode="auto">
              <a:xfrm flipV="1">
                <a:off x="6553558" y="3284984"/>
                <a:ext cx="0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96E2F40E-371B-45B8-B0E2-05608E5960BC}"/>
                  </a:ext>
                </a:extLst>
              </p:cNvPr>
              <p:cNvSpPr txBox="1"/>
              <p:nvPr/>
            </p:nvSpPr>
            <p:spPr>
              <a:xfrm>
                <a:off x="6300861" y="3676382"/>
                <a:ext cx="505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clk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462A625C-EA56-4056-8B09-C49EB57B1849}"/>
                </a:ext>
              </a:extLst>
            </p:cNvPr>
            <p:cNvSpPr/>
            <p:nvPr/>
          </p:nvSpPr>
          <p:spPr bwMode="auto">
            <a:xfrm>
              <a:off x="809917" y="3717032"/>
              <a:ext cx="648072" cy="14401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7" name="直線接點 86">
            <a:extLst>
              <a:ext uri="{FF2B5EF4-FFF2-40B4-BE49-F238E27FC236}">
                <a16:creationId xmlns:a16="http://schemas.microsoft.com/office/drawing/2014/main" id="{9532E3E3-E09C-491F-9309-1C2AFD240952}"/>
              </a:ext>
            </a:extLst>
          </p:cNvPr>
          <p:cNvCxnSpPr>
            <a:stCxn id="78" idx="0"/>
            <a:endCxn id="81" idx="1"/>
          </p:cNvCxnSpPr>
          <p:nvPr/>
        </p:nvCxnSpPr>
        <p:spPr bwMode="auto">
          <a:xfrm flipV="1">
            <a:off x="7127132" y="4711572"/>
            <a:ext cx="561418" cy="7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8" name="群組 87">
            <a:extLst>
              <a:ext uri="{FF2B5EF4-FFF2-40B4-BE49-F238E27FC236}">
                <a16:creationId xmlns:a16="http://schemas.microsoft.com/office/drawing/2014/main" id="{53AAFA16-2DD3-405E-9620-712810DA330B}"/>
              </a:ext>
            </a:extLst>
          </p:cNvPr>
          <p:cNvGrpSpPr/>
          <p:nvPr/>
        </p:nvGrpSpPr>
        <p:grpSpPr>
          <a:xfrm>
            <a:off x="3724214" y="4403215"/>
            <a:ext cx="720749" cy="1984866"/>
            <a:chOff x="737240" y="3480683"/>
            <a:chExt cx="720749" cy="1984866"/>
          </a:xfrm>
        </p:grpSpPr>
        <p:grpSp>
          <p:nvGrpSpPr>
            <p:cNvPr id="89" name="群組 88">
              <a:extLst>
                <a:ext uri="{FF2B5EF4-FFF2-40B4-BE49-F238E27FC236}">
                  <a16:creationId xmlns:a16="http://schemas.microsoft.com/office/drawing/2014/main" id="{F1014371-7762-4B1F-A761-46704F2E475D}"/>
                </a:ext>
              </a:extLst>
            </p:cNvPr>
            <p:cNvGrpSpPr/>
            <p:nvPr/>
          </p:nvGrpSpPr>
          <p:grpSpPr>
            <a:xfrm>
              <a:off x="737240" y="3480683"/>
              <a:ext cx="720749" cy="1984866"/>
              <a:chOff x="6300861" y="2060848"/>
              <a:chExt cx="720749" cy="1984866"/>
            </a:xfrm>
          </p:grpSpPr>
          <p:grpSp>
            <p:nvGrpSpPr>
              <p:cNvPr id="91" name="群組 90">
                <a:extLst>
                  <a:ext uri="{FF2B5EF4-FFF2-40B4-BE49-F238E27FC236}">
                    <a16:creationId xmlns:a16="http://schemas.microsoft.com/office/drawing/2014/main" id="{DED391EF-F445-4081-AC52-C30F61897164}"/>
                  </a:ext>
                </a:extLst>
              </p:cNvPr>
              <p:cNvGrpSpPr/>
              <p:nvPr/>
            </p:nvGrpSpPr>
            <p:grpSpPr>
              <a:xfrm>
                <a:off x="6373538" y="2060848"/>
                <a:ext cx="648072" cy="1224136"/>
                <a:chOff x="1475656" y="2348880"/>
                <a:chExt cx="648072" cy="1224136"/>
              </a:xfrm>
            </p:grpSpPr>
            <p:sp>
              <p:nvSpPr>
                <p:cNvPr id="94" name="矩形 93">
                  <a:extLst>
                    <a:ext uri="{FF2B5EF4-FFF2-40B4-BE49-F238E27FC236}">
                      <a16:creationId xmlns:a16="http://schemas.microsoft.com/office/drawing/2014/main" id="{422364F7-872F-40A2-A459-1BBEB25B66C9}"/>
                    </a:ext>
                  </a:extLst>
                </p:cNvPr>
                <p:cNvSpPr/>
                <p:nvPr/>
              </p:nvSpPr>
              <p:spPr bwMode="auto">
                <a:xfrm>
                  <a:off x="1475656" y="2348880"/>
                  <a:ext cx="648072" cy="1224136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TW" alt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等腰三角形 94">
                  <a:extLst>
                    <a:ext uri="{FF2B5EF4-FFF2-40B4-BE49-F238E27FC236}">
                      <a16:creationId xmlns:a16="http://schemas.microsoft.com/office/drawing/2014/main" id="{8D1EA461-8C06-4F54-8486-9B7E4C54F65C}"/>
                    </a:ext>
                  </a:extLst>
                </p:cNvPr>
                <p:cNvSpPr/>
                <p:nvPr/>
              </p:nvSpPr>
              <p:spPr bwMode="auto">
                <a:xfrm>
                  <a:off x="1475656" y="3212976"/>
                  <a:ext cx="360040" cy="360040"/>
                </a:xfrm>
                <a:prstGeom prst="triangl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TW" alt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92" name="直線單箭頭接點 91">
                <a:extLst>
                  <a:ext uri="{FF2B5EF4-FFF2-40B4-BE49-F238E27FC236}">
                    <a16:creationId xmlns:a16="http://schemas.microsoft.com/office/drawing/2014/main" id="{95D60086-54A1-4BCA-8312-92E35603536C}"/>
                  </a:ext>
                </a:extLst>
              </p:cNvPr>
              <p:cNvCxnSpPr>
                <a:endCxn id="95" idx="3"/>
              </p:cNvCxnSpPr>
              <p:nvPr/>
            </p:nvCxnSpPr>
            <p:spPr bwMode="auto">
              <a:xfrm flipV="1">
                <a:off x="6553558" y="3284984"/>
                <a:ext cx="0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93" name="文字方塊 92">
                <a:extLst>
                  <a:ext uri="{FF2B5EF4-FFF2-40B4-BE49-F238E27FC236}">
                    <a16:creationId xmlns:a16="http://schemas.microsoft.com/office/drawing/2014/main" id="{199CAFF9-9448-4DD8-8A35-F97DF4CD8ADA}"/>
                  </a:ext>
                </a:extLst>
              </p:cNvPr>
              <p:cNvSpPr txBox="1"/>
              <p:nvPr/>
            </p:nvSpPr>
            <p:spPr>
              <a:xfrm>
                <a:off x="6300861" y="3676382"/>
                <a:ext cx="505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clk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B9215455-4441-4297-94FA-70F9651A4107}"/>
                </a:ext>
              </a:extLst>
            </p:cNvPr>
            <p:cNvSpPr/>
            <p:nvPr/>
          </p:nvSpPr>
          <p:spPr bwMode="auto">
            <a:xfrm>
              <a:off x="809917" y="3717032"/>
              <a:ext cx="648072" cy="14401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6" name="直線接點 95">
            <a:extLst>
              <a:ext uri="{FF2B5EF4-FFF2-40B4-BE49-F238E27FC236}">
                <a16:creationId xmlns:a16="http://schemas.microsoft.com/office/drawing/2014/main" id="{AB7360AE-8321-4187-B7CF-D57902EFB1E5}"/>
              </a:ext>
            </a:extLst>
          </p:cNvPr>
          <p:cNvCxnSpPr>
            <a:stCxn id="76" idx="0"/>
            <a:endCxn id="90" idx="1"/>
          </p:cNvCxnSpPr>
          <p:nvPr/>
        </p:nvCxnSpPr>
        <p:spPr bwMode="auto">
          <a:xfrm flipV="1">
            <a:off x="3373892" y="4711572"/>
            <a:ext cx="422999" cy="7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直線接點 96">
            <a:extLst>
              <a:ext uri="{FF2B5EF4-FFF2-40B4-BE49-F238E27FC236}">
                <a16:creationId xmlns:a16="http://schemas.microsoft.com/office/drawing/2014/main" id="{A978E3A5-CD10-4E44-AC1B-30DD8D082012}"/>
              </a:ext>
            </a:extLst>
          </p:cNvPr>
          <p:cNvCxnSpPr>
            <a:stCxn id="90" idx="3"/>
            <a:endCxn id="78" idx="2"/>
          </p:cNvCxnSpPr>
          <p:nvPr/>
        </p:nvCxnSpPr>
        <p:spPr bwMode="auto">
          <a:xfrm>
            <a:off x="4444963" y="4711572"/>
            <a:ext cx="350323" cy="7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7247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AA238B78-8B4C-4EDA-BC6E-7E6D5117E359}"/>
              </a:ext>
            </a:extLst>
          </p:cNvPr>
          <p:cNvSpPr txBox="1"/>
          <p:nvPr/>
        </p:nvSpPr>
        <p:spPr>
          <a:xfrm>
            <a:off x="696685" y="1406685"/>
            <a:ext cx="69668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flow overview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Verilog basic introduction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 advance topic</a:t>
            </a:r>
          </a:p>
          <a:p>
            <a:pPr>
              <a:buSzPct val="1200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87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control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02DE1B1C-C12A-4CF9-9DE4-8BC244383322}"/>
              </a:ext>
            </a:extLst>
          </p:cNvPr>
          <p:cNvSpPr/>
          <p:nvPr/>
        </p:nvSpPr>
        <p:spPr bwMode="auto">
          <a:xfrm>
            <a:off x="755576" y="1844824"/>
            <a:ext cx="7488832" cy="37444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圓角矩形 4">
            <a:extLst>
              <a:ext uri="{FF2B5EF4-FFF2-40B4-BE49-F238E27FC236}">
                <a16:creationId xmlns:a16="http://schemas.microsoft.com/office/drawing/2014/main" id="{3B76B9DE-FEF8-4DB7-A730-31943FC05338}"/>
              </a:ext>
            </a:extLst>
          </p:cNvPr>
          <p:cNvSpPr/>
          <p:nvPr/>
        </p:nvSpPr>
        <p:spPr bwMode="auto">
          <a:xfrm>
            <a:off x="1259632" y="3068960"/>
            <a:ext cx="2952328" cy="2160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Controlling</a:t>
            </a:r>
            <a:r>
              <a:rPr kumimoji="0" lang="en-US" altLang="zh-TW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Unit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圓角矩形 5">
            <a:extLst>
              <a:ext uri="{FF2B5EF4-FFF2-40B4-BE49-F238E27FC236}">
                <a16:creationId xmlns:a16="http://schemas.microsoft.com/office/drawing/2014/main" id="{96B6DB62-2758-4142-8D61-49843DCD471F}"/>
              </a:ext>
            </a:extLst>
          </p:cNvPr>
          <p:cNvSpPr/>
          <p:nvPr/>
        </p:nvSpPr>
        <p:spPr bwMode="auto">
          <a:xfrm>
            <a:off x="4932040" y="3068960"/>
            <a:ext cx="2952328" cy="2160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Processing Unit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圓角矩形 6">
            <a:extLst>
              <a:ext uri="{FF2B5EF4-FFF2-40B4-BE49-F238E27FC236}">
                <a16:creationId xmlns:a16="http://schemas.microsoft.com/office/drawing/2014/main" id="{848FECA9-27A7-423F-AD61-27996802DEA1}"/>
              </a:ext>
            </a:extLst>
          </p:cNvPr>
          <p:cNvSpPr/>
          <p:nvPr/>
        </p:nvSpPr>
        <p:spPr bwMode="auto">
          <a:xfrm>
            <a:off x="3083930" y="1924720"/>
            <a:ext cx="2952328" cy="64807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5A4F4B9E-D9B5-41DF-8638-704D1905D434}"/>
              </a:ext>
            </a:extLst>
          </p:cNvPr>
          <p:cNvCxnSpPr/>
          <p:nvPr/>
        </p:nvCxnSpPr>
        <p:spPr bwMode="auto">
          <a:xfrm>
            <a:off x="4283968" y="3717032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2D82800D-6004-4512-A55E-38D8ABC8B792}"/>
              </a:ext>
            </a:extLst>
          </p:cNvPr>
          <p:cNvCxnSpPr/>
          <p:nvPr/>
        </p:nvCxnSpPr>
        <p:spPr bwMode="auto">
          <a:xfrm flipH="1">
            <a:off x="4211960" y="4509120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64277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Finite State Machine (FSM)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AA238B78-8B4C-4EDA-BC6E-7E6D5117E359}"/>
              </a:ext>
            </a:extLst>
          </p:cNvPr>
          <p:cNvSpPr txBox="1"/>
          <p:nvPr/>
        </p:nvSpPr>
        <p:spPr>
          <a:xfrm>
            <a:off x="696685" y="1406685"/>
            <a:ext cx="6966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2A48952C-A9C0-4D67-9425-8CE0C08CAF2E}"/>
              </a:ext>
            </a:extLst>
          </p:cNvPr>
          <p:cNvGrpSpPr/>
          <p:nvPr/>
        </p:nvGrpSpPr>
        <p:grpSpPr>
          <a:xfrm>
            <a:off x="443084" y="4101859"/>
            <a:ext cx="2815736" cy="1669554"/>
            <a:chOff x="270364" y="4631532"/>
            <a:chExt cx="2815736" cy="1669554"/>
          </a:xfrm>
        </p:grpSpPr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6D26F869-0578-4494-8635-B0BE7C968ED2}"/>
                </a:ext>
              </a:extLst>
            </p:cNvPr>
            <p:cNvSpPr/>
            <p:nvPr/>
          </p:nvSpPr>
          <p:spPr bwMode="auto">
            <a:xfrm>
              <a:off x="1333500" y="4631532"/>
              <a:ext cx="876300" cy="34051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IDLE</a:t>
              </a:r>
              <a:endParaRPr kumimoji="0" lang="zh-TW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2A8803EF-EC69-45E2-B10F-023E43AEAFDD}"/>
                </a:ext>
              </a:extLst>
            </p:cNvPr>
            <p:cNvSpPr/>
            <p:nvPr/>
          </p:nvSpPr>
          <p:spPr bwMode="auto">
            <a:xfrm>
              <a:off x="609600" y="5431632"/>
              <a:ext cx="876300" cy="34051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DOWN</a:t>
              </a:r>
              <a:endParaRPr kumimoji="0" lang="zh-TW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8B71C48A-CCBF-4BE2-A9BE-EBE7EDF777E1}"/>
                </a:ext>
              </a:extLst>
            </p:cNvPr>
            <p:cNvSpPr/>
            <p:nvPr/>
          </p:nvSpPr>
          <p:spPr bwMode="auto">
            <a:xfrm>
              <a:off x="2209800" y="5422107"/>
              <a:ext cx="876300" cy="34051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ZERO</a:t>
              </a:r>
              <a:endParaRPr kumimoji="0" lang="zh-TW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弧形接點 6">
              <a:extLst>
                <a:ext uri="{FF2B5EF4-FFF2-40B4-BE49-F238E27FC236}">
                  <a16:creationId xmlns:a16="http://schemas.microsoft.com/office/drawing/2014/main" id="{1A884AC1-4365-4E59-859E-230B090CA2BA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 rot="10800000" flipV="1">
              <a:off x="1047750" y="4801790"/>
              <a:ext cx="285750" cy="629841"/>
            </a:xfrm>
            <a:prstGeom prst="curvedConnector2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弧形接點 10">
              <a:extLst>
                <a:ext uri="{FF2B5EF4-FFF2-40B4-BE49-F238E27FC236}">
                  <a16:creationId xmlns:a16="http://schemas.microsoft.com/office/drawing/2014/main" id="{B3711038-730A-407B-AEE8-1504B03DB47E}"/>
                </a:ext>
              </a:extLst>
            </p:cNvPr>
            <p:cNvCxnSpPr>
              <a:endCxn id="10" idx="7"/>
            </p:cNvCxnSpPr>
            <p:nvPr/>
          </p:nvCxnSpPr>
          <p:spPr>
            <a:xfrm>
              <a:off x="1485900" y="4631532"/>
              <a:ext cx="595569" cy="49868"/>
            </a:xfrm>
            <a:prstGeom prst="curvedConnector4">
              <a:avLst>
                <a:gd name="adj1" fmla="val -6398"/>
                <a:gd name="adj2" fmla="val -725816"/>
              </a:avLst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弧形接點 15">
              <a:extLst>
                <a:ext uri="{FF2B5EF4-FFF2-40B4-BE49-F238E27FC236}">
                  <a16:creationId xmlns:a16="http://schemas.microsoft.com/office/drawing/2014/main" id="{9AB6411D-10F3-4675-9A05-DB4342196E8F}"/>
                </a:ext>
              </a:extLst>
            </p:cNvPr>
            <p:cNvCxnSpPr>
              <a:stCxn id="11" idx="4"/>
              <a:endCxn id="11" idx="2"/>
            </p:cNvCxnSpPr>
            <p:nvPr/>
          </p:nvCxnSpPr>
          <p:spPr>
            <a:xfrm rot="5400000" flipH="1">
              <a:off x="743545" y="5467946"/>
              <a:ext cx="170259" cy="438150"/>
            </a:xfrm>
            <a:prstGeom prst="curvedConnector4">
              <a:avLst>
                <a:gd name="adj1" fmla="val -134266"/>
                <a:gd name="adj2" fmla="val 152174"/>
              </a:avLst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弧形接點 17">
              <a:extLst>
                <a:ext uri="{FF2B5EF4-FFF2-40B4-BE49-F238E27FC236}">
                  <a16:creationId xmlns:a16="http://schemas.microsoft.com/office/drawing/2014/main" id="{8BD0A11B-4E9F-42C6-9728-019828B6DEBB}"/>
                </a:ext>
              </a:extLst>
            </p:cNvPr>
            <p:cNvCxnSpPr>
              <a:stCxn id="11" idx="5"/>
              <a:endCxn id="12" idx="4"/>
            </p:cNvCxnSpPr>
            <p:nvPr/>
          </p:nvCxnSpPr>
          <p:spPr>
            <a:xfrm rot="16200000" flipH="1">
              <a:off x="1982588" y="5097262"/>
              <a:ext cx="40343" cy="1290381"/>
            </a:xfrm>
            <a:prstGeom prst="curvedConnector3">
              <a:avLst>
                <a:gd name="adj1" fmla="val 690251"/>
              </a:avLst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弧形接點 19">
              <a:extLst>
                <a:ext uri="{FF2B5EF4-FFF2-40B4-BE49-F238E27FC236}">
                  <a16:creationId xmlns:a16="http://schemas.microsoft.com/office/drawing/2014/main" id="{15548F28-4609-4289-BF81-317DC7F92C27}"/>
                </a:ext>
              </a:extLst>
            </p:cNvPr>
            <p:cNvCxnSpPr>
              <a:stCxn id="12" idx="0"/>
              <a:endCxn id="10" idx="6"/>
            </p:cNvCxnSpPr>
            <p:nvPr/>
          </p:nvCxnSpPr>
          <p:spPr>
            <a:xfrm rot="16200000" flipV="1">
              <a:off x="2118717" y="4892874"/>
              <a:ext cx="620316" cy="438150"/>
            </a:xfrm>
            <a:prstGeom prst="curvedConnector2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078A6559-6EC0-4BAB-AC73-780658946DF8}"/>
                </a:ext>
              </a:extLst>
            </p:cNvPr>
            <p:cNvSpPr txBox="1"/>
            <p:nvPr/>
          </p:nvSpPr>
          <p:spPr>
            <a:xfrm>
              <a:off x="270364" y="4813635"/>
              <a:ext cx="8194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down =1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E8395DDC-BD80-4ECE-BF10-1FB82773585C}"/>
                </a:ext>
              </a:extLst>
            </p:cNvPr>
            <p:cNvSpPr txBox="1"/>
            <p:nvPr/>
          </p:nvSpPr>
          <p:spPr>
            <a:xfrm>
              <a:off x="1525713" y="5962532"/>
              <a:ext cx="8595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count=0</a:t>
              </a:r>
              <a:endPara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CE051E8B-1554-43A9-BD32-DF7D016F8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7" y="1822618"/>
            <a:ext cx="3676133" cy="105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B28A9146-C766-4133-AC59-51E9C9CBC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650" y="1847367"/>
            <a:ext cx="4816549" cy="450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942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 Modeling of FSM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AA238B78-8B4C-4EDA-BC6E-7E6D5117E359}"/>
              </a:ext>
            </a:extLst>
          </p:cNvPr>
          <p:cNvSpPr txBox="1"/>
          <p:nvPr/>
        </p:nvSpPr>
        <p:spPr>
          <a:xfrm>
            <a:off x="696685" y="1406685"/>
            <a:ext cx="69668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lvl="1" indent="-285750">
              <a:buSzPct val="120000"/>
              <a:buFont typeface="Wingdings" panose="05000000000000000000" pitchFamily="2" charset="2"/>
              <a:buChar char="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</a:lstStyle>
          <a:p>
            <a:r>
              <a:rPr lang="en-US" altLang="zh-TW" sz="2400" dirty="0"/>
              <a:t>Combinational Part</a:t>
            </a:r>
          </a:p>
          <a:p>
            <a:pPr lvl="1"/>
            <a:r>
              <a:rPr lang="en-US" altLang="zh-TW" sz="2400" dirty="0"/>
              <a:t>Next-state logic (NL)</a:t>
            </a:r>
          </a:p>
          <a:p>
            <a:pPr lvl="1"/>
            <a:r>
              <a:rPr lang="en-US" altLang="zh-TW" sz="2400" dirty="0"/>
              <a:t>Output logic (OL)</a:t>
            </a:r>
          </a:p>
          <a:p>
            <a:pPr lvl="1"/>
            <a:endParaRPr lang="en-US" altLang="zh-TW" sz="2400" dirty="0"/>
          </a:p>
          <a:p>
            <a:r>
              <a:rPr lang="en-US" altLang="zh-TW" sz="2400" dirty="0"/>
              <a:t>Sequential Part</a:t>
            </a:r>
          </a:p>
          <a:p>
            <a:pPr lvl="1"/>
            <a:r>
              <a:rPr lang="en-US" altLang="zh-TW" sz="2400" dirty="0"/>
              <a:t>Current state (CS) stored in flip-flops</a:t>
            </a:r>
          </a:p>
          <a:p>
            <a:pPr lvl="1"/>
            <a:endParaRPr lang="en-US" altLang="zh-TW" sz="2400" dirty="0"/>
          </a:p>
          <a:p>
            <a:r>
              <a:rPr lang="en-US" altLang="zh-TW" sz="2400" dirty="0"/>
              <a:t>3 Coding Style</a:t>
            </a:r>
          </a:p>
          <a:p>
            <a:pPr lvl="1"/>
            <a:r>
              <a:rPr lang="en-US" altLang="zh-TW" sz="2400" dirty="0"/>
              <a:t>Separate CS, OL and NL</a:t>
            </a:r>
          </a:p>
          <a:p>
            <a:pPr lvl="1"/>
            <a:r>
              <a:rPr lang="en-US" altLang="zh-TW" sz="2400" dirty="0"/>
              <a:t>Combine NL+ OL, separate CS</a:t>
            </a:r>
          </a:p>
          <a:p>
            <a:pPr lvl="1"/>
            <a:r>
              <a:rPr lang="en-US" altLang="zh-TW" sz="2400" dirty="0"/>
              <a:t>Combine CS + NL, separate OL</a:t>
            </a:r>
          </a:p>
        </p:txBody>
      </p:sp>
    </p:spTree>
    <p:extLst>
      <p:ext uri="{BB962C8B-B14F-4D97-AF65-F5344CB8AC3E}">
        <p14:creationId xmlns:p14="http://schemas.microsoft.com/office/powerpoint/2010/main" val="3055495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Coding Style 1: Separate CS, OL and NL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>
            <a:extLst>
              <a:ext uri="{FF2B5EF4-FFF2-40B4-BE49-F238E27FC236}">
                <a16:creationId xmlns:a16="http://schemas.microsoft.com/office/drawing/2014/main" id="{633FD937-D64D-4CF5-90C9-F21C899E6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43" y="1277288"/>
            <a:ext cx="8009314" cy="49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28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Sample of FSM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>
            <a:extLst>
              <a:ext uri="{FF2B5EF4-FFF2-40B4-BE49-F238E27FC236}">
                <a16:creationId xmlns:a16="http://schemas.microsoft.com/office/drawing/2014/main" id="{4B56957D-F676-47B1-A063-766B717D5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5" y="1436197"/>
            <a:ext cx="4050615" cy="306137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7B393AA-4796-4F9A-816E-C0F79CE69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982" y="1377976"/>
            <a:ext cx="5007936" cy="31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35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Sample of FSM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>
            <a:extLst>
              <a:ext uri="{FF2B5EF4-FFF2-40B4-BE49-F238E27FC236}">
                <a16:creationId xmlns:a16="http://schemas.microsoft.com/office/drawing/2014/main" id="{02AA0A29-E5F4-4BC5-B2F1-9367DCFE3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0195"/>
            <a:ext cx="4751524" cy="395406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B4029D3-5499-46E5-97D3-4E44EA40E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673" y="1395676"/>
            <a:ext cx="4394193" cy="37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26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Finite State Machine (FSM)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AA238B78-8B4C-4EDA-BC6E-7E6D5117E359}"/>
              </a:ext>
            </a:extLst>
          </p:cNvPr>
          <p:cNvSpPr txBox="1"/>
          <p:nvPr/>
        </p:nvSpPr>
        <p:spPr>
          <a:xfrm>
            <a:off x="696685" y="1406685"/>
            <a:ext cx="6966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C070CB6-45F7-4569-B0B0-AD29C16E7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41764"/>
            <a:ext cx="8778240" cy="480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69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issues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AA238B78-8B4C-4EDA-BC6E-7E6D5117E359}"/>
              </a:ext>
            </a:extLst>
          </p:cNvPr>
          <p:cNvSpPr txBox="1"/>
          <p:nvPr/>
        </p:nvSpPr>
        <p:spPr>
          <a:xfrm>
            <a:off x="696685" y="1406685"/>
            <a:ext cx="82034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type “reg” is NOT definitely to be a register. Instead, the synthesis result depends on the described behavior of RTL.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SzPct val="120000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Driven Signals issue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variable of data type “wire” can NOT be repeatedly assigned.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variable of data type “reg” can only be assigned in single always block.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200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A1AE1F93-DA66-4394-B911-D5B9507FA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019" y="2092965"/>
            <a:ext cx="1512168" cy="140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0C9B05F3-CE2A-49A5-9D4D-CF182E5C6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6367" y="2291950"/>
            <a:ext cx="3685805" cy="1010419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向下箭號 8">
            <a:extLst>
              <a:ext uri="{FF2B5EF4-FFF2-40B4-BE49-F238E27FC236}">
                <a16:creationId xmlns:a16="http://schemas.microsoft.com/office/drawing/2014/main" id="{277DE1E7-E94F-4BBA-B622-E4C206080C12}"/>
              </a:ext>
            </a:extLst>
          </p:cNvPr>
          <p:cNvSpPr/>
          <p:nvPr/>
        </p:nvSpPr>
        <p:spPr bwMode="auto">
          <a:xfrm rot="16200000">
            <a:off x="3180233" y="2649523"/>
            <a:ext cx="319088" cy="295275"/>
          </a:xfrm>
          <a:prstGeom prst="downArrow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A2317692-B4FB-4E95-8C41-782BD08F3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7748" y="4536114"/>
            <a:ext cx="1512168" cy="17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888B1759-9856-4FBF-99E8-EBBD829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8705" y="5323907"/>
            <a:ext cx="2628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30CBFF58-ECF1-41DC-805F-BC4DE67EA002}"/>
              </a:ext>
            </a:extLst>
          </p:cNvPr>
          <p:cNvSpPr txBox="1"/>
          <p:nvPr/>
        </p:nvSpPr>
        <p:spPr>
          <a:xfrm>
            <a:off x="4045594" y="5086272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55D7C44-4328-4BAD-8086-20B362D36A95}"/>
              </a:ext>
            </a:extLst>
          </p:cNvPr>
          <p:cNvSpPr txBox="1"/>
          <p:nvPr/>
        </p:nvSpPr>
        <p:spPr>
          <a:xfrm>
            <a:off x="6688482" y="5061028"/>
            <a:ext cx="466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82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issues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AA238B78-8B4C-4EDA-BC6E-7E6D5117E359}"/>
              </a:ext>
            </a:extLst>
          </p:cNvPr>
          <p:cNvSpPr txBox="1"/>
          <p:nvPr/>
        </p:nvSpPr>
        <p:spPr>
          <a:xfrm>
            <a:off x="696685" y="1406685"/>
            <a:ext cx="772595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appearance of Latch during synthesis. 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Latch is too advanced for beginner of digital circuit.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Latch is due to incomplete assignment in combinational part.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Incomplete assignment implies that circuit will hold the previous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SzPct val="120000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Usage of positive &amp; negative clock simultaneously is NOT recommended. 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Timing issue will cause the poor performance if not design properly.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Complicated clock tree for skew issue during place and route.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200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向下箭號 8">
            <a:extLst>
              <a:ext uri="{FF2B5EF4-FFF2-40B4-BE49-F238E27FC236}">
                <a16:creationId xmlns:a16="http://schemas.microsoft.com/office/drawing/2014/main" id="{277DE1E7-E94F-4BBA-B622-E4C206080C12}"/>
              </a:ext>
            </a:extLst>
          </p:cNvPr>
          <p:cNvSpPr/>
          <p:nvPr/>
        </p:nvSpPr>
        <p:spPr bwMode="auto">
          <a:xfrm rot="16200000">
            <a:off x="2721769" y="2946217"/>
            <a:ext cx="319088" cy="295275"/>
          </a:xfrm>
          <a:prstGeom prst="downArrow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C63195D-D67D-4A86-AD6C-36B3FF75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112" y="2736666"/>
            <a:ext cx="5857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58395E1E-5195-4F7E-A828-48FA721D7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010" y="2646180"/>
            <a:ext cx="1581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3103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AA238B78-8B4C-4EDA-BC6E-7E6D5117E359}"/>
              </a:ext>
            </a:extLst>
          </p:cNvPr>
          <p:cNvSpPr txBox="1"/>
          <p:nvPr/>
        </p:nvSpPr>
        <p:spPr>
          <a:xfrm>
            <a:off x="696685" y="1406685"/>
            <a:ext cx="69668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flow overview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Verilog basic introduction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advance topic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ware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verilog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200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6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HDL vs Software Language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ãua741 circuitãçåçæå°çµæ">
            <a:extLst>
              <a:ext uri="{FF2B5EF4-FFF2-40B4-BE49-F238E27FC236}">
                <a16:creationId xmlns:a16="http://schemas.microsoft.com/office/drawing/2014/main" id="{4C481010-9AB5-4EF8-8757-71431FFD0C4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5" y="2420888"/>
            <a:ext cx="4386662" cy="269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9DA0CB1-9679-4B75-9BA1-0C108D06A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765" y="2780928"/>
            <a:ext cx="4789235" cy="179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64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ware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AA238B78-8B4C-4EDA-BC6E-7E6D5117E359}"/>
              </a:ext>
            </a:extLst>
          </p:cNvPr>
          <p:cNvSpPr txBox="1"/>
          <p:nvPr/>
        </p:nvSpPr>
        <p:spPr>
          <a:xfrm>
            <a:off x="696685" y="1406685"/>
            <a:ext cx="69668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IP(Intellectual Property)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IP: GDSII format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 IP: Netlist resource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IP: RTL design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Media 11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Datasheet and manual are in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/opt/CAD/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synopsys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/synthesis/2019.12/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/doc/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200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74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ware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AA238B78-8B4C-4EDA-BC6E-7E6D5117E359}"/>
              </a:ext>
            </a:extLst>
          </p:cNvPr>
          <p:cNvSpPr txBox="1"/>
          <p:nvPr/>
        </p:nvSpPr>
        <p:spPr>
          <a:xfrm>
            <a:off x="696685" y="1406685"/>
            <a:ext cx="832539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RTL behavior simulation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path: </a:t>
            </a:r>
          </a:p>
          <a:p>
            <a:pPr lvl="2">
              <a:buClr>
                <a:schemeClr val="accent2">
                  <a:lumMod val="75000"/>
                </a:schemeClr>
              </a:buClr>
              <a:buSzPct val="120000"/>
            </a:pP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`include “/opt/CAD/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synopsys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/synthesis/2019.12/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sim_ver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DW_sqrt.v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path:</a:t>
            </a:r>
          </a:p>
          <a:p>
            <a:pPr lvl="2">
              <a:buClr>
                <a:schemeClr val="accent2">
                  <a:lumMod val="75000"/>
                </a:schemeClr>
              </a:buClr>
              <a:buSzPct val="120000"/>
            </a:pP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`include "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DW_sqrt.v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lvl="2">
              <a:buClr>
                <a:schemeClr val="accent2">
                  <a:lumMod val="75000"/>
                </a:schemeClr>
              </a:buClr>
              <a:buSzPct val="120000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Clr>
                <a:schemeClr val="accent2">
                  <a:lumMod val="75000"/>
                </a:schemeClr>
              </a:buClr>
              <a:buSzPct val="120000"/>
            </a:pPr>
            <a:r>
              <a:rPr lang="en-US" altLang="zh-TW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ncverilog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tb.v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design.v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zh-TW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incdir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/opt/CAD/</a:t>
            </a:r>
            <a:r>
              <a:rPr lang="en-US" altLang="zh-TW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synopsys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/synthesis/2019.12/</a:t>
            </a:r>
            <a:r>
              <a:rPr lang="en-US" altLang="zh-TW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sim_ver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Usage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200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54572DE-67BC-489F-88EB-B31B5CAA2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102" y="3692662"/>
            <a:ext cx="2314898" cy="75258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FF7D12A-B952-485F-8079-9069C735A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767" y="5039620"/>
            <a:ext cx="5075217" cy="6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71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>
            <a:extLst>
              <a:ext uri="{FF2B5EF4-FFF2-40B4-BE49-F238E27FC236}">
                <a16:creationId xmlns:a16="http://schemas.microsoft.com/office/drawing/2014/main" id="{CD183996-19E7-364D-90CF-BDC9E7749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5" y="1563211"/>
            <a:ext cx="6619293" cy="373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74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SRAM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AA238B78-8B4C-4EDA-BC6E-7E6D5117E359}"/>
              </a:ext>
            </a:extLst>
          </p:cNvPr>
          <p:cNvSpPr txBox="1"/>
          <p:nvPr/>
        </p:nvSpPr>
        <p:spPr>
          <a:xfrm>
            <a:off x="696685" y="1406685"/>
            <a:ext cx="6966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Slower but has less area than register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one address can be accessed in same time(single port SRAM)</a:t>
            </a:r>
          </a:p>
          <a:p>
            <a:pPr>
              <a:buSzPct val="1200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CEF9434-EBEF-1141-9B3E-FCF5C2FB4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61" y="2850185"/>
            <a:ext cx="2946785" cy="2422276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A66E6D0-5314-5C4F-A899-9667848F3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91" y="3064661"/>
            <a:ext cx="3316249" cy="18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05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AA238B78-8B4C-4EDA-BC6E-7E6D5117E359}"/>
              </a:ext>
            </a:extLst>
          </p:cNvPr>
          <p:cNvSpPr txBox="1"/>
          <p:nvPr/>
        </p:nvSpPr>
        <p:spPr>
          <a:xfrm>
            <a:off x="696685" y="1406685"/>
            <a:ext cx="6966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 chip memory, Read/Write latency penalty is huge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burst</a:t>
            </a:r>
          </a:p>
          <a:p>
            <a:pPr>
              <a:buSzPct val="1200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49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SystemVerilog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 data type</a:t>
            </a: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EA958012-BE21-3340-A570-34E0E71C0AD4}"/>
              </a:ext>
            </a:extLst>
          </p:cNvPr>
          <p:cNvSpPr txBox="1"/>
          <p:nvPr/>
        </p:nvSpPr>
        <p:spPr>
          <a:xfrm>
            <a:off x="696685" y="1406685"/>
            <a:ext cx="69668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Reason: The datatype isn’t equal to the real circuit.</a:t>
            </a:r>
          </a:p>
          <a:p>
            <a:pPr marL="742950" lvl="2" indent="-285750">
              <a:buClr>
                <a:schemeClr val="accent2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 doesn’t mean a register. It depends on how you use these variables.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in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SystemVerilog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new type “logic” is introduced to replace both of them.</a:t>
            </a:r>
          </a:p>
          <a:p>
            <a:pPr marL="742950" lvl="2" indent="-285750">
              <a:buClr>
                <a:schemeClr val="accent2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  </a:t>
            </a:r>
          </a:p>
          <a:p>
            <a:pPr marL="1200150" lvl="4" indent="-285750">
              <a:buClr>
                <a:schemeClr val="accent2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procedural assignment (within always block)</a:t>
            </a:r>
          </a:p>
          <a:p>
            <a:pPr marL="1200150" lvl="4" indent="-285750">
              <a:buClr>
                <a:schemeClr val="accent2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Flip-Flop must be the data type of “reg”</a:t>
            </a:r>
          </a:p>
          <a:p>
            <a:pPr marL="742950" lvl="2" indent="-285750">
              <a:buClr>
                <a:schemeClr val="accent2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</a:t>
            </a:r>
          </a:p>
          <a:p>
            <a:pPr marL="1200150" lvl="4" indent="-285750">
              <a:buClr>
                <a:schemeClr val="accent2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continuous assignment (assign)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200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B7B1A40-34AB-A34A-A8A9-9FDDF82824DA}"/>
              </a:ext>
            </a:extLst>
          </p:cNvPr>
          <p:cNvSpPr/>
          <p:nvPr/>
        </p:nvSpPr>
        <p:spPr>
          <a:xfrm>
            <a:off x="696685" y="4697126"/>
            <a:ext cx="26486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US" altLang="zh-TW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MyModule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b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input  </a:t>
            </a:r>
            <a:r>
              <a:rPr lang="en-US" altLang="zh-TW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</a:t>
            </a:r>
            <a:b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output  </a:t>
            </a:r>
            <a:r>
              <a:rPr lang="en-US" altLang="zh-TW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input  </a:t>
            </a:r>
            <a:r>
              <a:rPr lang="en-US" altLang="zh-TW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</a:t>
            </a:r>
            <a:b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output </a:t>
            </a:r>
            <a:r>
              <a:rPr lang="en-US" altLang="zh-TW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68619BD-5778-DD4F-8146-4A7ADD94C157}"/>
              </a:ext>
            </a:extLst>
          </p:cNvPr>
          <p:cNvSpPr/>
          <p:nvPr/>
        </p:nvSpPr>
        <p:spPr>
          <a:xfrm>
            <a:off x="4180113" y="4697126"/>
            <a:ext cx="26486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US" altLang="zh-TW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MyModule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b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input  </a:t>
            </a:r>
            <a:r>
              <a:rPr lang="en-US" altLang="zh-TW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</a:t>
            </a:r>
            <a:b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output </a:t>
            </a:r>
            <a:r>
              <a:rPr lang="en-US" altLang="zh-TW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input  </a:t>
            </a:r>
            <a:r>
              <a:rPr lang="en-US" altLang="zh-TW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</a:t>
            </a:r>
            <a:b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output </a:t>
            </a:r>
            <a:r>
              <a:rPr lang="en-US" altLang="zh-TW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</a:t>
            </a:r>
          </a:p>
        </p:txBody>
      </p:sp>
    </p:spTree>
    <p:extLst>
      <p:ext uri="{BB962C8B-B14F-4D97-AF65-F5344CB8AC3E}">
        <p14:creationId xmlns:p14="http://schemas.microsoft.com/office/powerpoint/2010/main" val="2082083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SystemVerilog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blocks</a:t>
            </a: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EA958012-BE21-3340-A570-34E0E71C0AD4}"/>
              </a:ext>
            </a:extLst>
          </p:cNvPr>
          <p:cNvSpPr txBox="1"/>
          <p:nvPr/>
        </p:nvSpPr>
        <p:spPr>
          <a:xfrm>
            <a:off x="696685" y="1406685"/>
            <a:ext cx="6966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 all always@(*) by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always_comb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  sequential always block by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always_ff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200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62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SystemVerilog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Enum &amp; unique case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>
            <a:extLst>
              <a:ext uri="{FF2B5EF4-FFF2-40B4-BE49-F238E27FC236}">
                <a16:creationId xmlns:a16="http://schemas.microsoft.com/office/drawing/2014/main" id="{5907187A-5A4C-164F-B288-B00694C1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294" y="1933387"/>
            <a:ext cx="4235118" cy="438090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E0DFD32-940E-B24E-B6DE-C7B7B09DD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50" y="2775743"/>
            <a:ext cx="4022011" cy="77690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86C2872-12C0-384E-85B6-D7ADF5B89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99" y="1419037"/>
            <a:ext cx="68580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24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SystemVerilog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define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>
            <a:extLst>
              <a:ext uri="{FF2B5EF4-FFF2-40B4-BE49-F238E27FC236}">
                <a16:creationId xmlns:a16="http://schemas.microsoft.com/office/drawing/2014/main" id="{EF85AACF-6C15-FE4B-BD8A-AF9D10028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57" y="1502323"/>
            <a:ext cx="5705093" cy="294297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692CCEE-1155-D849-95D6-9E49A4A7F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29" y="4784105"/>
            <a:ext cx="2247900" cy="1152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02604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fld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DE16F860-AA34-4B77-9B74-30B8934D4CF1}"/>
              </a:ext>
            </a:extLst>
          </p:cNvPr>
          <p:cNvSpPr txBox="1"/>
          <p:nvPr/>
        </p:nvSpPr>
        <p:spPr>
          <a:xfrm>
            <a:off x="696685" y="1406685"/>
            <a:ext cx="6966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Slide from Hung-Chang Lu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Slide from Shao-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Syuan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Huang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Slide from NTU CVSD course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Slide from NCTU ICLAB course</a:t>
            </a:r>
          </a:p>
          <a:p>
            <a:pPr>
              <a:buSzPct val="1200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28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Cell-Based IC Design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33E43A0D-8AC9-4000-B2AD-36789B657408}"/>
              </a:ext>
            </a:extLst>
          </p:cNvPr>
          <p:cNvSpPr/>
          <p:nvPr/>
        </p:nvSpPr>
        <p:spPr bwMode="auto">
          <a:xfrm>
            <a:off x="3333750" y="1454150"/>
            <a:ext cx="2171700" cy="469900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Specifications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B67B3CA-124D-445A-8EB4-E597CDC89E75}"/>
              </a:ext>
            </a:extLst>
          </p:cNvPr>
          <p:cNvSpPr/>
          <p:nvPr/>
        </p:nvSpPr>
        <p:spPr bwMode="auto">
          <a:xfrm>
            <a:off x="3333750" y="2216150"/>
            <a:ext cx="2171700" cy="469900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RTL Coding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56806A4-DF92-4585-A422-877EA477C8F2}"/>
              </a:ext>
            </a:extLst>
          </p:cNvPr>
          <p:cNvSpPr/>
          <p:nvPr/>
        </p:nvSpPr>
        <p:spPr bwMode="auto">
          <a:xfrm>
            <a:off x="3333750" y="2952750"/>
            <a:ext cx="2171700" cy="469900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3B0EE6A-1AE0-4B07-A955-9BF8AF68D9E6}"/>
              </a:ext>
            </a:extLst>
          </p:cNvPr>
          <p:cNvSpPr/>
          <p:nvPr/>
        </p:nvSpPr>
        <p:spPr bwMode="auto">
          <a:xfrm>
            <a:off x="3333750" y="3727450"/>
            <a:ext cx="2171700" cy="469900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DFT Insertion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6BD97F9-7F6C-46B5-8447-968AC1DDA04C}"/>
              </a:ext>
            </a:extLst>
          </p:cNvPr>
          <p:cNvSpPr/>
          <p:nvPr/>
        </p:nvSpPr>
        <p:spPr bwMode="auto">
          <a:xfrm>
            <a:off x="3333750" y="4654550"/>
            <a:ext cx="2171700" cy="469900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kumimoji="0" lang="en-US" altLang="zh-TW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Route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6047330-1B1E-4A28-870E-2FE8343BCF20}"/>
              </a:ext>
            </a:extLst>
          </p:cNvPr>
          <p:cNvSpPr/>
          <p:nvPr/>
        </p:nvSpPr>
        <p:spPr bwMode="auto">
          <a:xfrm>
            <a:off x="3333750" y="5988050"/>
            <a:ext cx="2171700" cy="469900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Tape Out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86586762-D178-49D1-ACAB-9046D79C4EF3}"/>
              </a:ext>
            </a:extLst>
          </p:cNvPr>
          <p:cNvCxnSpPr>
            <a:stCxn id="8" idx="2"/>
            <a:endCxn id="10" idx="0"/>
          </p:cNvCxnSpPr>
          <p:nvPr/>
        </p:nvCxnSpPr>
        <p:spPr bwMode="auto">
          <a:xfrm>
            <a:off x="4419600" y="1924050"/>
            <a:ext cx="0" cy="292100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B8F9BD65-E59B-4A42-8AD8-A8C333CFCFE5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4419600" y="2686050"/>
            <a:ext cx="0" cy="266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615BB588-B4FE-47BD-8D6F-9D17BB13D425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4419600" y="3422650"/>
            <a:ext cx="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21514C5D-20FC-4AAA-B0F0-44424727AFAD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4419600" y="4197350"/>
            <a:ext cx="0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97602BA7-F562-4E80-B110-107F12CAA657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>
            <a:off x="4419600" y="5124450"/>
            <a:ext cx="0" cy="863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8E7EBAE3-F141-4C2C-8C45-A2A661C24F95}"/>
              </a:ext>
            </a:extLst>
          </p:cNvPr>
          <p:cNvCxnSpPr/>
          <p:nvPr/>
        </p:nvCxnSpPr>
        <p:spPr>
          <a:xfrm flipH="1">
            <a:off x="2641600" y="4425950"/>
            <a:ext cx="17780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E90423C3-CE40-4419-9212-A907194FA077}"/>
              </a:ext>
            </a:extLst>
          </p:cNvPr>
          <p:cNvSpPr/>
          <p:nvPr/>
        </p:nvSpPr>
        <p:spPr bwMode="auto">
          <a:xfrm>
            <a:off x="1168400" y="4165600"/>
            <a:ext cx="1473200" cy="469900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ATPG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C9E79AAC-D784-4C36-B64C-3B3523444E0B}"/>
              </a:ext>
            </a:extLst>
          </p:cNvPr>
          <p:cNvCxnSpPr/>
          <p:nvPr/>
        </p:nvCxnSpPr>
        <p:spPr>
          <a:xfrm>
            <a:off x="4419600" y="5346700"/>
            <a:ext cx="17399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EA0AF0D1-F962-4E74-9A06-9C8681DF6EC2}"/>
              </a:ext>
            </a:extLst>
          </p:cNvPr>
          <p:cNvSpPr/>
          <p:nvPr/>
        </p:nvSpPr>
        <p:spPr bwMode="auto">
          <a:xfrm>
            <a:off x="6159500" y="5099050"/>
            <a:ext cx="1968500" cy="469900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DRC LVS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B3933699-AEC8-4716-8A2B-CFF9D86C2E74}"/>
              </a:ext>
            </a:extLst>
          </p:cNvPr>
          <p:cNvCxnSpPr/>
          <p:nvPr/>
        </p:nvCxnSpPr>
        <p:spPr>
          <a:xfrm flipV="1">
            <a:off x="3009900" y="1549400"/>
            <a:ext cx="0" cy="29845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05C169D5-9D28-4A24-B7BC-99A9BBAC62FD}"/>
              </a:ext>
            </a:extLst>
          </p:cNvPr>
          <p:cNvCxnSpPr/>
          <p:nvPr/>
        </p:nvCxnSpPr>
        <p:spPr>
          <a:xfrm>
            <a:off x="3009900" y="4654550"/>
            <a:ext cx="23548" cy="18034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0E4FE536-0F4D-48DD-AEF7-32E84825BE10}"/>
              </a:ext>
            </a:extLst>
          </p:cNvPr>
          <p:cNvCxnSpPr/>
          <p:nvPr/>
        </p:nvCxnSpPr>
        <p:spPr>
          <a:xfrm>
            <a:off x="2641600" y="4533900"/>
            <a:ext cx="69215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7C23E382-96AD-4B1D-8FAA-974A426F6E5B}"/>
              </a:ext>
            </a:extLst>
          </p:cNvPr>
          <p:cNvSpPr txBox="1"/>
          <p:nvPr/>
        </p:nvSpPr>
        <p:spPr>
          <a:xfrm>
            <a:off x="1003300" y="281305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Front-End</a:t>
            </a:r>
            <a:endParaRPr lang="zh-TW" alt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5FBCAD4E-1F77-4DFC-BD5D-4400F92CD963}"/>
              </a:ext>
            </a:extLst>
          </p:cNvPr>
          <p:cNvSpPr txBox="1"/>
          <p:nvPr/>
        </p:nvSpPr>
        <p:spPr>
          <a:xfrm>
            <a:off x="1021923" y="53213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Back-End</a:t>
            </a:r>
            <a:endParaRPr lang="zh-TW" alt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5E971649-33E3-4853-B5E4-EDCE65D18E6F}"/>
              </a:ext>
            </a:extLst>
          </p:cNvPr>
          <p:cNvSpPr txBox="1"/>
          <p:nvPr/>
        </p:nvSpPr>
        <p:spPr>
          <a:xfrm>
            <a:off x="342900" y="4730750"/>
            <a:ext cx="136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Patterns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2E4EA763-5B86-45C4-9AA8-62AA69414226}"/>
              </a:ext>
            </a:extLst>
          </p:cNvPr>
          <p:cNvSpPr txBox="1"/>
          <p:nvPr/>
        </p:nvSpPr>
        <p:spPr>
          <a:xfrm>
            <a:off x="4711700" y="545477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B86F046A-347D-474B-A96A-E02BA374878D}"/>
              </a:ext>
            </a:extLst>
          </p:cNvPr>
          <p:cNvSpPr txBox="1"/>
          <p:nvPr/>
        </p:nvSpPr>
        <p:spPr>
          <a:xfrm>
            <a:off x="5665807" y="2603470"/>
            <a:ext cx="10919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RTL code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95FBD29A-EC56-45B2-8189-359504AD727A}"/>
              </a:ext>
            </a:extLst>
          </p:cNvPr>
          <p:cNvSpPr txBox="1"/>
          <p:nvPr/>
        </p:nvSpPr>
        <p:spPr>
          <a:xfrm>
            <a:off x="5665807" y="3374995"/>
            <a:ext cx="176843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Gate-level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netlist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4E8A8A2-CB6E-4D6F-A56D-AAD3D9D8AECD}"/>
              </a:ext>
            </a:extLst>
          </p:cNvPr>
          <p:cNvSpPr txBox="1"/>
          <p:nvPr/>
        </p:nvSpPr>
        <p:spPr>
          <a:xfrm>
            <a:off x="2740159" y="5168840"/>
            <a:ext cx="13580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GDS Layout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48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Circuit Abstraction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D8171107-8E77-4425-AF79-35D47CD5574D}"/>
              </a:ext>
            </a:extLst>
          </p:cNvPr>
          <p:cNvSpPr txBox="1"/>
          <p:nvPr/>
        </p:nvSpPr>
        <p:spPr>
          <a:xfrm>
            <a:off x="696685" y="1406685"/>
            <a:ext cx="6966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內容版面配置區 3">
            <a:extLst>
              <a:ext uri="{FF2B5EF4-FFF2-40B4-BE49-F238E27FC236}">
                <a16:creationId xmlns:a16="http://schemas.microsoft.com/office/drawing/2014/main" id="{4AB2BE72-BE72-41EF-BE16-87CF96DE2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22089" y="1520532"/>
            <a:ext cx="66008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88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RTL simulation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EB47661B-87E5-46E3-A3A1-7DC367A4729E}"/>
              </a:ext>
            </a:extLst>
          </p:cNvPr>
          <p:cNvSpPr/>
          <p:nvPr/>
        </p:nvSpPr>
        <p:spPr>
          <a:xfrm>
            <a:off x="1503680" y="2336800"/>
            <a:ext cx="1920240" cy="23774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Testbed.v</a:t>
            </a:r>
            <a:endParaRPr lang="zh-TW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0F3487AD-D998-48CC-B72B-496C916F9E41}"/>
              </a:ext>
            </a:extLst>
          </p:cNvPr>
          <p:cNvSpPr/>
          <p:nvPr/>
        </p:nvSpPr>
        <p:spPr>
          <a:xfrm>
            <a:off x="5720080" y="2336800"/>
            <a:ext cx="1920240" cy="23774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Design.v</a:t>
            </a:r>
            <a:endParaRPr lang="zh-TW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06F31DF8-F93E-45CE-8A85-0E0DD43ED3FC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3423920" y="3525505"/>
            <a:ext cx="22961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64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issues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DE16F860-AA34-4B77-9B74-30B8934D4CF1}"/>
              </a:ext>
            </a:extLst>
          </p:cNvPr>
          <p:cNvSpPr txBox="1"/>
          <p:nvPr/>
        </p:nvSpPr>
        <p:spPr>
          <a:xfrm>
            <a:off x="696685" y="1406685"/>
            <a:ext cx="69668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ncverilog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testbed.v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design.v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access+r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dump waveform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notimingcheck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using SRAM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fsdbDumpvars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(0,"+mda")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dump all memory signal, including 2D array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200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0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DE16F860-AA34-4B77-9B74-30B8934D4CF1}"/>
              </a:ext>
            </a:extLst>
          </p:cNvPr>
          <p:cNvSpPr txBox="1"/>
          <p:nvPr/>
        </p:nvSpPr>
        <p:spPr>
          <a:xfrm>
            <a:off x="696685" y="1406685"/>
            <a:ext cx="69668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your RTL code to standard cell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to meet timing constraint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timing analysis (STA)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200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4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4F21B-3E1D-4C22-9A58-F4AA229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9BD-C2F0-4EDF-8B34-27338E9F9FEF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69F2-E9B2-47EE-839C-6E10362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Media IC &amp; System Lab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1965E-E77E-414C-98B1-AED7B683AFDE}"/>
              </a:ext>
            </a:extLst>
          </p:cNvPr>
          <p:cNvSpPr txBox="1"/>
          <p:nvPr/>
        </p:nvSpPr>
        <p:spPr>
          <a:xfrm>
            <a:off x="696685" y="405239"/>
            <a:ext cx="745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RTL vs Gate-Level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DD412D7-7707-4489-AF2B-8E6E6816F264}"/>
              </a:ext>
            </a:extLst>
          </p:cNvPr>
          <p:cNvCxnSpPr/>
          <p:nvPr/>
        </p:nvCxnSpPr>
        <p:spPr>
          <a:xfrm>
            <a:off x="696686" y="1163513"/>
            <a:ext cx="72281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D8171107-8E77-4425-AF79-35D47CD5574D}"/>
              </a:ext>
            </a:extLst>
          </p:cNvPr>
          <p:cNvSpPr txBox="1"/>
          <p:nvPr/>
        </p:nvSpPr>
        <p:spPr>
          <a:xfrm>
            <a:off x="696685" y="1406685"/>
            <a:ext cx="69668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RTL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SzPct val="120000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Gate-level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20000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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9C17AAE-B1C5-4C06-BE65-98A1FC1F6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22" y="1961163"/>
            <a:ext cx="3133866" cy="171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AEE0FDE5-477B-4B13-9843-C58C71280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"/>
          <a:stretch/>
        </p:blipFill>
        <p:spPr bwMode="auto">
          <a:xfrm>
            <a:off x="696685" y="4340446"/>
            <a:ext cx="3183199" cy="194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481C7A04-3AA0-4A74-BEB6-1E112901D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368" y="4481513"/>
            <a:ext cx="3389959" cy="1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E0EA1DB9-3244-48C5-802C-55CC2C09CBFB}"/>
              </a:ext>
            </a:extLst>
          </p:cNvPr>
          <p:cNvGrpSpPr/>
          <p:nvPr/>
        </p:nvGrpSpPr>
        <p:grpSpPr>
          <a:xfrm>
            <a:off x="4661981" y="1897689"/>
            <a:ext cx="2425816" cy="1664861"/>
            <a:chOff x="4466324" y="1430216"/>
            <a:chExt cx="2425816" cy="1664861"/>
          </a:xfrm>
        </p:grpSpPr>
        <p:sp>
          <p:nvSpPr>
            <p:cNvPr id="14" name="梯形 13">
              <a:extLst>
                <a:ext uri="{FF2B5EF4-FFF2-40B4-BE49-F238E27FC236}">
                  <a16:creationId xmlns:a16="http://schemas.microsoft.com/office/drawing/2014/main" id="{33C488FC-9B21-4259-B3BB-736883EA9B28}"/>
                </a:ext>
              </a:extLst>
            </p:cNvPr>
            <p:cNvSpPr/>
            <p:nvPr/>
          </p:nvSpPr>
          <p:spPr bwMode="auto">
            <a:xfrm rot="5400000">
              <a:off x="5146522" y="2298000"/>
              <a:ext cx="1090062" cy="504091"/>
            </a:xfrm>
            <a:prstGeom prst="trapezoid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vert270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D584F6A7-DE16-4792-930D-621CDAF5C37C}"/>
                </a:ext>
              </a:extLst>
            </p:cNvPr>
            <p:cNvSpPr txBox="1"/>
            <p:nvPr/>
          </p:nvSpPr>
          <p:spPr>
            <a:xfrm>
              <a:off x="4466324" y="2079414"/>
              <a:ext cx="4796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in2</a:t>
              </a:r>
            </a:p>
            <a:p>
              <a:endPara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in1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22052831-8094-433A-8120-E3A075186ED4}"/>
                </a:ext>
              </a:extLst>
            </p:cNvPr>
            <p:cNvSpPr txBox="1"/>
            <p:nvPr/>
          </p:nvSpPr>
          <p:spPr>
            <a:xfrm>
              <a:off x="6412522" y="234723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out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FF32B12A-4E89-45FC-A987-7293F69DBD1B}"/>
                </a:ext>
              </a:extLst>
            </p:cNvPr>
            <p:cNvSpPr txBox="1"/>
            <p:nvPr/>
          </p:nvSpPr>
          <p:spPr>
            <a:xfrm>
              <a:off x="5439507" y="14302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sel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B4C10115-983B-4A45-AC26-DD09126E1941}"/>
                </a:ext>
              </a:extLst>
            </p:cNvPr>
            <p:cNvCxnSpPr>
              <a:stCxn id="17" idx="2"/>
              <a:endCxn id="14" idx="1"/>
            </p:cNvCxnSpPr>
            <p:nvPr/>
          </p:nvCxnSpPr>
          <p:spPr>
            <a:xfrm>
              <a:off x="5660080" y="1799548"/>
              <a:ext cx="31473" cy="2684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E6DDB34F-7710-418E-8DBE-F3C430C6E2DF}"/>
                </a:ext>
              </a:extLst>
            </p:cNvPr>
            <p:cNvCxnSpPr>
              <a:stCxn id="14" idx="0"/>
              <a:endCxn id="16" idx="1"/>
            </p:cNvCxnSpPr>
            <p:nvPr/>
          </p:nvCxnSpPr>
          <p:spPr>
            <a:xfrm flipV="1">
              <a:off x="5943599" y="2531901"/>
              <a:ext cx="468923" cy="1814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589ACCC3-2406-4CB7-AF4A-39FE32B724CA}"/>
                </a:ext>
              </a:extLst>
            </p:cNvPr>
            <p:cNvCxnSpPr/>
            <p:nvPr/>
          </p:nvCxnSpPr>
          <p:spPr>
            <a:xfrm>
              <a:off x="5087815" y="2322599"/>
              <a:ext cx="33996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6B0C9783-9E62-49C3-AB5F-5A69BD578C73}"/>
                </a:ext>
              </a:extLst>
            </p:cNvPr>
            <p:cNvCxnSpPr/>
            <p:nvPr/>
          </p:nvCxnSpPr>
          <p:spPr>
            <a:xfrm>
              <a:off x="5087815" y="2848708"/>
              <a:ext cx="35169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2052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3300</TotalTime>
  <Words>1246</Words>
  <Application>Microsoft Office PowerPoint</Application>
  <PresentationFormat>如螢幕大小 (4:3)</PresentationFormat>
  <Paragraphs>419</Paragraphs>
  <Slides>39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Shao-Syuan Huang</dc:creator>
  <cp:lastModifiedBy>富昇 于</cp:lastModifiedBy>
  <cp:revision>77</cp:revision>
  <dcterms:created xsi:type="dcterms:W3CDTF">2020-10-21T07:07:28Z</dcterms:created>
  <dcterms:modified xsi:type="dcterms:W3CDTF">2023-07-22T15:50:18Z</dcterms:modified>
</cp:coreProperties>
</file>