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90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291" r:id="rId44"/>
    <p:sldId id="292" r:id="rId45"/>
    <p:sldId id="293" r:id="rId46"/>
    <p:sldId id="294" r:id="rId47"/>
    <p:sldId id="295" r:id="rId48"/>
    <p:sldId id="296" r:id="rId49"/>
    <p:sldId id="298" r:id="rId50"/>
    <p:sldId id="301" r:id="rId51"/>
    <p:sldId id="302" r:id="rId52"/>
    <p:sldId id="303" r:id="rId53"/>
    <p:sldId id="304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8" r:id="rId63"/>
    <p:sldId id="319" r:id="rId6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85747" autoAdjust="0"/>
  </p:normalViewPr>
  <p:slideViewPr>
    <p:cSldViewPr snapToGrid="0">
      <p:cViewPr varScale="1">
        <p:scale>
          <a:sx n="107" d="100"/>
          <a:sy n="107" d="100"/>
        </p:scale>
        <p:origin x="170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67FEA-A8CE-4BD1-8EB2-1D1B089EEE27}" type="datetimeFigureOut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C28F-C1E9-44D5-86E4-EC1CC1167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0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C28F-C1E9-44D5-86E4-EC1CC11677FB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92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B0EBC5-5BA7-449B-AB1C-1A8B8EF94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995A7F1-471E-4A12-8C60-FCC6F84DF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005E9E-CD23-4ABC-845A-1DDDDA37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C3BD-5B8C-4600-9B45-CE5ED147785B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4AE5D3-7706-422F-8633-9724495F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244B25-4E98-4E7F-8388-CEBD5CD5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32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907150-FBB1-469C-B84B-DEE0C5D7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002C4C-9ED8-42BB-9345-466A4E8A5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DD6D90-03B9-41CF-9AD0-41A14660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FD36-8D34-4BED-BA70-BD390DCA9B61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76E606-0766-4F25-9F5C-BA971365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2232A4-B9F3-44EC-BE8F-69D089B4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8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99004FF-2E50-4B67-A1CD-285D9B0E4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0463FF6-95EB-487E-A1A4-EFFE49827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E89765-D910-4D2D-9E94-D9EA9AD2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6AEB-8542-4ADF-8F5F-D6779072D7B7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F55607-13FB-438F-B420-196AAF72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3D5AA2-2F7C-4C8D-8964-4CFB2CCC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4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EE6AA5-2C64-4B75-9DEC-E884F458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B92898-9417-4BBF-91BC-363FE532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6B3343-AA03-45A9-8FBB-9C712FBF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C1A4-972A-47E6-AA6C-B68FB2940E2E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CAB3F0-2D70-486C-9C6A-127207E0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AAAB3D-AEAD-41F5-8EFB-39D18501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82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7BBF21-B77E-404C-A3A6-C6765F97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BFB29C-AE6D-4892-A206-6BD7CD6F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E329F8-3CF5-4B07-9F88-51FC501D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A39-7DCC-48C1-9448-43CEC684D590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072A0E-8C12-42DF-982E-C70F04B7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B3106C-8056-44F1-A8CB-2FA111B4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45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106B06-11D1-4302-9BAB-AB712DB1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1E582B-A530-46F3-9307-24ABAFF32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9AFF10-209B-4674-9FDC-E25890271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4B62911-4F39-4910-B19D-A3F2B122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F736-C650-4DD4-8F17-714FC2EE201E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27C0CC-AA0D-404F-A036-C3EA70E8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E968CE-27AA-4C62-AF31-9E942079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08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32822-0E29-4414-A548-65A3B072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E0364F-811B-4583-9539-6C7951CB2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FF9978C-9A40-4C2D-AE71-A83D318E3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F88A3D-09C6-4E0A-83AD-9894E7445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93D0035-D5AD-4DC0-B11D-FC9247DB1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423A045-BBEE-40A9-99E3-AB2053CE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865C-7B66-4AA3-852F-A13F73081FA7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474D21-6273-4D7D-B604-614A7059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8B48CDF-0744-4693-8525-E9667EB5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91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4C8187-7E57-4A62-B798-4ED65004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F75980C-73DA-49BE-B9D1-60BF5E97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2675-5D61-446A-9F15-51D54067E6F8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E801B64-D497-4679-A0F4-97D7EBED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2569675-0107-4ADF-A6F7-F34EC45F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39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0F764AF-EC83-4D59-AA12-4810A243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5A84-E317-46E5-B18E-217ED820E675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925F1E-8182-47B0-BB6F-49BBB38B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D4D1585-D0E4-4084-8261-DF2C115F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FCB62-4F92-47E1-A751-3015BEA7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AF1048-4145-44EF-B018-DCA289A60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210CC6F-25CB-4B91-A529-47043C4DA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192F58-79A1-4748-800E-6F222AE6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6D13-E841-44BB-861C-46A0D5AF7D9A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FF7B59-572B-454A-AF5C-670B1D8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124A62-112A-413C-8D69-21D339ED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66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6D179-E9B0-4AD7-86CB-216296E9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5B3C9FC-F2DA-420C-9FC1-1F4BC9977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540620-50BF-449B-B874-BCC1B58FF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CDACD1-8B34-4699-8BB1-F8F3A89D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A0BA-01D6-4257-9AD9-D175284813FA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781594-451E-4AD7-BF71-5BC6D9C4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350B14-2B07-4AC6-B61F-7388921C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0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D43BD6F-91F2-4B7A-B9AA-A340F968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948C5B-4D0E-412C-8AA3-5C57E892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0F64B4-9FB3-4A2C-ACEF-CC6D3B058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694B-6A57-46E6-BAFD-B286AFA13193}" type="datetime1">
              <a:rPr lang="zh-TW" altLang="en-US" smtClean="0"/>
              <a:t>2025/8/2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8FA00A-CA0C-417D-8D49-83528C760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D66618-0976-4FEE-9418-173DCCDDF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9EBD-36DB-4BED-8B82-3BC0ABEC2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87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ificationacademy.co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tera.com/content/dam/altera-www/global/en_US/pdfs/literature/manual/mnl_avalon_spec.pdf" TargetMode="External"/><Relationship Id="rId4" Type="http://schemas.openxmlformats.org/officeDocument/2006/relationships/hyperlink" Target="https://www.xilinx.com/support/documentation/ip_documentation/axi_ref_guide/v13_4/ug761_axi_reference_guide.pdf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yhdl/myhdl" TargetMode="External"/><Relationship Id="rId2" Type="http://schemas.openxmlformats.org/officeDocument/2006/relationships/hyperlink" Target="https://en.wikipedia.org/wiki/Verilog_Procedural_Interf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ohnjohnlin/nicotb" TargetMode="External"/><Relationship Id="rId4" Type="http://schemas.openxmlformats.org/officeDocument/2006/relationships/hyperlink" Target="https://github.com/potentialventures/cocotb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yhdl/myhdl" TargetMode="External"/><Relationship Id="rId2" Type="http://schemas.openxmlformats.org/officeDocument/2006/relationships/hyperlink" Target="https://johnjohnlin.github.io/nicot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github.com/potentialventures/cocot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A54652-654B-47DE-B904-26C6052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740" y="1743074"/>
            <a:ext cx="6858000" cy="1228725"/>
          </a:xfrm>
        </p:spPr>
        <p:txBody>
          <a:bodyPr>
            <a:normAutofit fontScale="90000"/>
          </a:bodyPr>
          <a:lstStyle/>
          <a:p>
            <a:r>
              <a:rPr lang="en-US" altLang="zh-TW" sz="4400" b="1" dirty="0"/>
              <a:t>Basic Hardware Simulation &amp; Verification</a:t>
            </a:r>
            <a:endParaRPr lang="zh-TW" altLang="en-US" sz="44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3D201E-514A-430B-9E11-FC1897439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3276" y="5913762"/>
            <a:ext cx="5579415" cy="625151"/>
          </a:xfrm>
        </p:spPr>
        <p:txBody>
          <a:bodyPr>
            <a:normAutofit/>
          </a:bodyPr>
          <a:lstStyle/>
          <a:p>
            <a:pPr algn="r"/>
            <a:endParaRPr lang="en-US" altLang="zh-TW" sz="1800" b="1" dirty="0">
              <a:latin typeface="Arial" charset="0"/>
              <a:ea typeface="Arial Unicode MS" pitchFamily="34" charset="-120"/>
              <a:cs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14300" y="3258319"/>
            <a:ext cx="8938725" cy="113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901" tIns="50950" rIns="101901" bIns="5095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508000" indent="-50800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1017588" indent="-103188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527175" indent="-155575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2036763" indent="-207963" algn="l" defTabSz="1017588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ctr" eaLnBrk="1" hangingPunct="1">
              <a:spcBef>
                <a:spcPts val="1500"/>
              </a:spcBef>
            </a:pPr>
            <a:r>
              <a:rPr lang="en-US" altLang="zh-TW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Speaker : Chieh Chih Lin</a:t>
            </a:r>
          </a:p>
          <a:p>
            <a:pPr algn="ctr" eaLnBrk="1" hangingPunct="1">
              <a:spcBef>
                <a:spcPts val="1500"/>
              </a:spcBef>
            </a:pPr>
            <a:r>
              <a:rPr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Date : 2025/08/04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5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Checking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內容版面配置區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47" y="2544973"/>
            <a:ext cx="5267325" cy="3695700"/>
          </a:xfrm>
          <a:prstGeom prst="roundRect">
            <a:avLst>
              <a:gd name="adj" fmla="val 189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11232" y="3048289"/>
            <a:ext cx="2304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28529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88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095375"/>
            <a:ext cx="6981825" cy="4667250"/>
          </a:xfrm>
          <a:prstGeom prst="roundRect">
            <a:avLst>
              <a:gd name="adj" fmla="val 142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05994" y="4941168"/>
            <a:ext cx="45320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Not all the warnings or errors are valuable.</a:t>
            </a:r>
          </a:p>
        </p:txBody>
      </p:sp>
    </p:spTree>
    <p:extLst>
      <p:ext uri="{BB962C8B-B14F-4D97-AF65-F5344CB8AC3E}">
        <p14:creationId xmlns:p14="http://schemas.microsoft.com/office/powerpoint/2010/main" val="42813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nWave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nWave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 one of the best waveform (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vcd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or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fsdb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viewer. 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 can debug easily by checking the waveform file dumped during simulation.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3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nWave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 the following command: 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Also, the token 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enable you to use the terminal while Verdi is running in the background.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09589" y="2307729"/>
            <a:ext cx="11474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nWave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53" y="3634874"/>
            <a:ext cx="4733925" cy="1943100"/>
          </a:xfrm>
          <a:prstGeom prst="roundRect">
            <a:avLst>
              <a:gd name="adj" fmla="val 359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043551" y="4837756"/>
            <a:ext cx="26129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Just ignore this warning.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90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Open the FSDB 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45" y="1930400"/>
            <a:ext cx="5400675" cy="3524250"/>
          </a:xfrm>
          <a:prstGeom prst="roundRect">
            <a:avLst>
              <a:gd name="adj" fmla="val 200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12308" y="2446073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87024" y="23874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7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276350"/>
            <a:ext cx="6581775" cy="4305300"/>
          </a:xfrm>
          <a:prstGeom prst="roundRect">
            <a:avLst>
              <a:gd name="adj" fmla="val 165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508000" y="3844800"/>
            <a:ext cx="1080000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2" y="37645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6840000" y="33984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4747" y="3059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4400" y="51120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41494" y="5071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25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Choose Signals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95" y="2610000"/>
            <a:ext cx="5400675" cy="3524250"/>
          </a:xfrm>
          <a:prstGeom prst="roundRect">
            <a:avLst>
              <a:gd name="adj" fmla="val 216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224800" y="31212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08025" y="30625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5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Browse the Whole Waveform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108" y="2575983"/>
            <a:ext cx="6572250" cy="3524250"/>
          </a:xfrm>
          <a:prstGeom prst="roundRect">
            <a:avLst>
              <a:gd name="adj" fmla="val 207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544800" y="30888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4347" y="27809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13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Browse the Specified Interval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44824"/>
            <a:ext cx="6477000" cy="3867150"/>
          </a:xfrm>
          <a:prstGeom prst="roundRect">
            <a:avLst>
              <a:gd name="adj" fmla="val 188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826442" y="277935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press &amp; drag</a:t>
            </a:r>
          </a:p>
        </p:txBody>
      </p:sp>
      <p:cxnSp>
        <p:nvCxnSpPr>
          <p:cNvPr id="7" name="直線單箭頭接點 6"/>
          <p:cNvCxnSpPr/>
          <p:nvPr/>
        </p:nvCxnSpPr>
        <p:spPr>
          <a:xfrm>
            <a:off x="5414400" y="2671200"/>
            <a:ext cx="316800" cy="12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Change Sign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3" y="1718733"/>
            <a:ext cx="7353300" cy="4381500"/>
          </a:xfrm>
          <a:prstGeom prst="roundRect">
            <a:avLst>
              <a:gd name="adj" fmla="val 145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427009" y="50819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74" y="4605645"/>
            <a:ext cx="86400" cy="144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50" y="4757532"/>
            <a:ext cx="216024" cy="32444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800800" y="4413600"/>
            <a:ext cx="763088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3888" y="43369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30000" y="4554000"/>
            <a:ext cx="763088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90850" y="4477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2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References:</a:t>
            </a:r>
            <a:endParaRPr lang="zh-TW" altLang="en-US" dirty="0"/>
          </a:p>
          <a:p>
            <a:pPr lvl="1"/>
            <a:r>
              <a:rPr lang="en-US" altLang="zh-TW" dirty="0"/>
              <a:t>Slides from </a:t>
            </a:r>
            <a:r>
              <a:rPr lang="zh-TW" altLang="zh-TW" dirty="0"/>
              <a:t>VLSI Crash Course 2018</a:t>
            </a:r>
            <a:r>
              <a:rPr lang="en-US" altLang="zh-TW" dirty="0"/>
              <a:t>, Yu Sheng Lin and Ricky </a:t>
            </a:r>
            <a:r>
              <a:rPr lang="en-US" altLang="zh-TW"/>
              <a:t>Cheng </a:t>
            </a:r>
          </a:p>
          <a:p>
            <a:pPr lvl="1"/>
            <a:r>
              <a:rPr lang="en-US" altLang="zh-TW"/>
              <a:t>Slide from VLSI Crash Course 2024, </a:t>
            </a:r>
            <a:r>
              <a:rPr lang="en-US" altLang="zh-TW" sz="2400">
                <a:latin typeface="Arial" charset="0"/>
                <a:ea typeface="Arial Unicode MS" pitchFamily="34" charset="-120"/>
                <a:cs typeface="Arial" charset="0"/>
              </a:rPr>
              <a:t>Li-Yang Huang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77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Change Radix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3" y="1717200"/>
            <a:ext cx="7353300" cy="4657725"/>
          </a:xfrm>
          <a:prstGeom prst="roundRect">
            <a:avLst>
              <a:gd name="adj" fmla="val 15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052000" y="1994400"/>
            <a:ext cx="637200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14147" y="16285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8000" y="4521600"/>
            <a:ext cx="971712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0886" y="44269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10" name="矩形 9"/>
          <p:cNvSpPr/>
          <p:nvPr/>
        </p:nvSpPr>
        <p:spPr>
          <a:xfrm>
            <a:off x="2095200" y="3067200"/>
            <a:ext cx="1396680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1880" y="29869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16400" y="3974400"/>
            <a:ext cx="903672" cy="20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20072" y="3894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67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Verdi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Verdi Automated Debug System is an advanced open platform for debugging digital designs with powerful technology that helps you: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rgbClr val="0070C0"/>
                </a:solidFill>
              </a:rPr>
              <a:t>Comprehend</a:t>
            </a:r>
            <a:r>
              <a:rPr lang="en-US" altLang="zh-TW" dirty="0"/>
              <a:t> complex and unfamiliar design behavior.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rgbClr val="0070C0"/>
                </a:solidFill>
              </a:rPr>
              <a:t>Automate</a:t>
            </a:r>
            <a:r>
              <a:rPr lang="en-US" altLang="zh-TW" dirty="0"/>
              <a:t> difficult and tedious debug processes.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rgbClr val="0070C0"/>
                </a:solidFill>
              </a:rPr>
              <a:t>Unify</a:t>
            </a:r>
            <a:r>
              <a:rPr lang="en-US" altLang="zh-TW" dirty="0"/>
              <a:t> diverse and complicated design environments.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4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Function </a:t>
            </a:r>
            <a:r>
              <a:rPr lang="en-US" altLang="zh-TW" sz="4000" dirty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nTrace</a:t>
            </a:r>
            <a:endParaRPr lang="en-US" altLang="zh-TW" dirty="0"/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rgbClr val="0070C0"/>
                </a:solidFill>
              </a:rPr>
              <a:t>source code viewer </a:t>
            </a:r>
            <a:r>
              <a:rPr lang="en-US" altLang="zh-TW" dirty="0"/>
              <a:t>and analyzer that operates on the knowledge database (</a:t>
            </a:r>
            <a:r>
              <a:rPr lang="en-US" altLang="zh-TW" dirty="0">
                <a:solidFill>
                  <a:srgbClr val="0070C0"/>
                </a:solidFill>
              </a:rPr>
              <a:t>KDB</a:t>
            </a:r>
            <a:r>
              <a:rPr lang="en-US" altLang="zh-TW" dirty="0"/>
              <a:t>) to display the </a:t>
            </a:r>
            <a:r>
              <a:rPr lang="en-US" altLang="zh-TW" dirty="0">
                <a:solidFill>
                  <a:srgbClr val="0070C0"/>
                </a:solidFill>
              </a:rPr>
              <a:t>design hierarchy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0070C0"/>
                </a:solidFill>
              </a:rPr>
              <a:t>source code </a:t>
            </a:r>
            <a:r>
              <a:rPr lang="en-US" altLang="zh-TW" dirty="0"/>
              <a:t>(Verilog, VHDL, </a:t>
            </a:r>
            <a:r>
              <a:rPr lang="en-US" altLang="zh-TW" dirty="0" err="1"/>
              <a:t>SysmVerilog</a:t>
            </a:r>
            <a:r>
              <a:rPr lang="en-US" altLang="zh-TW" dirty="0"/>
              <a:t>, </a:t>
            </a:r>
            <a:r>
              <a:rPr lang="en-US" altLang="zh-TW" dirty="0" err="1"/>
              <a:t>SystemC</a:t>
            </a:r>
            <a:r>
              <a:rPr lang="en-US" altLang="zh-TW" dirty="0"/>
              <a:t>, PSL, OVA, mixed) for selected design blocks.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>
                <a:solidFill>
                  <a:srgbClr val="0070C0"/>
                </a:solidFill>
              </a:rPr>
              <a:t>main window </a:t>
            </a:r>
            <a:r>
              <a:rPr lang="en-US" altLang="zh-TW" dirty="0"/>
              <a:t>of Verdi.</a:t>
            </a: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02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Function </a:t>
            </a:r>
            <a:r>
              <a:rPr lang="en-US" altLang="zh-TW" sz="4000" dirty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nWave</a:t>
            </a:r>
            <a:endParaRPr lang="en-US" altLang="zh-TW" dirty="0"/>
          </a:p>
          <a:p>
            <a:pPr lvl="1"/>
            <a:r>
              <a:rPr lang="en-US" altLang="zh-TW" dirty="0"/>
              <a:t>A state-of-the-art </a:t>
            </a:r>
            <a:r>
              <a:rPr lang="en-US" altLang="zh-TW" dirty="0">
                <a:solidFill>
                  <a:srgbClr val="0070C0"/>
                </a:solidFill>
              </a:rPr>
              <a:t>graphical waveform viewer </a:t>
            </a:r>
            <a:r>
              <a:rPr lang="en-US" altLang="zh-TW" dirty="0"/>
              <a:t>and analyzer that is fully integrated with Verdi's source code, schematic, and flow views.</a:t>
            </a:r>
          </a:p>
          <a:p>
            <a:r>
              <a:rPr lang="en-US" altLang="zh-TW" dirty="0" err="1"/>
              <a:t>nSchema</a:t>
            </a:r>
            <a:endParaRPr lang="en-US" altLang="zh-TW" dirty="0"/>
          </a:p>
          <a:p>
            <a:pPr lvl="1"/>
            <a:r>
              <a:rPr lang="en-US" altLang="zh-TW" dirty="0"/>
              <a:t>A </a:t>
            </a:r>
            <a:r>
              <a:rPr lang="en-US" altLang="zh-TW" dirty="0">
                <a:solidFill>
                  <a:srgbClr val="0070C0"/>
                </a:solidFill>
              </a:rPr>
              <a:t>schematic viewer </a:t>
            </a:r>
            <a:r>
              <a:rPr lang="en-US" altLang="zh-TW" dirty="0"/>
              <a:t>and analyzer that generates interactive debug-specific logic diagrams showing the </a:t>
            </a:r>
            <a:r>
              <a:rPr lang="en-US" altLang="zh-TW" dirty="0">
                <a:solidFill>
                  <a:srgbClr val="0070C0"/>
                </a:solidFill>
              </a:rPr>
              <a:t>structure</a:t>
            </a:r>
            <a:r>
              <a:rPr lang="en-US" altLang="zh-TW" dirty="0"/>
              <a:t> of selected portions of a design.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88039" y="5737573"/>
            <a:ext cx="5576387" cy="362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These two tools can be opened through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nTrace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0247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Verdi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 the following command: 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Also, the token 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enable you to use the terminal while Verdi is running in the background.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533" y="3610486"/>
            <a:ext cx="4733925" cy="1943100"/>
          </a:xfrm>
          <a:prstGeom prst="roundRect">
            <a:avLst>
              <a:gd name="adj" fmla="val 379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53579" y="2244733"/>
            <a:ext cx="9380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verdi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44129" y="4909029"/>
            <a:ext cx="26129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Just ignore this warning.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179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nTrace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47" y="2636912"/>
            <a:ext cx="6348413" cy="3029325"/>
          </a:xfrm>
          <a:prstGeom prst="roundRect">
            <a:avLst>
              <a:gd name="adj" fmla="val 213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296000" y="30960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3094" y="3037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13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04875"/>
            <a:ext cx="7800975" cy="5048250"/>
          </a:xfrm>
          <a:prstGeom prst="roundRect">
            <a:avLst>
              <a:gd name="adj" fmla="val 138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512000" y="1180800"/>
            <a:ext cx="615600" cy="23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0931" y="110948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1590384" y="1494000"/>
            <a:ext cx="1314000" cy="30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3353" y="1462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4942800" y="3117600"/>
            <a:ext cx="1116000" cy="21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29894" y="3039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</a:p>
        </p:txBody>
      </p:sp>
      <p:sp>
        <p:nvSpPr>
          <p:cNvPr id="12" name="矩形 11"/>
          <p:cNvSpPr/>
          <p:nvPr/>
        </p:nvSpPr>
        <p:spPr>
          <a:xfrm>
            <a:off x="7434000" y="26280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98747" y="231365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</a:p>
        </p:txBody>
      </p:sp>
      <p:sp>
        <p:nvSpPr>
          <p:cNvPr id="14" name="矩形 13"/>
          <p:cNvSpPr/>
          <p:nvPr/>
        </p:nvSpPr>
        <p:spPr>
          <a:xfrm>
            <a:off x="6544800" y="54648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31894" y="5424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365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1115616" y="2924944"/>
            <a:ext cx="14029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Hierarchical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Browser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226199" y="2278613"/>
            <a:ext cx="14414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Netlist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Code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Window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94411" y="4797152"/>
            <a:ext cx="11208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Message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Window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8400" y="1944000"/>
            <a:ext cx="1015200" cy="19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1401" y="21384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(double-click)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9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0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904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6347" y="10562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3883348" y="1682206"/>
            <a:ext cx="609141" cy="18000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6699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80093" y="158754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double-click</a:t>
            </a:r>
            <a:endParaRPr lang="zh-TW" altLang="en-US" dirty="0">
              <a:solidFill>
                <a:srgbClr val="FF6699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3566" y="13407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80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0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6208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867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4283969" y="3538424"/>
            <a:ext cx="288032" cy="180000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6699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6525" y="344375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double-click</a:t>
            </a:r>
            <a:endParaRPr lang="zh-TW" altLang="en-US" dirty="0">
              <a:solidFill>
                <a:srgbClr val="FF6699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71532" y="32129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3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NC-Verilog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Cadence® NC-Verilog® simulator is a Verilog digital logic simulator.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 can use NC-Verilog to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Compiles the Verilog source files.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Elaborates the design and generates a simulation snapshot.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Simulates the snapshot.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990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8512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171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68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078000" y="1422068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3947" y="10577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199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5352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11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2402838"/>
            <a:ext cx="216000" cy="16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04" y="23027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07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1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762001" y="1422000"/>
            <a:ext cx="478800" cy="248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7905" y="3549599"/>
            <a:ext cx="1166400" cy="16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4464000"/>
            <a:ext cx="5112568" cy="1029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304800" y="1425600"/>
            <a:ext cx="244800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0747" y="1052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2402838"/>
            <a:ext cx="216000" cy="16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04" y="23027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4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35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766800" y="4464000"/>
            <a:ext cx="3661184" cy="10296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74400" y="2264400"/>
            <a:ext cx="1029648" cy="16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nSchema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5" name="內容版面配置區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36912"/>
            <a:ext cx="6348413" cy="3036197"/>
          </a:xfrm>
          <a:prstGeom prst="roundRect">
            <a:avLst>
              <a:gd name="adj" fmla="val 207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818000" y="30996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87547" y="276007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52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0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238000" y="4005065"/>
            <a:ext cx="709200" cy="12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6016" y="350100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(double-click)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80297" y="3060158"/>
            <a:ext cx="2274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rgbClr val="00B0F0"/>
                </a:solidFill>
                <a:latin typeface="Arial" panose="020B0604020202020204" pitchFamily="34" charset="0"/>
              </a:rPr>
              <a:t>Push View In</a:t>
            </a:r>
            <a:endParaRPr lang="zh-TW" altLang="en-US" sz="2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5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63688" y="1422000"/>
            <a:ext cx="248400" cy="24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435" y="107546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40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39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909637"/>
            <a:ext cx="7810500" cy="5038725"/>
          </a:xfrm>
          <a:prstGeom prst="roundRect">
            <a:avLst>
              <a:gd name="adj" fmla="val 140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7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Running Verilog 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Run the Verilog simulation: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Another choice of running Verilog simulation:</a:t>
            </a:r>
            <a:b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47664" y="2567766"/>
            <a:ext cx="46923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ncverilog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testbench.v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exp2.rsa.v +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access+r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3476866"/>
            <a:ext cx="36663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ncverilog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-f exp2_rsa.f +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access+r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9" y="4196490"/>
            <a:ext cx="270241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exp2_rsa.f: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91" y="4605879"/>
            <a:ext cx="2176161" cy="99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77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nWave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40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36912"/>
            <a:ext cx="6348413" cy="3036197"/>
          </a:xfrm>
          <a:prstGeom prst="roundRect">
            <a:avLst>
              <a:gd name="adj" fmla="val 222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587600" y="3099600"/>
            <a:ext cx="252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7147" y="2753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82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09637"/>
            <a:ext cx="7800975" cy="5038725"/>
          </a:xfrm>
          <a:prstGeom prst="roundRect">
            <a:avLst>
              <a:gd name="adj" fmla="val 145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00" y="1213200"/>
            <a:ext cx="5629275" cy="4429125"/>
          </a:xfrm>
          <a:prstGeom prst="roundRect">
            <a:avLst>
              <a:gd name="adj" fmla="val 139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0" y="2138400"/>
            <a:ext cx="180975" cy="2286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00" y="4172400"/>
            <a:ext cx="180975" cy="228600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 flipV="1">
            <a:off x="1331640" y="2420888"/>
            <a:ext cx="4680520" cy="1751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47121" y="2505668"/>
            <a:ext cx="296118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Press middle mouse button,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drag and then drop.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3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09637"/>
            <a:ext cx="7800975" cy="5038725"/>
          </a:xfrm>
          <a:prstGeom prst="roundRect">
            <a:avLst>
              <a:gd name="adj" fmla="val 121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396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What Forms Verification?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5" name="Google Shape;81;p16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/>
              <a:t>I borrow the concept of UVM (Universal </a:t>
            </a:r>
            <a:r>
              <a:rPr lang="en-US" altLang="zh-TW" sz="2000" dirty="0" err="1"/>
              <a:t>Verfication</a:t>
            </a:r>
            <a:r>
              <a:rPr lang="en-US" altLang="zh-TW" sz="2000" dirty="0"/>
              <a:t> Methodology).</a:t>
            </a:r>
            <a:endParaRPr lang="en-US" sz="2000" dirty="0"/>
          </a:p>
          <a:p>
            <a:pPr marL="457200" indent="-342900">
              <a:lnSpc>
                <a:spcPct val="115000"/>
              </a:lnSpc>
              <a:spcAft>
                <a:spcPts val="100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/>
              <a:t>(We usually call this overall platform as </a:t>
            </a:r>
            <a:r>
              <a:rPr lang="en-US" altLang="zh-TW" sz="2000" b="1" dirty="0" err="1"/>
              <a:t>testbench</a:t>
            </a:r>
            <a:r>
              <a:rPr lang="en-US" altLang="zh-TW" sz="2000" dirty="0"/>
              <a:t>.)</a:t>
            </a:r>
            <a:endParaRPr lang="en-US" sz="2000" dirty="0"/>
          </a:p>
        </p:txBody>
      </p:sp>
      <p:pic>
        <p:nvPicPr>
          <p:cNvPr id="6" name="Google Shape;8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9925" y="3011950"/>
            <a:ext cx="5965860" cy="3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5;p16"/>
          <p:cNvSpPr txBox="1"/>
          <p:nvPr/>
        </p:nvSpPr>
        <p:spPr>
          <a:xfrm>
            <a:off x="6257200" y="2388888"/>
            <a:ext cx="3664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accent5"/>
                </a:solidFill>
                <a:hlinkClick r:id="rId3"/>
              </a:rPr>
              <a:t>https://verificationacademy.com</a:t>
            </a:r>
            <a:endParaRPr/>
          </a:p>
        </p:txBody>
      </p:sp>
      <p:sp>
        <p:nvSpPr>
          <p:cNvPr id="8" name="Google Shape;86;p16"/>
          <p:cNvSpPr/>
          <p:nvPr/>
        </p:nvSpPr>
        <p:spPr>
          <a:xfrm>
            <a:off x="999700" y="3403700"/>
            <a:ext cx="1903200" cy="2292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7;p16"/>
          <p:cNvSpPr txBox="1"/>
          <p:nvPr/>
        </p:nvSpPr>
        <p:spPr>
          <a:xfrm>
            <a:off x="0" y="2473763"/>
            <a:ext cx="3995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Generate Golden Data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88;p16"/>
          <p:cNvSpPr/>
          <p:nvPr/>
        </p:nvSpPr>
        <p:spPr>
          <a:xfrm>
            <a:off x="2995425" y="4384525"/>
            <a:ext cx="10866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9;p16"/>
          <p:cNvSpPr/>
          <p:nvPr/>
        </p:nvSpPr>
        <p:spPr>
          <a:xfrm>
            <a:off x="5934575" y="4384525"/>
            <a:ext cx="10866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;p16"/>
          <p:cNvSpPr/>
          <p:nvPr/>
        </p:nvSpPr>
        <p:spPr>
          <a:xfrm>
            <a:off x="4174550" y="4384525"/>
            <a:ext cx="16674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1;p16"/>
          <p:cNvSpPr txBox="1"/>
          <p:nvPr/>
        </p:nvSpPr>
        <p:spPr>
          <a:xfrm>
            <a:off x="4174550" y="2416350"/>
            <a:ext cx="19032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Your RTL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92;p16"/>
          <p:cNvSpPr txBox="1"/>
          <p:nvPr/>
        </p:nvSpPr>
        <p:spPr>
          <a:xfrm>
            <a:off x="2178825" y="5856675"/>
            <a:ext cx="2701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Drive data to input ports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93;p16"/>
          <p:cNvSpPr txBox="1"/>
          <p:nvPr/>
        </p:nvSpPr>
        <p:spPr>
          <a:xfrm>
            <a:off x="5689500" y="5696600"/>
            <a:ext cx="3454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Monitor output ports and collect data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" name="Google Shape;94;p16"/>
          <p:cNvCxnSpPr>
            <a:stCxn id="13" idx="2"/>
            <a:endCxn id="12" idx="0"/>
          </p:cNvCxnSpPr>
          <p:nvPr/>
        </p:nvCxnSpPr>
        <p:spPr>
          <a:xfrm flipH="1">
            <a:off x="5008250" y="2886150"/>
            <a:ext cx="117900" cy="1498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71750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What Forms Verification?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5" name="Google Shape;99;p17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 b="1"/>
              <a:t>Universal</a:t>
            </a:r>
            <a:r>
              <a:rPr lang="en-US" altLang="zh-TW"/>
              <a:t> Verfication Methodology.</a:t>
            </a:r>
            <a:endParaRPr lang="en-US"/>
          </a:p>
          <a:p>
            <a:pPr marL="457200" indent="-342900">
              <a:lnSpc>
                <a:spcPct val="115000"/>
              </a:lnSpc>
              <a:spcAft>
                <a:spcPts val="1000"/>
              </a:spcAft>
              <a:buSzPts val="1800"/>
              <a:buFont typeface="Arial" panose="020B0604020202020204" pitchFamily="34" charset="0"/>
              <a:buChar char="●"/>
            </a:pPr>
            <a:r>
              <a:rPr lang="en-US" altLang="zh-TW"/>
              <a:t>What does </a:t>
            </a:r>
            <a:r>
              <a:rPr lang="en-US" altLang="zh-TW" b="1"/>
              <a:t>universal</a:t>
            </a:r>
            <a:r>
              <a:rPr lang="en-US" altLang="zh-TW"/>
              <a:t> means?</a:t>
            </a:r>
            <a:endParaRPr lang="en-US" dirty="0"/>
          </a:p>
        </p:txBody>
      </p:sp>
      <p:pic>
        <p:nvPicPr>
          <p:cNvPr id="6" name="Google Shape;10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9925" y="3011950"/>
            <a:ext cx="5965860" cy="3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7"/>
          <p:cNvSpPr/>
          <p:nvPr/>
        </p:nvSpPr>
        <p:spPr>
          <a:xfrm>
            <a:off x="3719275" y="4384525"/>
            <a:ext cx="7437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4;p17"/>
          <p:cNvSpPr txBox="1"/>
          <p:nvPr/>
        </p:nvSpPr>
        <p:spPr>
          <a:xfrm>
            <a:off x="1411800" y="6040500"/>
            <a:ext cx="74205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Universal protocol largely enable code reuse!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105;p17"/>
          <p:cNvSpPr/>
          <p:nvPr/>
        </p:nvSpPr>
        <p:spPr>
          <a:xfrm>
            <a:off x="5533575" y="4384525"/>
            <a:ext cx="743700" cy="1312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853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Some Effective Protocols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5" name="Google Shape;11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8800" y="2243925"/>
            <a:ext cx="6836200" cy="346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960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Importance of Protocol in Hardware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dirty="0"/>
              <a:t>Design as dataflow, implement as protocol.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Benefits: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Reuse </a:t>
            </a:r>
            <a:r>
              <a:rPr lang="en-US" altLang="zh-TW" dirty="0" err="1"/>
              <a:t>verfication</a:t>
            </a:r>
            <a:r>
              <a:rPr lang="en-US" altLang="zh-TW" dirty="0"/>
              <a:t>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Play-and-Plug.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Uniform code.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Widely used and easy to understand.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Protocol must be simple: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Handshake (2-wire)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altLang="zh-TW" dirty="0"/>
              <a:t>Streaming (1-wire)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22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Basic Protocols in Industry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sz="2000" dirty="0"/>
              <a:t>Handshake and streaming are the foundation of complex ones!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sz="2000" dirty="0"/>
              <a:t>Don't worry, we will explain later.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5" name="Shape 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400" y="2760025"/>
            <a:ext cx="6956724" cy="201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4859950"/>
            <a:ext cx="5603824" cy="17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15"/>
          <p:cNvSpPr txBox="1"/>
          <p:nvPr/>
        </p:nvSpPr>
        <p:spPr>
          <a:xfrm>
            <a:off x="914400" y="5281738"/>
            <a:ext cx="2209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ARM AXI Protocol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u="sng">
                <a:solidFill>
                  <a:schemeClr val="hlink"/>
                </a:solidFill>
                <a:hlinkClick r:id="rId4"/>
              </a:rPr>
              <a:t>https://www.xilinx.com/support/documentation/ip_documentation/axi_ref_guide/v13_4/ug761_axi_reference_guide.pdf</a:t>
            </a:r>
            <a:endParaRPr sz="1000"/>
          </a:p>
        </p:txBody>
      </p:sp>
      <p:sp>
        <p:nvSpPr>
          <p:cNvPr id="8" name="Shape 116"/>
          <p:cNvSpPr txBox="1"/>
          <p:nvPr/>
        </p:nvSpPr>
        <p:spPr>
          <a:xfrm>
            <a:off x="7154125" y="3732350"/>
            <a:ext cx="20235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Intel Avalon Protocol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https://www.altera.com/content/dam/altera-www/global/en_US/pdfs/literature/manual/mnl_avalon_spec.pdf</a:t>
            </a:r>
            <a:endParaRPr sz="1000"/>
          </a:p>
        </p:txBody>
      </p:sp>
      <p:sp>
        <p:nvSpPr>
          <p:cNvPr id="9" name="Shape 117"/>
          <p:cNvSpPr/>
          <p:nvPr/>
        </p:nvSpPr>
        <p:spPr>
          <a:xfrm>
            <a:off x="1003300" y="3221100"/>
            <a:ext cx="1955700" cy="81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18"/>
          <p:cNvSpPr/>
          <p:nvPr/>
        </p:nvSpPr>
        <p:spPr>
          <a:xfrm>
            <a:off x="5054600" y="3955150"/>
            <a:ext cx="1955700" cy="81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9"/>
          <p:cNvSpPr/>
          <p:nvPr/>
        </p:nvSpPr>
        <p:spPr>
          <a:xfrm>
            <a:off x="4381500" y="5274250"/>
            <a:ext cx="2772600" cy="817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0"/>
          <p:cNvSpPr txBox="1"/>
          <p:nvPr/>
        </p:nvSpPr>
        <p:spPr>
          <a:xfrm>
            <a:off x="812800" y="4302850"/>
            <a:ext cx="2870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Handshake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21"/>
          <p:cNvSpPr txBox="1"/>
          <p:nvPr/>
        </p:nvSpPr>
        <p:spPr>
          <a:xfrm>
            <a:off x="5054600" y="3398050"/>
            <a:ext cx="2870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Streaming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22"/>
          <p:cNvSpPr txBox="1"/>
          <p:nvPr/>
        </p:nvSpPr>
        <p:spPr>
          <a:xfrm>
            <a:off x="5270500" y="6121800"/>
            <a:ext cx="28701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Handshake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73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Simplest Streaming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400" dirty="0"/>
              <a:t>A </a:t>
            </a:r>
            <a:r>
              <a:rPr lang="en-US" altLang="zh-TW" sz="2400" b="1" dirty="0"/>
              <a:t>valid</a:t>
            </a:r>
            <a:r>
              <a:rPr lang="en-US" altLang="zh-TW" sz="2400" dirty="0"/>
              <a:t> bit indicate whether data bus hold a valid data.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5" name="Shape 130"/>
          <p:cNvPicPr preferRelativeResize="0"/>
          <p:nvPr/>
        </p:nvPicPr>
        <p:blipFill rotWithShape="1">
          <a:blip r:embed="rId2">
            <a:alphaModFix/>
          </a:blip>
          <a:srcRect b="89335"/>
          <a:stretch/>
        </p:blipFill>
        <p:spPr>
          <a:xfrm>
            <a:off x="1008775" y="3233284"/>
            <a:ext cx="6836200" cy="3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1"/>
          <p:cNvPicPr preferRelativeResize="0"/>
          <p:nvPr/>
        </p:nvPicPr>
        <p:blipFill rotWithShape="1">
          <a:blip r:embed="rId2">
            <a:alphaModFix/>
          </a:blip>
          <a:srcRect t="76430"/>
          <a:stretch/>
        </p:blipFill>
        <p:spPr>
          <a:xfrm>
            <a:off x="1008775" y="3603162"/>
            <a:ext cx="6836200" cy="81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373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Easy to Cascade Modules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400" dirty="0"/>
              <a:t>You can easily add new stage to add new functionalities.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49</a:t>
            </a:fld>
            <a:endParaRPr lang="zh-TW" altLang="en-US"/>
          </a:p>
        </p:txBody>
      </p:sp>
      <p:sp>
        <p:nvSpPr>
          <p:cNvPr id="5" name="Shape 161"/>
          <p:cNvSpPr/>
          <p:nvPr/>
        </p:nvSpPr>
        <p:spPr>
          <a:xfrm>
            <a:off x="2416500" y="2848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/>
              <a:t>Module A</a:t>
            </a:r>
            <a:endParaRPr sz="2400" dirty="0"/>
          </a:p>
        </p:txBody>
      </p:sp>
      <p:sp>
        <p:nvSpPr>
          <p:cNvPr id="6" name="Shape 162"/>
          <p:cNvSpPr/>
          <p:nvPr/>
        </p:nvSpPr>
        <p:spPr>
          <a:xfrm>
            <a:off x="4792500" y="2848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B</a:t>
            </a:r>
            <a:endParaRPr sz="2400"/>
          </a:p>
        </p:txBody>
      </p:sp>
      <p:sp>
        <p:nvSpPr>
          <p:cNvPr id="7" name="Shape 163"/>
          <p:cNvSpPr/>
          <p:nvPr/>
        </p:nvSpPr>
        <p:spPr>
          <a:xfrm>
            <a:off x="823500" y="2848500"/>
            <a:ext cx="999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Input</a:t>
            </a:r>
            <a:endParaRPr sz="2400"/>
          </a:p>
        </p:txBody>
      </p:sp>
      <p:sp>
        <p:nvSpPr>
          <p:cNvPr id="8" name="Shape 164"/>
          <p:cNvSpPr/>
          <p:nvPr/>
        </p:nvSpPr>
        <p:spPr>
          <a:xfrm>
            <a:off x="7168500" y="2848500"/>
            <a:ext cx="1215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Output</a:t>
            </a:r>
            <a:endParaRPr sz="2400"/>
          </a:p>
        </p:txBody>
      </p:sp>
      <p:cxnSp>
        <p:nvCxnSpPr>
          <p:cNvPr id="9" name="Shape 165"/>
          <p:cNvCxnSpPr>
            <a:stCxn id="7" idx="3"/>
            <a:endCxn id="5" idx="1"/>
          </p:cNvCxnSpPr>
          <p:nvPr/>
        </p:nvCxnSpPr>
        <p:spPr>
          <a:xfrm>
            <a:off x="1822500" y="3257250"/>
            <a:ext cx="59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Shape 166"/>
          <p:cNvCxnSpPr>
            <a:stCxn id="5" idx="3"/>
            <a:endCxn id="6" idx="1"/>
          </p:cNvCxnSpPr>
          <p:nvPr/>
        </p:nvCxnSpPr>
        <p:spPr>
          <a:xfrm>
            <a:off x="4198500" y="3257250"/>
            <a:ext cx="59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Shape 167"/>
          <p:cNvCxnSpPr>
            <a:stCxn id="6" idx="3"/>
            <a:endCxn id="8" idx="1"/>
          </p:cNvCxnSpPr>
          <p:nvPr/>
        </p:nvCxnSpPr>
        <p:spPr>
          <a:xfrm>
            <a:off x="6574500" y="3257250"/>
            <a:ext cx="594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Shape 168"/>
          <p:cNvSpPr/>
          <p:nvPr/>
        </p:nvSpPr>
        <p:spPr>
          <a:xfrm>
            <a:off x="1618425" y="4360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A</a:t>
            </a:r>
            <a:endParaRPr sz="2400"/>
          </a:p>
        </p:txBody>
      </p:sp>
      <p:sp>
        <p:nvSpPr>
          <p:cNvPr id="13" name="Shape 169"/>
          <p:cNvSpPr/>
          <p:nvPr/>
        </p:nvSpPr>
        <p:spPr>
          <a:xfrm>
            <a:off x="5743575" y="4360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B</a:t>
            </a:r>
            <a:endParaRPr sz="2400"/>
          </a:p>
        </p:txBody>
      </p:sp>
      <p:sp>
        <p:nvSpPr>
          <p:cNvPr id="14" name="Shape 170"/>
          <p:cNvSpPr/>
          <p:nvPr/>
        </p:nvSpPr>
        <p:spPr>
          <a:xfrm>
            <a:off x="338850" y="4360500"/>
            <a:ext cx="999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Input</a:t>
            </a:r>
            <a:endParaRPr sz="2400"/>
          </a:p>
        </p:txBody>
      </p:sp>
      <p:sp>
        <p:nvSpPr>
          <p:cNvPr id="15" name="Shape 171"/>
          <p:cNvSpPr/>
          <p:nvPr/>
        </p:nvSpPr>
        <p:spPr>
          <a:xfrm>
            <a:off x="7806150" y="4360500"/>
            <a:ext cx="1215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Output</a:t>
            </a:r>
            <a:endParaRPr sz="2400"/>
          </a:p>
        </p:txBody>
      </p:sp>
      <p:cxnSp>
        <p:nvCxnSpPr>
          <p:cNvPr id="16" name="Shape 172"/>
          <p:cNvCxnSpPr>
            <a:stCxn id="14" idx="3"/>
            <a:endCxn id="12" idx="1"/>
          </p:cNvCxnSpPr>
          <p:nvPr/>
        </p:nvCxnSpPr>
        <p:spPr>
          <a:xfrm>
            <a:off x="1337850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Shape 173"/>
          <p:cNvCxnSpPr>
            <a:stCxn id="13" idx="3"/>
            <a:endCxn id="15" idx="1"/>
          </p:cNvCxnSpPr>
          <p:nvPr/>
        </p:nvCxnSpPr>
        <p:spPr>
          <a:xfrm>
            <a:off x="7525575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Shape 174"/>
          <p:cNvSpPr/>
          <p:nvPr/>
        </p:nvSpPr>
        <p:spPr>
          <a:xfrm>
            <a:off x="3681000" y="4360500"/>
            <a:ext cx="1782000" cy="817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Module C</a:t>
            </a:r>
            <a:endParaRPr sz="2400"/>
          </a:p>
        </p:txBody>
      </p:sp>
      <p:cxnSp>
        <p:nvCxnSpPr>
          <p:cNvPr id="19" name="Shape 175"/>
          <p:cNvCxnSpPr>
            <a:endCxn id="18" idx="1"/>
          </p:cNvCxnSpPr>
          <p:nvPr/>
        </p:nvCxnSpPr>
        <p:spPr>
          <a:xfrm>
            <a:off x="3400500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Shape 176"/>
          <p:cNvCxnSpPr>
            <a:stCxn id="18" idx="3"/>
            <a:endCxn id="13" idx="1"/>
          </p:cNvCxnSpPr>
          <p:nvPr/>
        </p:nvCxnSpPr>
        <p:spPr>
          <a:xfrm>
            <a:off x="5463000" y="4769250"/>
            <a:ext cx="280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582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Running Verilog </a:t>
            </a:r>
            <a:r>
              <a:rPr lang="en-US" altLang="zh-TW" sz="3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access+r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is added to enable waveform file dumping.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*.fsdb 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has smaller file size than 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*.vcd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Gate-level simulation</a:t>
            </a: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187623" y="2745879"/>
            <a:ext cx="6032427" cy="1200329"/>
            <a:chOff x="1560019" y="4509120"/>
            <a:chExt cx="6032427" cy="1200329"/>
          </a:xfrm>
        </p:grpSpPr>
        <p:sp>
          <p:nvSpPr>
            <p:cNvPr id="6" name="文字方塊 5"/>
            <p:cNvSpPr txBox="1"/>
            <p:nvPr/>
          </p:nvSpPr>
          <p:spPr>
            <a:xfrm>
              <a:off x="1560019" y="4509120"/>
              <a:ext cx="6032427" cy="120032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In </a:t>
              </a:r>
              <a:r>
                <a:rPr lang="en-US" altLang="zh-TW" dirty="0" err="1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testbench.v</a:t>
              </a: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, line 69~72</a:t>
              </a:r>
            </a:p>
            <a:p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or</a:t>
              </a:r>
            </a:p>
            <a:p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877" y="4922178"/>
              <a:ext cx="2733675" cy="60007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6016" y="4922177"/>
              <a:ext cx="2733675" cy="600075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695950"/>
            <a:ext cx="5619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81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Improved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000" dirty="0"/>
              <a:t>A </a:t>
            </a:r>
            <a:r>
              <a:rPr lang="en-US" altLang="zh-TW" sz="2000" b="1" dirty="0"/>
              <a:t>valid</a:t>
            </a:r>
            <a:r>
              <a:rPr lang="en-US" altLang="zh-TW" sz="2000" dirty="0"/>
              <a:t> bit indicate whether data bus hold a valid data.</a:t>
            </a:r>
          </a:p>
          <a:p>
            <a:pPr marL="914400" lvl="1" indent="-330200">
              <a:spcBef>
                <a:spcPts val="1000"/>
              </a:spcBef>
              <a:buSzPts val="1600"/>
              <a:buChar char="○"/>
            </a:pPr>
            <a:r>
              <a:rPr lang="en-US" altLang="zh-TW" sz="1800" dirty="0"/>
              <a:t>But a </a:t>
            </a:r>
            <a:r>
              <a:rPr lang="en-US" altLang="zh-TW" sz="1800" b="1" dirty="0"/>
              <a:t>ready</a:t>
            </a:r>
            <a:r>
              <a:rPr lang="en-US" altLang="zh-TW" sz="1800" dirty="0"/>
              <a:t> bit indicate whether the receiver can got it.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sz="2000" dirty="0"/>
              <a:t>How to split/merging two signals?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50</a:t>
            </a:fld>
            <a:endParaRPr lang="zh-TW" altLang="en-US"/>
          </a:p>
        </p:txBody>
      </p:sp>
      <p:pic>
        <p:nvPicPr>
          <p:cNvPr id="5" name="Shape 220"/>
          <p:cNvPicPr preferRelativeResize="0"/>
          <p:nvPr/>
        </p:nvPicPr>
        <p:blipFill rotWithShape="1">
          <a:blip r:embed="rId2">
            <a:alphaModFix/>
          </a:blip>
          <a:srcRect b="24000"/>
          <a:stretch/>
        </p:blipFill>
        <p:spPr>
          <a:xfrm>
            <a:off x="387775" y="307192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1"/>
          <p:cNvSpPr/>
          <p:nvPr/>
        </p:nvSpPr>
        <p:spPr>
          <a:xfrm>
            <a:off x="2519225" y="3353575"/>
            <a:ext cx="710100" cy="1339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22"/>
          <p:cNvSpPr/>
          <p:nvPr/>
        </p:nvSpPr>
        <p:spPr>
          <a:xfrm>
            <a:off x="5077375" y="3353575"/>
            <a:ext cx="1182000" cy="1339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23"/>
          <p:cNvSpPr txBox="1"/>
          <p:nvPr/>
        </p:nvSpPr>
        <p:spPr>
          <a:xfrm>
            <a:off x="694150" y="5707800"/>
            <a:ext cx="3115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Done in 1 cycle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Shape 224"/>
          <p:cNvSpPr txBox="1"/>
          <p:nvPr/>
        </p:nvSpPr>
        <p:spPr>
          <a:xfrm>
            <a:off x="4758125" y="5598950"/>
            <a:ext cx="33699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ack is 0, wait 1 more cycle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5394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 Versions of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000" dirty="0"/>
              <a:t>The </a:t>
            </a:r>
            <a:r>
              <a:rPr lang="en-US" altLang="zh-TW" sz="2000" b="1" dirty="0"/>
              <a:t>valid</a:t>
            </a:r>
            <a:r>
              <a:rPr lang="en-US" altLang="zh-TW" sz="2000" dirty="0"/>
              <a:t>/</a:t>
            </a:r>
            <a:r>
              <a:rPr lang="en-US" altLang="zh-TW" sz="2000" b="1" dirty="0"/>
              <a:t>ready</a:t>
            </a:r>
            <a:r>
              <a:rPr lang="en-US" altLang="zh-TW" sz="2000" dirty="0"/>
              <a:t> is not a formal name, and this is the ARM's name.</a:t>
            </a:r>
          </a:p>
          <a:p>
            <a:pPr marL="457200" lvl="0" indent="-342900">
              <a:buSzPts val="1800"/>
              <a:buChar char="●"/>
            </a:pPr>
            <a:r>
              <a:rPr lang="en-US" altLang="zh-TW" sz="2000" dirty="0"/>
              <a:t>There are 2 small variations.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sz="2000" dirty="0"/>
              <a:t>The only difference: can </a:t>
            </a:r>
            <a:r>
              <a:rPr lang="en-US" altLang="zh-TW" sz="2000" b="1" dirty="0"/>
              <a:t>ready</a:t>
            </a:r>
            <a:r>
              <a:rPr lang="en-US" altLang="zh-TW" sz="2000" dirty="0"/>
              <a:t> be 1 if </a:t>
            </a:r>
            <a:r>
              <a:rPr lang="en-US" altLang="zh-TW" sz="2000" b="1" dirty="0"/>
              <a:t>valid</a:t>
            </a:r>
            <a:r>
              <a:rPr lang="en-US" altLang="zh-TW" sz="2000" dirty="0"/>
              <a:t> is 0?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5" name="Shape 232"/>
          <p:cNvPicPr preferRelativeResize="0"/>
          <p:nvPr/>
        </p:nvPicPr>
        <p:blipFill rotWithShape="1">
          <a:blip r:embed="rId3">
            <a:alphaModFix/>
          </a:blip>
          <a:srcRect b="24000"/>
          <a:stretch/>
        </p:blipFill>
        <p:spPr>
          <a:xfrm>
            <a:off x="387775" y="307192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33"/>
          <p:cNvSpPr/>
          <p:nvPr/>
        </p:nvSpPr>
        <p:spPr>
          <a:xfrm>
            <a:off x="904500" y="3426300"/>
            <a:ext cx="647400" cy="715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34"/>
          <p:cNvSpPr/>
          <p:nvPr/>
        </p:nvSpPr>
        <p:spPr>
          <a:xfrm>
            <a:off x="904500" y="4587300"/>
            <a:ext cx="647400" cy="715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35"/>
          <p:cNvSpPr/>
          <p:nvPr/>
        </p:nvSpPr>
        <p:spPr>
          <a:xfrm>
            <a:off x="6102000" y="4924800"/>
            <a:ext cx="10665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36"/>
          <p:cNvSpPr/>
          <p:nvPr/>
        </p:nvSpPr>
        <p:spPr>
          <a:xfrm>
            <a:off x="6102000" y="3831300"/>
            <a:ext cx="10665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3685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 Versions of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400" dirty="0"/>
              <a:t>V2 can be converted V1 by simply a AND gate.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sz="2400" dirty="0"/>
              <a:t>V1 is a valid V2.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52</a:t>
            </a:fld>
            <a:endParaRPr lang="zh-TW" altLang="en-US"/>
          </a:p>
        </p:txBody>
      </p:sp>
      <p:pic>
        <p:nvPicPr>
          <p:cNvPr id="5" name="Shape 244"/>
          <p:cNvPicPr preferRelativeResize="0"/>
          <p:nvPr/>
        </p:nvPicPr>
        <p:blipFill rotWithShape="1">
          <a:blip r:embed="rId2">
            <a:alphaModFix/>
          </a:blip>
          <a:srcRect b="24000"/>
          <a:stretch/>
        </p:blipFill>
        <p:spPr>
          <a:xfrm>
            <a:off x="387775" y="307192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5"/>
          <p:cNvSpPr/>
          <p:nvPr/>
        </p:nvSpPr>
        <p:spPr>
          <a:xfrm>
            <a:off x="1551900" y="492480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46"/>
          <p:cNvSpPr/>
          <p:nvPr/>
        </p:nvSpPr>
        <p:spPr>
          <a:xfrm>
            <a:off x="1551900" y="383130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47"/>
          <p:cNvSpPr/>
          <p:nvPr/>
        </p:nvSpPr>
        <p:spPr>
          <a:xfrm>
            <a:off x="1551900" y="454680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48"/>
          <p:cNvSpPr/>
          <p:nvPr/>
        </p:nvSpPr>
        <p:spPr>
          <a:xfrm>
            <a:off x="7951500" y="4617000"/>
            <a:ext cx="958500" cy="618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AND</a:t>
            </a:r>
            <a:endParaRPr sz="2400">
              <a:solidFill>
                <a:srgbClr val="FF0000"/>
              </a:solidFill>
            </a:endParaRPr>
          </a:p>
        </p:txBody>
      </p:sp>
      <p:cxnSp>
        <p:nvCxnSpPr>
          <p:cNvPr id="10" name="Shape 249"/>
          <p:cNvCxnSpPr>
            <a:stCxn id="8" idx="3"/>
            <a:endCxn id="9" idx="1"/>
          </p:cNvCxnSpPr>
          <p:nvPr/>
        </p:nvCxnSpPr>
        <p:spPr>
          <a:xfrm>
            <a:off x="7168500" y="4735800"/>
            <a:ext cx="783000" cy="190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Shape 250"/>
          <p:cNvCxnSpPr>
            <a:stCxn id="6" idx="3"/>
            <a:endCxn id="9" idx="1"/>
          </p:cNvCxnSpPr>
          <p:nvPr/>
        </p:nvCxnSpPr>
        <p:spPr>
          <a:xfrm rot="10800000" flipH="1">
            <a:off x="7168500" y="4926000"/>
            <a:ext cx="783000" cy="187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Shape 251"/>
          <p:cNvCxnSpPr>
            <a:stCxn id="9" idx="0"/>
            <a:endCxn id="7" idx="3"/>
          </p:cNvCxnSpPr>
          <p:nvPr/>
        </p:nvCxnSpPr>
        <p:spPr>
          <a:xfrm rot="5400000" flipH="1">
            <a:off x="7501350" y="3687600"/>
            <a:ext cx="596700" cy="12621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98014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 Versions of Handshake Protocol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altLang="zh-TW" sz="2400" dirty="0"/>
              <a:t>In V1, the AND gate adds an extra combinational path.</a:t>
            </a:r>
          </a:p>
          <a:p>
            <a:pPr marL="457200" lvl="0" indent="-342900">
              <a:buSzPts val="1800"/>
              <a:buChar char="●"/>
            </a:pPr>
            <a:r>
              <a:rPr lang="en-US" altLang="zh-TW" sz="2400" dirty="0"/>
              <a:t>In V1, you cannot know whether the next stage is OK to get data.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sz="2400" dirty="0"/>
              <a:t>(For these reasons, I prefer V2)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53</a:t>
            </a:fld>
            <a:endParaRPr lang="zh-TW" altLang="en-US"/>
          </a:p>
        </p:txBody>
      </p:sp>
      <p:pic>
        <p:nvPicPr>
          <p:cNvPr id="5" name="Shape 259"/>
          <p:cNvPicPr preferRelativeResize="0"/>
          <p:nvPr/>
        </p:nvPicPr>
        <p:blipFill rotWithShape="1">
          <a:blip r:embed="rId2">
            <a:alphaModFix/>
          </a:blip>
          <a:srcRect b="24000"/>
          <a:stretch/>
        </p:blipFill>
        <p:spPr>
          <a:xfrm>
            <a:off x="443249" y="3615975"/>
            <a:ext cx="6836200" cy="26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60"/>
          <p:cNvSpPr/>
          <p:nvPr/>
        </p:nvSpPr>
        <p:spPr>
          <a:xfrm>
            <a:off x="1607374" y="546885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261"/>
          <p:cNvSpPr/>
          <p:nvPr/>
        </p:nvSpPr>
        <p:spPr>
          <a:xfrm>
            <a:off x="1607374" y="437535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262"/>
          <p:cNvSpPr/>
          <p:nvPr/>
        </p:nvSpPr>
        <p:spPr>
          <a:xfrm>
            <a:off x="1607374" y="5090850"/>
            <a:ext cx="5616600" cy="378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263"/>
          <p:cNvSpPr/>
          <p:nvPr/>
        </p:nvSpPr>
        <p:spPr>
          <a:xfrm>
            <a:off x="8006974" y="5161050"/>
            <a:ext cx="958500" cy="618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</a:rPr>
              <a:t>AND</a:t>
            </a:r>
            <a:endParaRPr sz="2400">
              <a:solidFill>
                <a:srgbClr val="FF0000"/>
              </a:solidFill>
            </a:endParaRPr>
          </a:p>
        </p:txBody>
      </p:sp>
      <p:cxnSp>
        <p:nvCxnSpPr>
          <p:cNvPr id="10" name="Shape 264"/>
          <p:cNvCxnSpPr>
            <a:stCxn id="8" idx="3"/>
            <a:endCxn id="9" idx="1"/>
          </p:cNvCxnSpPr>
          <p:nvPr/>
        </p:nvCxnSpPr>
        <p:spPr>
          <a:xfrm>
            <a:off x="7223974" y="5279850"/>
            <a:ext cx="783000" cy="190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Shape 265"/>
          <p:cNvCxnSpPr>
            <a:stCxn id="6" idx="3"/>
            <a:endCxn id="9" idx="1"/>
          </p:cNvCxnSpPr>
          <p:nvPr/>
        </p:nvCxnSpPr>
        <p:spPr>
          <a:xfrm rot="10800000" flipH="1">
            <a:off x="7223974" y="5470050"/>
            <a:ext cx="783000" cy="187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Shape 266"/>
          <p:cNvCxnSpPr>
            <a:stCxn id="9" idx="0"/>
            <a:endCxn id="7" idx="3"/>
          </p:cNvCxnSpPr>
          <p:nvPr/>
        </p:nvCxnSpPr>
        <p:spPr>
          <a:xfrm rot="5400000" flipH="1">
            <a:off x="7556824" y="4231650"/>
            <a:ext cx="596700" cy="12621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20017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Brief Summarize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dirty="0"/>
              <a:t>Streaming (1-wire) protocol.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Very simple to use.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But large, be sure you can always receive the data.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dirty="0"/>
              <a:t>Handshake (2-wire) protocol.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Can stop the data input.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b="1" dirty="0"/>
              <a:t>Very </a:t>
            </a:r>
            <a:r>
              <a:rPr lang="en-US" altLang="zh-TW" b="1" dirty="0" err="1"/>
              <a:t>very</a:t>
            </a:r>
            <a:r>
              <a:rPr lang="en-US" altLang="zh-TW" dirty="0"/>
              <a:t> commonly used!!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Both make easy-to-understand hardware pipeline.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dirty="0"/>
              <a:t>Both are widely used in industries.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386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The Non-RTL Parts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2400" dirty="0"/>
              <a:t>The non-RTL parts can be implemented without Verilog!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sz="2400" dirty="0"/>
              <a:t>This is </a:t>
            </a:r>
            <a:r>
              <a:rPr lang="en-US" altLang="zh-TW" sz="2400" dirty="0" err="1"/>
              <a:t>usuallyed</a:t>
            </a:r>
            <a:r>
              <a:rPr lang="en-US" altLang="zh-TW" sz="2400" dirty="0"/>
              <a:t> called co-simulation (co-sim).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5" name="Google Shape;12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9925" y="3011950"/>
            <a:ext cx="5965860" cy="3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2;p19"/>
          <p:cNvSpPr/>
          <p:nvPr/>
        </p:nvSpPr>
        <p:spPr>
          <a:xfrm>
            <a:off x="1411800" y="3459250"/>
            <a:ext cx="2616000" cy="2074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3;p19"/>
          <p:cNvSpPr/>
          <p:nvPr/>
        </p:nvSpPr>
        <p:spPr>
          <a:xfrm>
            <a:off x="4118425" y="3096375"/>
            <a:ext cx="1850700" cy="109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24;p19"/>
          <p:cNvSpPr/>
          <p:nvPr/>
        </p:nvSpPr>
        <p:spPr>
          <a:xfrm>
            <a:off x="5969125" y="4439050"/>
            <a:ext cx="1070400" cy="1094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226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Brief Conclusions - A Testbench Must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dirty="0"/>
              <a:t>Instantiate (make a copy of) your module.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b="1" dirty="0"/>
              <a:t>Driver</a:t>
            </a:r>
            <a:r>
              <a:rPr lang="en-US" altLang="zh-TW" dirty="0"/>
              <a:t> to send data.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b="1" dirty="0"/>
              <a:t>Monitor</a:t>
            </a:r>
            <a:r>
              <a:rPr lang="en-US" altLang="zh-TW" dirty="0"/>
              <a:t> to receive and collect them.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b="1" dirty="0"/>
              <a:t>Driver</a:t>
            </a:r>
            <a:r>
              <a:rPr lang="en-US" altLang="zh-TW" dirty="0"/>
              <a:t> and </a:t>
            </a:r>
            <a:r>
              <a:rPr lang="en-US" altLang="zh-TW" b="1" dirty="0"/>
              <a:t>Monitor</a:t>
            </a:r>
            <a:r>
              <a:rPr lang="en-US" altLang="zh-TW" dirty="0"/>
              <a:t> might follow specific protocols.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The collected data are compared by </a:t>
            </a:r>
            <a:r>
              <a:rPr lang="en-US" altLang="zh-TW" b="1" dirty="0"/>
              <a:t>Scoreboard</a:t>
            </a:r>
            <a:r>
              <a:rPr lang="en-US" altLang="zh-TW" dirty="0"/>
              <a:t>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Golden (Mostly text file in Verilog, or programmatically when co-</a:t>
            </a:r>
            <a:r>
              <a:rPr lang="en-US" altLang="zh-TW" dirty="0" err="1"/>
              <a:t>simed</a:t>
            </a:r>
            <a:r>
              <a:rPr lang="en-US" altLang="zh-TW" dirty="0"/>
              <a:t>.)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altLang="zh-TW" dirty="0"/>
              <a:t>Generated by your RTL module and collected by </a:t>
            </a:r>
            <a:r>
              <a:rPr lang="en-US" altLang="zh-TW" b="1" dirty="0"/>
              <a:t>Monitor</a:t>
            </a:r>
            <a:r>
              <a:rPr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23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No Need for Verify RTL with Verilog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57</a:t>
            </a:fld>
            <a:endParaRPr lang="zh-TW" altLang="en-US"/>
          </a:p>
        </p:txBody>
      </p:sp>
      <p:sp>
        <p:nvSpPr>
          <p:cNvPr id="5" name="Google Shape;136;p21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/>
              <a:t>Verilog provide external C accesses through VPI.</a:t>
            </a:r>
            <a:endParaRPr lang="en-US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u="sng">
                <a:solidFill>
                  <a:schemeClr val="hlink"/>
                </a:solidFill>
                <a:hlinkClick r:id="rId2"/>
              </a:rPr>
              <a:t>https://en.wikipedia.org/wiki/Verilog_Procedural_Interface</a:t>
            </a:r>
            <a:endParaRPr lang="en-US"/>
          </a:p>
          <a:p>
            <a:pPr marL="457200" indent="-342900">
              <a:lnSpc>
                <a:spcPct val="115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altLang="zh-TW"/>
              <a:t>Based on C, people develops Java, Python... versions.</a:t>
            </a:r>
            <a:endParaRPr lang="en-US"/>
          </a:p>
          <a:p>
            <a:pPr marL="457200" indent="-342900">
              <a:lnSpc>
                <a:spcPct val="115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altLang="zh-TW"/>
              <a:t>AFAIK, there are quite a lot Python based frameworks.</a:t>
            </a:r>
            <a:endParaRPr lang="en-US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/>
              <a:t>myhdl: </a:t>
            </a:r>
            <a:r>
              <a:rPr lang="en-US" altLang="zh-TW" u="sng">
                <a:solidFill>
                  <a:schemeClr val="hlink"/>
                </a:solidFill>
                <a:hlinkClick r:id="rId3"/>
              </a:rPr>
              <a:t>https://github.com/myhdl/myhdl</a:t>
            </a:r>
            <a:endParaRPr lang="en-US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/>
              <a:t>cocotb: </a:t>
            </a:r>
            <a:r>
              <a:rPr lang="en-US" altLang="zh-TW" u="sng">
                <a:solidFill>
                  <a:schemeClr val="hlink"/>
                </a:solidFill>
                <a:hlinkClick r:id="rId4"/>
              </a:rPr>
              <a:t>https://github.com/potentialventures/cocotb</a:t>
            </a:r>
            <a:endParaRPr lang="en-US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Arial" panose="020B0604020202020204" pitchFamily="34" charset="0"/>
              <a:buChar char="○"/>
            </a:pPr>
            <a:r>
              <a:rPr lang="en-US" altLang="zh-TW"/>
              <a:t>nicotb: </a:t>
            </a:r>
            <a:r>
              <a:rPr lang="en-US" altLang="zh-TW" u="sng">
                <a:solidFill>
                  <a:schemeClr val="hlink"/>
                </a:solidFill>
                <a:hlinkClick r:id="rId5"/>
              </a:rPr>
              <a:t>https://github.com/johnjohnlin/nicotb</a:t>
            </a:r>
            <a:endParaRPr lang="en-US" dirty="0"/>
          </a:p>
        </p:txBody>
      </p:sp>
      <p:sp>
        <p:nvSpPr>
          <p:cNvPr id="6" name="Google Shape;139;p21"/>
          <p:cNvSpPr/>
          <p:nvPr/>
        </p:nvSpPr>
        <p:spPr>
          <a:xfrm>
            <a:off x="1332449" y="5162433"/>
            <a:ext cx="868200" cy="404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0;p21"/>
          <p:cNvSpPr txBox="1"/>
          <p:nvPr/>
        </p:nvSpPr>
        <p:spPr>
          <a:xfrm>
            <a:off x="2445438" y="5567133"/>
            <a:ext cx="448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We focus on this today.</a:t>
            </a:r>
            <a:endParaRPr sz="24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0581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Why Should I Write in Testbench Python?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-US" altLang="zh-TW" dirty="0"/>
              <a:t>You have learnt that.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Char char="●"/>
            </a:pPr>
            <a:r>
              <a:rPr lang="en-US" altLang="zh-TW" dirty="0"/>
              <a:t>Why should you write </a:t>
            </a:r>
            <a:r>
              <a:rPr lang="en-US" altLang="zh-TW" dirty="0" err="1"/>
              <a:t>testbench</a:t>
            </a:r>
            <a:r>
              <a:rPr lang="en-US" altLang="zh-TW" dirty="0"/>
              <a:t> with Verilog if you can write in Python?</a:t>
            </a:r>
          </a:p>
          <a:p>
            <a:pPr marL="457200" lvl="0" indent="-342900">
              <a:lnSpc>
                <a:spcPct val="115000"/>
              </a:lnSpc>
              <a:buClr>
                <a:schemeClr val="dk1"/>
              </a:buClr>
              <a:buSzPts val="1800"/>
              <a:buChar char="●"/>
            </a:pPr>
            <a:r>
              <a:rPr lang="en-US" altLang="zh-TW" dirty="0"/>
              <a:t>Complete libraries: </a:t>
            </a:r>
            <a:r>
              <a:rPr lang="en-US" altLang="zh-TW" dirty="0" err="1"/>
              <a:t>Numpy</a:t>
            </a:r>
            <a:r>
              <a:rPr lang="en-US" altLang="zh-TW" dirty="0"/>
              <a:t> and DNN frameworks...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2</a:t>
            </a:r>
            <a:r>
              <a:rPr lang="en-US" altLang="zh-TW" baseline="30000" dirty="0"/>
              <a:t>nd</a:t>
            </a:r>
            <a:r>
              <a:rPr lang="en-US" altLang="zh-TW" dirty="0"/>
              <a:t>~3</a:t>
            </a:r>
            <a:r>
              <a:rPr lang="en-US" altLang="zh-TW" baseline="30000" dirty="0"/>
              <a:t>rd</a:t>
            </a:r>
            <a:r>
              <a:rPr lang="en-US" altLang="zh-TW" dirty="0"/>
              <a:t> place popular programming language.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Easy to learn and to write.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Not very fast compared with C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dirty="0"/>
              <a:t>Do you care about performance in RTL simulation?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/>
              <a:t>Native </a:t>
            </a:r>
            <a:r>
              <a:rPr lang="en-US" altLang="zh-TW" dirty="0" err="1"/>
              <a:t>asynchronize</a:t>
            </a:r>
            <a:r>
              <a:rPr lang="en-US" altLang="zh-TW" dirty="0"/>
              <a:t> language support.</a:t>
            </a:r>
          </a:p>
          <a:p>
            <a:pPr marL="457200" lvl="0" indent="-342900">
              <a:lnSpc>
                <a:spcPct val="115000"/>
              </a:lnSpc>
              <a:spcAft>
                <a:spcPts val="1000"/>
              </a:spcAft>
              <a:buSzPts val="1800"/>
              <a:buChar char="●"/>
            </a:pPr>
            <a:r>
              <a:rPr lang="en-US" altLang="zh-TW" dirty="0"/>
              <a:t>It's </a:t>
            </a:r>
            <a:r>
              <a:rPr lang="en-US" altLang="zh-TW" dirty="0" err="1"/>
              <a:t>cooooool</a:t>
            </a:r>
            <a:r>
              <a:rPr lang="en-US" altLang="zh-TW" dirty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170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Bridging Python and Verilog (Events)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59</a:t>
            </a:fld>
            <a:endParaRPr lang="zh-TW" altLang="en-US"/>
          </a:p>
        </p:txBody>
      </p:sp>
      <p:sp>
        <p:nvSpPr>
          <p:cNvPr id="5" name="Google Shape;288;p36"/>
          <p:cNvSpPr txBox="1">
            <a:spLocks/>
          </p:cNvSpPr>
          <p:nvPr/>
        </p:nvSpPr>
        <p:spPr>
          <a:xfrm>
            <a:off x="311700" y="16764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/>
              <a:t>Add these lines in Python</a:t>
            </a:r>
            <a:endParaRPr lang="en-US" sz="2000" dirty="0"/>
          </a:p>
          <a:p>
            <a:pPr marL="914400" lvl="1" indent="-330200">
              <a:spcBef>
                <a:spcPts val="1000"/>
              </a:spcBef>
              <a:buSzPts val="1600"/>
              <a:buFont typeface="Consolas"/>
              <a:buChar char="○"/>
            </a:pPr>
            <a:r>
              <a:rPr lang="en-US" altLang="zh-TW" sz="1800" dirty="0" err="1">
                <a:latin typeface="Consolas"/>
                <a:ea typeface="Consolas"/>
                <a:cs typeface="Consolas"/>
                <a:sym typeface="Consolas"/>
              </a:rPr>
              <a:t>rst_out_ev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altLang="zh-TW" sz="1800" dirty="0" err="1">
                <a:latin typeface="Consolas"/>
                <a:ea typeface="Consolas"/>
                <a:cs typeface="Consolas"/>
                <a:sym typeface="Consolas"/>
              </a:rPr>
              <a:t>CreateEvents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(["</a:t>
            </a:r>
            <a:r>
              <a:rPr lang="en-US" altLang="zh-TW" sz="1800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rst_out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", "</a:t>
            </a:r>
            <a:r>
              <a:rPr lang="en-US" altLang="zh-TW" sz="18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",])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/>
              <a:t>Add this lines in Verilog</a:t>
            </a:r>
            <a:endParaRPr lang="en-US" sz="2000" dirty="0"/>
          </a:p>
          <a:p>
            <a:pPr marL="914400" lvl="1" indent="-330200">
              <a:spcBef>
                <a:spcPts val="1000"/>
              </a:spcBef>
              <a:buSzPts val="1600"/>
              <a:buFont typeface="Consolas"/>
              <a:buChar char="○"/>
            </a:pP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en-US" altLang="zh-TW" sz="1800" dirty="0" err="1">
                <a:latin typeface="Consolas"/>
                <a:ea typeface="Consolas"/>
                <a:cs typeface="Consolas"/>
                <a:sym typeface="Consolas"/>
              </a:rPr>
              <a:t>Pos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1800" dirty="0" err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rst_out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>
                <a:latin typeface="Consolas"/>
                <a:ea typeface="Consolas"/>
                <a:cs typeface="Consolas"/>
                <a:sym typeface="Consolas"/>
              </a:rPr>
              <a:t>rst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`</a:t>
            </a:r>
            <a:r>
              <a:rPr lang="en-US" altLang="zh-TW" sz="1800" dirty="0" err="1">
                <a:latin typeface="Consolas"/>
                <a:ea typeface="Consolas"/>
                <a:cs typeface="Consolas"/>
                <a:sym typeface="Consolas"/>
              </a:rPr>
              <a:t>PosIf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18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clk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1800" dirty="0" err="1">
                <a:latin typeface="Consolas"/>
                <a:ea typeface="Consolas"/>
                <a:cs typeface="Consolas"/>
                <a:sym typeface="Consolas"/>
              </a:rPr>
              <a:t>rst</a:t>
            </a:r>
            <a:r>
              <a:rPr lang="en-US" altLang="zh-TW" sz="1800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/>
              <a:t>This means, whenever a </a:t>
            </a:r>
            <a:r>
              <a:rPr lang="en-US" altLang="zh-TW" sz="2000" dirty="0" err="1">
                <a:solidFill>
                  <a:srgbClr val="6AA84F"/>
                </a:solidFill>
              </a:rPr>
              <a:t>clk</a:t>
            </a:r>
            <a:r>
              <a:rPr lang="en-US" altLang="zh-TW" sz="2000" dirty="0"/>
              <a:t> </a:t>
            </a:r>
            <a:r>
              <a:rPr lang="en-US" altLang="zh-TW" sz="2000" dirty="0" err="1"/>
              <a:t>posedge</a:t>
            </a:r>
            <a:r>
              <a:rPr lang="en-US" altLang="zh-TW" sz="2000" dirty="0"/>
              <a:t> in Python, </a:t>
            </a:r>
            <a:r>
              <a:rPr lang="en-US" altLang="zh-TW" sz="2000" dirty="0" err="1">
                <a:solidFill>
                  <a:srgbClr val="0000FF"/>
                </a:solidFill>
              </a:rPr>
              <a:t>ck_ev</a:t>
            </a:r>
            <a:r>
              <a:rPr lang="en-US" altLang="zh-TW" sz="2000" dirty="0"/>
              <a:t> is triggered</a:t>
            </a:r>
            <a:endParaRPr lang="en-US" sz="2000" dirty="0"/>
          </a:p>
          <a:p>
            <a:pPr marL="914400" lvl="1" indent="-330200"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sz="1800" dirty="0"/>
              <a:t>Mostly your submodules use 1 reset and clock and you just copy it.</a:t>
            </a:r>
            <a:endParaRPr lang="en-US" sz="1800" dirty="0"/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/>
              <a:t>That is,</a:t>
            </a:r>
            <a:endParaRPr lang="en-US" sz="2000" dirty="0"/>
          </a:p>
          <a:p>
            <a:pPr marL="914400" lvl="1" indent="-330200">
              <a:spcBef>
                <a:spcPts val="1000"/>
              </a:spcBef>
              <a:buSzPts val="1600"/>
              <a:buFont typeface="Arial" panose="020B0604020202020204" pitchFamily="34" charset="0"/>
              <a:buChar char="○"/>
            </a:pPr>
            <a:r>
              <a:rPr lang="en-US" altLang="zh-TW" sz="1800" dirty="0"/>
              <a:t>Python </a:t>
            </a:r>
            <a:r>
              <a:rPr lang="en-US" altLang="zh-TW" sz="1800" b="1" dirty="0"/>
              <a:t>yield </a:t>
            </a:r>
            <a:r>
              <a:rPr lang="en-US" altLang="zh-TW" sz="1800" b="1" dirty="0" err="1">
                <a:solidFill>
                  <a:srgbClr val="0000FF"/>
                </a:solidFill>
              </a:rPr>
              <a:t>ck_ev</a:t>
            </a:r>
            <a:r>
              <a:rPr lang="en-US" altLang="zh-TW" sz="1800" dirty="0"/>
              <a:t> = Verilog </a:t>
            </a:r>
            <a:r>
              <a:rPr lang="en-US" altLang="zh-TW" sz="1800" b="1" dirty="0"/>
              <a:t>@</a:t>
            </a:r>
            <a:r>
              <a:rPr lang="en-US" altLang="zh-TW" sz="1800" b="1" dirty="0" err="1"/>
              <a:t>posedge</a:t>
            </a:r>
            <a:r>
              <a:rPr lang="en-US" altLang="zh-TW" sz="1800" b="1" dirty="0"/>
              <a:t> </a:t>
            </a:r>
            <a:r>
              <a:rPr lang="en-US" altLang="zh-TW" sz="1800" b="1" dirty="0" err="1">
                <a:solidFill>
                  <a:srgbClr val="6AA84F"/>
                </a:solidFill>
              </a:rPr>
              <a:t>clk</a:t>
            </a:r>
            <a:endParaRPr lang="en-US" sz="1800" b="1" dirty="0">
              <a:solidFill>
                <a:srgbClr val="6AA84F"/>
              </a:solidFill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●"/>
            </a:pPr>
            <a:r>
              <a:rPr lang="en-US" altLang="zh-TW" sz="2000" dirty="0"/>
              <a:t>However, simply writing yield in Python doesn't make thing easier.</a:t>
            </a:r>
            <a:endParaRPr lang="en-US" sz="2000" dirty="0"/>
          </a:p>
          <a:p>
            <a:pPr marL="914400" lvl="1" indent="-330200">
              <a:spcBef>
                <a:spcPts val="1000"/>
              </a:spcBef>
              <a:spcAft>
                <a:spcPts val="1000"/>
              </a:spcAft>
              <a:buSzPts val="1600"/>
              <a:buFont typeface="Arial" panose="020B0604020202020204" pitchFamily="34" charset="0"/>
              <a:buChar char="○"/>
            </a:pPr>
            <a:r>
              <a:rPr lang="en-US" altLang="zh-TW" sz="1800" dirty="0"/>
              <a:t>We will explain later.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547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is a comprehensive HDL design rule checker fully integrated with the Debussy debugging system (Developed by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SpringSoft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). 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We can use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to check the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coding style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of our design and if it is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synthesizable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  <a:b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098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Bridging Python and Verilog (Wires)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60</a:t>
            </a:fld>
            <a:endParaRPr lang="zh-TW" altLang="en-US"/>
          </a:p>
        </p:txBody>
      </p:sp>
      <p:sp>
        <p:nvSpPr>
          <p:cNvPr id="5" name="Google Shape;295;p37"/>
          <p:cNvSpPr txBox="1">
            <a:spLocks/>
          </p:cNvSpPr>
          <p:nvPr/>
        </p:nvSpPr>
        <p:spPr>
          <a:xfrm>
            <a:off x="311700" y="1562133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sz="2400" dirty="0"/>
              <a:t>API to connect Verilog wires</a:t>
            </a:r>
            <a:endParaRPr lang="en-US" sz="2400" dirty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Font typeface="Consolas"/>
              <a:buChar char="○"/>
            </a:pP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my_data_bus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CreateBus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((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("", "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a_signal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", (4,2)),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", "sig"),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", "sig2"),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))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indent="-342900">
              <a:lnSpc>
                <a:spcPct val="115000"/>
              </a:lnSpc>
              <a:buSzPts val="1800"/>
              <a:buFont typeface="Arial" panose="020B0604020202020204" pitchFamily="34" charset="0"/>
              <a:buChar char="●"/>
            </a:pPr>
            <a:r>
              <a:rPr lang="en-US" altLang="zh-TW" sz="2400" dirty="0"/>
              <a:t>The Verilog to be connected</a:t>
            </a:r>
            <a:endParaRPr lang="en-US" sz="2400" dirty="0"/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Consolas"/>
              <a:buChar char="○"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logic [7:0]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a_signal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 [4][2];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DUT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my_dut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.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clk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clk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),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.sig(sig)</a:t>
            </a:r>
            <a:b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" name="Google Shape;297;p37"/>
          <p:cNvCxnSpPr/>
          <p:nvPr/>
        </p:nvCxnSpPr>
        <p:spPr>
          <a:xfrm rot="10800000">
            <a:off x="4948750" y="2777325"/>
            <a:ext cx="889200" cy="1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298;p37"/>
          <p:cNvSpPr txBox="1"/>
          <p:nvPr/>
        </p:nvSpPr>
        <p:spPr>
          <a:xfrm>
            <a:off x="5837950" y="2661175"/>
            <a:ext cx="36684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</a:rPr>
              <a:t>hierarchy: toplevel → ""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</a:rPr>
              <a:t>name: a_signal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0000"/>
                </a:solidFill>
              </a:rPr>
              <a:t>shape: (4,2)</a:t>
            </a:r>
            <a:endParaRPr sz="1800" dirty="0">
              <a:solidFill>
                <a:srgbClr val="FF0000"/>
              </a:solidFill>
            </a:endParaRPr>
          </a:p>
        </p:txBody>
      </p:sp>
      <p:cxnSp>
        <p:nvCxnSpPr>
          <p:cNvPr id="8" name="Google Shape;299;p37"/>
          <p:cNvCxnSpPr/>
          <p:nvPr/>
        </p:nvCxnSpPr>
        <p:spPr>
          <a:xfrm flipH="1">
            <a:off x="4948725" y="3593950"/>
            <a:ext cx="961800" cy="870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24052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Access Verilog Wires in Python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my_data_bus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CreateBus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((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	("", "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a_signal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", (4,2)),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", "sig"),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	("</a:t>
            </a: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dut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", "sig2"),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))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my_data_bus.Read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()</a:t>
            </a:r>
            <a:br>
              <a:rPr lang="en-US" altLang="zh-TW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altLang="zh-TW" dirty="0" err="1">
                <a:latin typeface="Consolas"/>
                <a:ea typeface="Consolas"/>
                <a:cs typeface="Consolas"/>
                <a:sym typeface="Consolas"/>
              </a:rPr>
              <a:t>my_data_bus.Write</a:t>
            </a:r>
            <a:r>
              <a:rPr lang="en-US" altLang="zh-TW" dirty="0"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dirty="0" err="1"/>
              <a:t>my_data_bus.a_signal.value</a:t>
            </a:r>
            <a:r>
              <a:rPr lang="en-US" altLang="zh-TW" dirty="0"/>
              <a:t> → </a:t>
            </a:r>
            <a:r>
              <a:rPr lang="en-US" altLang="zh-TW" dirty="0" err="1"/>
              <a:t>Numpy</a:t>
            </a:r>
            <a:r>
              <a:rPr lang="en-US" altLang="zh-TW" dirty="0"/>
              <a:t> array of shape (4,2)</a:t>
            </a:r>
          </a:p>
          <a:p>
            <a:pPr marL="457200" lvl="0" indent="-342900">
              <a:buSzPts val="1800"/>
              <a:buChar char="●"/>
            </a:pPr>
            <a:r>
              <a:rPr lang="en-US" altLang="zh-TW" dirty="0" err="1"/>
              <a:t>my_data_bus.sig.value</a:t>
            </a:r>
            <a:r>
              <a:rPr lang="en-US" altLang="zh-TW" dirty="0"/>
              <a:t> → </a:t>
            </a:r>
            <a:r>
              <a:rPr lang="en-US" altLang="zh-TW" dirty="0" err="1"/>
              <a:t>Numpy</a:t>
            </a:r>
            <a:r>
              <a:rPr lang="en-US" altLang="zh-TW" dirty="0"/>
              <a:t> array of shape (1,)</a:t>
            </a:r>
          </a:p>
          <a:p>
            <a:pPr marL="457200" lvl="0" indent="-342900">
              <a:spcAft>
                <a:spcPts val="1000"/>
              </a:spcAft>
              <a:buSzPts val="1800"/>
              <a:buChar char="●"/>
            </a:pPr>
            <a:r>
              <a:rPr lang="en-US" altLang="zh-TW" dirty="0"/>
              <a:t>my_data_bus.sig2.value → </a:t>
            </a:r>
            <a:r>
              <a:rPr lang="en-US" altLang="zh-TW" dirty="0" err="1"/>
              <a:t>Numpy</a:t>
            </a:r>
            <a:r>
              <a:rPr lang="en-US" altLang="zh-TW" dirty="0"/>
              <a:t> array of shape (1,)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941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Drive Verilog Wire In Python (Quite Easy!)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62</a:t>
            </a:fld>
            <a:endParaRPr lang="zh-TW" altLang="en-US"/>
          </a:p>
        </p:txBody>
      </p:sp>
      <p:sp>
        <p:nvSpPr>
          <p:cNvPr id="5" name="Google Shape;433;p52"/>
          <p:cNvSpPr txBox="1">
            <a:spLocks/>
          </p:cNvSpPr>
          <p:nvPr/>
        </p:nvSpPr>
        <p:spPr>
          <a:xfrm>
            <a:off x="311700" y="1549408"/>
            <a:ext cx="8520600" cy="452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master =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TwoWire.Master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irdy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iack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iint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ck_ev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, A=1, B=5)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values =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master.values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 it():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for N in Ns: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	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values.iint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[0] = N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		yield values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yield from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master.SendIter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(it())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yield from </a:t>
            </a:r>
            <a:r>
              <a:rPr lang="en-US" altLang="zh-TW" sz="2000" dirty="0" err="1">
                <a:latin typeface="Consolas"/>
                <a:ea typeface="Consolas"/>
                <a:cs typeface="Consolas"/>
                <a:sym typeface="Consolas"/>
              </a:rPr>
              <a:t>master.SendIter</a:t>
            </a:r>
            <a:r>
              <a:rPr lang="en-US" altLang="zh-TW" sz="2000" dirty="0">
                <a:latin typeface="Consolas"/>
                <a:ea typeface="Consolas"/>
                <a:cs typeface="Consolas"/>
                <a:sym typeface="Consolas"/>
              </a:rPr>
              <a:t>(it(), latency=100)</a:t>
            </a: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" name="Google Shape;435;p52"/>
          <p:cNvSpPr txBox="1"/>
          <p:nvPr/>
        </p:nvSpPr>
        <p:spPr>
          <a:xfrm>
            <a:off x="3592275" y="1938213"/>
            <a:ext cx="3247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Access data bus by name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7" name="Google Shape;436;p52"/>
          <p:cNvCxnSpPr/>
          <p:nvPr/>
        </p:nvCxnSpPr>
        <p:spPr>
          <a:xfrm flipH="1">
            <a:off x="2394675" y="2139225"/>
            <a:ext cx="1197600" cy="580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437;p52"/>
          <p:cNvSpPr txBox="1"/>
          <p:nvPr/>
        </p:nvSpPr>
        <p:spPr>
          <a:xfrm>
            <a:off x="4390500" y="3233775"/>
            <a:ext cx="4441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values.iint is a Numpy array of size (1,)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9" name="Google Shape;438;p52"/>
          <p:cNvCxnSpPr/>
          <p:nvPr/>
        </p:nvCxnSpPr>
        <p:spPr>
          <a:xfrm rot="10800000">
            <a:off x="2830250" y="3082600"/>
            <a:ext cx="1418100" cy="42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439;p52"/>
          <p:cNvCxnSpPr/>
          <p:nvPr/>
        </p:nvCxnSpPr>
        <p:spPr>
          <a:xfrm rot="10800000">
            <a:off x="3973275" y="4243775"/>
            <a:ext cx="1037100" cy="31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440;p52"/>
          <p:cNvSpPr txBox="1"/>
          <p:nvPr/>
        </p:nvSpPr>
        <p:spPr>
          <a:xfrm>
            <a:off x="5010375" y="4340500"/>
            <a:ext cx="4441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This randomly drive the input.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2" name="Google Shape;441;p52"/>
          <p:cNvCxnSpPr/>
          <p:nvPr/>
        </p:nvCxnSpPr>
        <p:spPr>
          <a:xfrm rot="10800000">
            <a:off x="3973275" y="5378050"/>
            <a:ext cx="1037100" cy="31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442;p52"/>
          <p:cNvSpPr txBox="1"/>
          <p:nvPr/>
        </p:nvSpPr>
        <p:spPr>
          <a:xfrm>
            <a:off x="5010375" y="5474775"/>
            <a:ext cx="44418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This drive data every 100 cycles.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4" name="Google Shape;443;p52"/>
          <p:cNvSpPr txBox="1"/>
          <p:nvPr/>
        </p:nvSpPr>
        <p:spPr>
          <a:xfrm>
            <a:off x="4697400" y="1279725"/>
            <a:ext cx="38280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0000"/>
                </a:solidFill>
              </a:rPr>
              <a:t>Probability = A/B (default = 1/5)</a:t>
            </a:r>
            <a:endParaRPr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29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520824"/>
            <a:ext cx="7886700" cy="4351338"/>
          </a:xfrm>
        </p:spPr>
        <p:txBody>
          <a:bodyPr>
            <a:norm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altLang="zh-TW" sz="2400" dirty="0"/>
              <a:t>Introduce the </a:t>
            </a:r>
            <a:r>
              <a:rPr lang="en-US" altLang="zh-TW" sz="2400" b="1" dirty="0"/>
              <a:t>idea</a:t>
            </a:r>
            <a:r>
              <a:rPr lang="en-US" altLang="zh-TW" sz="2400" dirty="0"/>
              <a:t> behind </a:t>
            </a:r>
            <a:r>
              <a:rPr lang="en-US" altLang="zh-TW" sz="2400" dirty="0" err="1"/>
              <a:t>SystemVerilog</a:t>
            </a:r>
            <a:r>
              <a:rPr lang="en-US" altLang="zh-TW" sz="2400" dirty="0"/>
              <a:t> UVM.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sz="2400" dirty="0"/>
              <a:t>With Python, you can do the same thing much easily.</a:t>
            </a:r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sz="2400" dirty="0"/>
              <a:t>We introduce </a:t>
            </a:r>
            <a:r>
              <a:rPr lang="en-US" altLang="zh-TW" sz="2400" dirty="0" err="1"/>
              <a:t>Nicotb</a:t>
            </a:r>
            <a:r>
              <a:rPr lang="en-US" altLang="zh-TW" sz="2400" dirty="0"/>
              <a:t> today.</a:t>
            </a:r>
          </a:p>
          <a:p>
            <a:pPr marL="914400" lvl="1" indent="-330200">
              <a:lnSpc>
                <a:spcPct val="115000"/>
              </a:lnSpc>
              <a:spcBef>
                <a:spcPts val="1000"/>
              </a:spcBef>
              <a:buSzPts val="1600"/>
              <a:buChar char="○"/>
            </a:pPr>
            <a:r>
              <a:rPr lang="en-US" altLang="zh-TW" sz="2000" dirty="0"/>
              <a:t>Document: </a:t>
            </a:r>
            <a:r>
              <a:rPr lang="en-US" altLang="zh-TW" sz="2000" u="sng" dirty="0">
                <a:solidFill>
                  <a:schemeClr val="hlink"/>
                </a:solidFill>
                <a:hlinkClick r:id="rId2"/>
              </a:rPr>
              <a:t>https://johnjohnlin.github.io/nicotb/</a:t>
            </a:r>
            <a:endParaRPr lang="en-US" altLang="zh-TW" sz="2000" dirty="0"/>
          </a:p>
          <a:p>
            <a:pPr marL="457200" lvl="0" indent="-342900">
              <a:lnSpc>
                <a:spcPct val="115000"/>
              </a:lnSpc>
              <a:buSzPts val="1800"/>
              <a:buChar char="●"/>
            </a:pPr>
            <a:r>
              <a:rPr lang="en-US" altLang="zh-TW" sz="2400" dirty="0"/>
              <a:t>And there are many choices.</a:t>
            </a:r>
          </a:p>
          <a:p>
            <a:pPr marL="914400" lvl="1" indent="-330200">
              <a:spcBef>
                <a:spcPts val="1000"/>
              </a:spcBef>
              <a:buSzPts val="1600"/>
              <a:buChar char="○"/>
            </a:pPr>
            <a:r>
              <a:rPr lang="en-US" altLang="zh-TW" sz="1400" dirty="0" err="1"/>
              <a:t>myhdl</a:t>
            </a:r>
            <a:r>
              <a:rPr lang="en-US" altLang="zh-TW" sz="1400" dirty="0"/>
              <a:t>: </a:t>
            </a:r>
            <a:r>
              <a:rPr lang="en-US" altLang="zh-TW" sz="1400" u="sng" dirty="0">
                <a:solidFill>
                  <a:schemeClr val="accent5"/>
                </a:solidFill>
                <a:hlinkClick r:id="rId3"/>
              </a:rPr>
              <a:t>https://github.com/myhdl/myhdl</a:t>
            </a:r>
            <a:endParaRPr lang="en-US" altLang="zh-TW" sz="1400" dirty="0"/>
          </a:p>
          <a:p>
            <a:pPr marL="914400" lvl="1" indent="-330200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altLang="zh-TW" sz="1400" dirty="0" err="1"/>
              <a:t>cocotb</a:t>
            </a:r>
            <a:r>
              <a:rPr lang="en-US" altLang="zh-TW" sz="1400" dirty="0"/>
              <a:t>: </a:t>
            </a:r>
            <a:r>
              <a:rPr lang="en-US" altLang="zh-TW" sz="1400" u="sng" dirty="0">
                <a:solidFill>
                  <a:schemeClr val="accent5"/>
                </a:solidFill>
                <a:hlinkClick r:id="rId4"/>
              </a:rPr>
              <a:t>https://github.com/potentialventures/cocotb</a:t>
            </a:r>
            <a:endParaRPr lang="en-US" altLang="zh-TW" sz="2000" dirty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63</a:t>
            </a:fld>
            <a:endParaRPr lang="zh-TW" altLang="en-US"/>
          </a:p>
        </p:txBody>
      </p:sp>
      <p:pic>
        <p:nvPicPr>
          <p:cNvPr id="5" name="Google Shape;461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0287" y="4886325"/>
            <a:ext cx="3975713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67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Start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 the following command: 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token "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enable you to use the terminal while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nLint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is running in the background.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70565" y="2308230"/>
            <a:ext cx="13869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nLint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gui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70" y="4324041"/>
            <a:ext cx="4733925" cy="1943100"/>
          </a:xfrm>
          <a:prstGeom prst="roundRect">
            <a:avLst>
              <a:gd name="adj" fmla="val 359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4967168" y="5526923"/>
            <a:ext cx="261292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Just ignore this warning.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8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Specify the Design File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70" y="2544233"/>
            <a:ext cx="5267325" cy="3695700"/>
          </a:xfrm>
          <a:prstGeom prst="roundRect">
            <a:avLst>
              <a:gd name="adj" fmla="val 184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023200" y="3048289"/>
            <a:ext cx="2304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80" y="29952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39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9EBD-36DB-4BED-8B82-3BC0ABEC22A3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72" y="915337"/>
            <a:ext cx="6286500" cy="5181600"/>
          </a:xfrm>
          <a:prstGeom prst="roundRect">
            <a:avLst>
              <a:gd name="adj" fmla="val 128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339752" y="119675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5816" y="11200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2428454" y="1511998"/>
            <a:ext cx="1279449" cy="28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7903" y="1467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5529600" y="4365104"/>
            <a:ext cx="964800" cy="2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32321" y="429743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</a:p>
        </p:txBody>
      </p:sp>
      <p:sp>
        <p:nvSpPr>
          <p:cNvPr id="12" name="矩形 11"/>
          <p:cNvSpPr/>
          <p:nvPr/>
        </p:nvSpPr>
        <p:spPr>
          <a:xfrm>
            <a:off x="6732000" y="41256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96747" y="373377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</a:p>
        </p:txBody>
      </p:sp>
      <p:sp>
        <p:nvSpPr>
          <p:cNvPr id="14" name="矩形 13"/>
          <p:cNvSpPr/>
          <p:nvPr/>
        </p:nvSpPr>
        <p:spPr>
          <a:xfrm>
            <a:off x="5846400" y="5608800"/>
            <a:ext cx="842400" cy="28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29600" y="55681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36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56923</TotalTime>
  <Words>2020</Words>
  <Application>Microsoft Office PowerPoint</Application>
  <PresentationFormat>如螢幕大小 (4:3)</PresentationFormat>
  <Paragraphs>363</Paragraphs>
  <Slides>63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1" baseType="lpstr">
      <vt:lpstr>Arial Unicode MS</vt:lpstr>
      <vt:lpstr>Arial</vt:lpstr>
      <vt:lpstr>Calibri</vt:lpstr>
      <vt:lpstr>Calibri Light</vt:lpstr>
      <vt:lpstr>Consolas</vt:lpstr>
      <vt:lpstr>Times New Roman</vt:lpstr>
      <vt:lpstr>Verdana</vt:lpstr>
      <vt:lpstr>Office 佈景主題</vt:lpstr>
      <vt:lpstr>Basic Hardware Simulation &amp; Verification</vt:lpstr>
      <vt:lpstr>PowerPoint 簡報</vt:lpstr>
      <vt:lpstr>Introduction to NC-Verilog</vt:lpstr>
      <vt:lpstr>Running Verilog (1/2)</vt:lpstr>
      <vt:lpstr>Running Verilog (2/2)</vt:lpstr>
      <vt:lpstr>Introduction to nLint</vt:lpstr>
      <vt:lpstr>Start nLint</vt:lpstr>
      <vt:lpstr>Specify the Design File</vt:lpstr>
      <vt:lpstr>PowerPoint 簡報</vt:lpstr>
      <vt:lpstr>Start Checking</vt:lpstr>
      <vt:lpstr>PowerPoint 簡報</vt:lpstr>
      <vt:lpstr>Introduction to nWave</vt:lpstr>
      <vt:lpstr>Start nWave</vt:lpstr>
      <vt:lpstr>Open the FSDB File</vt:lpstr>
      <vt:lpstr>PowerPoint 簡報</vt:lpstr>
      <vt:lpstr>Choose Signals</vt:lpstr>
      <vt:lpstr>Browse the Whole Waveform </vt:lpstr>
      <vt:lpstr>Browse the Specified Interval </vt:lpstr>
      <vt:lpstr>Change Sign Representation</vt:lpstr>
      <vt:lpstr>Change Radix Representation</vt:lpstr>
      <vt:lpstr>Introduction to Verdi</vt:lpstr>
      <vt:lpstr>Basic Function (1/2)</vt:lpstr>
      <vt:lpstr>Basic Function (2/2)</vt:lpstr>
      <vt:lpstr>Start Verdi</vt:lpstr>
      <vt:lpstr>nTrace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nSchema</vt:lpstr>
      <vt:lpstr>PowerPoint 簡報</vt:lpstr>
      <vt:lpstr>PowerPoint 簡報</vt:lpstr>
      <vt:lpstr>PowerPoint 簡報</vt:lpstr>
      <vt:lpstr>nWave</vt:lpstr>
      <vt:lpstr>PowerPoint 簡報</vt:lpstr>
      <vt:lpstr>PowerPoint 簡報</vt:lpstr>
      <vt:lpstr>What Forms Verification?</vt:lpstr>
      <vt:lpstr>What Forms Verification?</vt:lpstr>
      <vt:lpstr>Some Effective Protocols</vt:lpstr>
      <vt:lpstr>Importance of Protocol in Hardware Design</vt:lpstr>
      <vt:lpstr>The Basic Protocols in Industry</vt:lpstr>
      <vt:lpstr>The Simplest Streaming Protocol</vt:lpstr>
      <vt:lpstr>Easy to Cascade Modules</vt:lpstr>
      <vt:lpstr>The Improved Handshake Protocol</vt:lpstr>
      <vt:lpstr>2 Versions of Handshake Protocol</vt:lpstr>
      <vt:lpstr>2 Versions of Handshake Protocol</vt:lpstr>
      <vt:lpstr>2 Versions of Handshake Protocol</vt:lpstr>
      <vt:lpstr>Brief Summarize</vt:lpstr>
      <vt:lpstr>The Non-RTL Parts</vt:lpstr>
      <vt:lpstr>Brief Conclusions - A Testbench Must</vt:lpstr>
      <vt:lpstr>No Need for Verify RTL with Verilog</vt:lpstr>
      <vt:lpstr>Why Should I Write in Testbench Python?</vt:lpstr>
      <vt:lpstr>Bridging Python and Verilog (Events)</vt:lpstr>
      <vt:lpstr>Bridging Python and Verilog (Wires)</vt:lpstr>
      <vt:lpstr>Access Verilog Wires in Python</vt:lpstr>
      <vt:lpstr>Drive Verilog Wire In Python (Quite Easy!)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liyang</dc:creator>
  <cp:lastModifiedBy>user</cp:lastModifiedBy>
  <cp:revision>614</cp:revision>
  <dcterms:created xsi:type="dcterms:W3CDTF">2019-09-24T05:23:55Z</dcterms:created>
  <dcterms:modified xsi:type="dcterms:W3CDTF">2025-08-02T03:02:53Z</dcterms:modified>
</cp:coreProperties>
</file>