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sldIdLst>
    <p:sldId id="256" r:id="rId2"/>
    <p:sldId id="258" r:id="rId3"/>
    <p:sldId id="283" r:id="rId4"/>
    <p:sldId id="259" r:id="rId5"/>
    <p:sldId id="262" r:id="rId6"/>
    <p:sldId id="263" r:id="rId7"/>
    <p:sldId id="285" r:id="rId8"/>
    <p:sldId id="284" r:id="rId9"/>
    <p:sldId id="289" r:id="rId10"/>
    <p:sldId id="286" r:id="rId11"/>
    <p:sldId id="287" r:id="rId12"/>
    <p:sldId id="288" r:id="rId13"/>
    <p:sldId id="267" r:id="rId14"/>
    <p:sldId id="268" r:id="rId15"/>
    <p:sldId id="290" r:id="rId16"/>
    <p:sldId id="271" r:id="rId17"/>
    <p:sldId id="274" r:id="rId18"/>
    <p:sldId id="270" r:id="rId19"/>
    <p:sldId id="272" r:id="rId20"/>
    <p:sldId id="273" r:id="rId21"/>
    <p:sldId id="275" r:id="rId22"/>
    <p:sldId id="291" r:id="rId23"/>
    <p:sldId id="276" r:id="rId24"/>
    <p:sldId id="277" r:id="rId25"/>
    <p:sldId id="278" r:id="rId26"/>
    <p:sldId id="279" r:id="rId27"/>
    <p:sldId id="282" r:id="rId28"/>
    <p:sldId id="281" r:id="rId29"/>
    <p:sldId id="280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0439" autoAdjust="0"/>
  </p:normalViewPr>
  <p:slideViewPr>
    <p:cSldViewPr snapToGrid="0">
      <p:cViewPr varScale="1">
        <p:scale>
          <a:sx n="83" d="100"/>
          <a:sy n="83" d="100"/>
        </p:scale>
        <p:origin x="158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B882C-6104-4C99-AD20-7194EFA43988}" type="datetimeFigureOut">
              <a:rPr lang="zh-TW" altLang="en-US" smtClean="0"/>
              <a:t>2025/8/2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ADB59-B9C8-499A-982D-C4DD55CC9E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436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ADB59-B9C8-499A-982D-C4DD55CC9E0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2624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ADB59-B9C8-499A-982D-C4DD55CC9E05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282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ADB59-B9C8-499A-982D-C4DD55CC9E05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7430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ADB59-B9C8-499A-982D-C4DD55CC9E05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131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ADB59-B9C8-499A-982D-C4DD55CC9E05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274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ADB59-B9C8-499A-982D-C4DD55CC9E05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3777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ADB59-B9C8-499A-982D-C4DD55CC9E05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02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ADB59-B9C8-499A-982D-C4DD55CC9E05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4698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ADB59-B9C8-499A-982D-C4DD55CC9E05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0306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ADB59-B9C8-499A-982D-C4DD55CC9E05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2290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ADB59-B9C8-499A-982D-C4DD55CC9E05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5047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ADB59-B9C8-499A-982D-C4DD55CC9E0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2059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ADB59-B9C8-499A-982D-C4DD55CC9E05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231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ADB59-B9C8-499A-982D-C4DD55CC9E05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83760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ADB59-B9C8-499A-982D-C4DD55CC9E05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99548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ADB59-B9C8-499A-982D-C4DD55CC9E05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192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ADB59-B9C8-499A-982D-C4DD55CC9E05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2743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ADB59-B9C8-499A-982D-C4DD55CC9E0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9358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ADB59-B9C8-499A-982D-C4DD55CC9E0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172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ADB59-B9C8-499A-982D-C4DD55CC9E0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5058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ADB59-B9C8-499A-982D-C4DD55CC9E05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0098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ADB59-B9C8-499A-982D-C4DD55CC9E0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0071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ADB59-B9C8-499A-982D-C4DD55CC9E0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92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ADB59-B9C8-499A-982D-C4DD55CC9E0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210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C770-6DED-4549-B5B4-AD2E0E429042}" type="datetime1">
              <a:rPr lang="zh-TW" altLang="en-US" smtClean="0"/>
              <a:t>2025/8/2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567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2ECC-1AFA-454E-B25E-0BC2E47EA06E}" type="datetime1">
              <a:rPr lang="zh-TW" altLang="en-US" smtClean="0"/>
              <a:t>2025/8/2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31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42A2-B402-4F1C-B882-FF30D902C6E5}" type="datetime1">
              <a:rPr lang="zh-TW" altLang="en-US" smtClean="0"/>
              <a:t>2025/8/2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544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657-1692-4339-9B70-2FD737302898}" type="datetime1">
              <a:rPr lang="zh-TW" altLang="en-US" smtClean="0"/>
              <a:t>2025/8/2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91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C3BB-91F7-4E1E-8E53-3C1065337B55}" type="datetime1">
              <a:rPr lang="zh-TW" altLang="en-US" smtClean="0"/>
              <a:t>2025/8/2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402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7FE9-6F3E-469A-B83C-FB8D07149779}" type="datetime1">
              <a:rPr lang="zh-TW" altLang="en-US" smtClean="0"/>
              <a:t>2025/8/2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13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53BE-5254-4F5F-88A2-7ADE097C5F20}" type="datetime1">
              <a:rPr lang="zh-TW" altLang="en-US" smtClean="0"/>
              <a:t>2025/8/2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89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D72C-EAEA-4E6E-9058-80A077DCA72D}" type="datetime1">
              <a:rPr lang="zh-TW" altLang="en-US" smtClean="0"/>
              <a:t>2025/8/2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38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9721-7DB9-4325-98F0-30990DA8E806}" type="datetime1">
              <a:rPr lang="zh-TW" altLang="en-US" smtClean="0"/>
              <a:t>2025/8/2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51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FCB3-B7EA-429E-AB42-FC43D11C52E7}" type="datetime1">
              <a:rPr lang="zh-TW" altLang="en-US" smtClean="0"/>
              <a:t>2025/8/2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875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ECE5-3DCE-447C-BB1C-3509E916E063}" type="datetime1">
              <a:rPr lang="zh-TW" altLang="en-US" smtClean="0"/>
              <a:t>2025/8/2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296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CE087-30A6-4F4F-AD51-C8D7B7E89451}" type="datetime1">
              <a:rPr lang="zh-TW" altLang="en-US" smtClean="0"/>
              <a:t>2025/8/2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C96D6-F306-45F2-BF3B-093AACCFE2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157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naconda.com/miniconda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2.tiff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10" Type="http://schemas.openxmlformats.org/officeDocument/2006/relationships/image" Target="../media/image10.tiff"/><Relationship Id="rId4" Type="http://schemas.openxmlformats.org/officeDocument/2006/relationships/image" Target="../media/image4.tiff"/><Relationship Id="rId9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err="1"/>
              <a:t>PyTorch</a:t>
            </a:r>
            <a:r>
              <a:rPr lang="en-US" altLang="zh-TW" b="1" dirty="0"/>
              <a:t> Tutorial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en-US" altLang="zh-TW" dirty="0" err="1"/>
              <a:t>Chih</a:t>
            </a:r>
            <a:r>
              <a:rPr lang="en-US" altLang="zh-TW" dirty="0"/>
              <a:t>-Ning  Chen</a:t>
            </a:r>
          </a:p>
          <a:p>
            <a:r>
              <a:rPr lang="en-US" altLang="zh-TW" dirty="0"/>
              <a:t>2025/08/07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1926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508F68-6A52-43A2-8B92-5DBEDB64B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4674870" cy="925194"/>
          </a:xfrm>
        </p:spPr>
        <p:txBody>
          <a:bodyPr>
            <a:normAutofit fontScale="90000"/>
          </a:bodyPr>
          <a:lstStyle/>
          <a:p>
            <a:r>
              <a:rPr lang="en-US" altLang="zh-TW" sz="8000" dirty="0"/>
              <a:t>Tensor</a:t>
            </a:r>
            <a:endParaRPr lang="zh-TW" altLang="en-US" sz="80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0795AF0-7524-43AD-9C3D-022087A4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7BBB964-0004-4E8A-9260-3ECFE8E02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E094290-02C2-45EE-9C32-21ED165CE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83" y="1676461"/>
            <a:ext cx="8478433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36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508F68-6A52-43A2-8B92-5DBEDB64B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4674870" cy="925194"/>
          </a:xfrm>
        </p:spPr>
        <p:txBody>
          <a:bodyPr>
            <a:normAutofit fontScale="90000"/>
          </a:bodyPr>
          <a:lstStyle/>
          <a:p>
            <a:r>
              <a:rPr lang="en-US" altLang="zh-TW" sz="8000" dirty="0"/>
              <a:t>Tensor</a:t>
            </a:r>
            <a:endParaRPr lang="zh-TW" altLang="en-US" sz="80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0795AF0-7524-43AD-9C3D-022087A4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7BBB964-0004-4E8A-9260-3ECFE8E02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C33CB2B-1999-40BF-90AF-3D7225E3E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47" y="1502770"/>
            <a:ext cx="8106906" cy="197195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65663CFE-E1C4-4D82-8C8C-72D266B64025}"/>
              </a:ext>
            </a:extLst>
          </p:cNvPr>
          <p:cNvSpPr txBox="1"/>
          <p:nvPr/>
        </p:nvSpPr>
        <p:spPr>
          <a:xfrm>
            <a:off x="518547" y="380262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0" i="0" dirty="0">
                <a:solidFill>
                  <a:srgbClr val="3A3A3A"/>
                </a:solidFill>
                <a:effectLst/>
                <a:latin typeface="Lato" panose="020F0502020204030203" pitchFamily="34" charset="0"/>
              </a:rPr>
              <a:t>Change Tensor to </a:t>
            </a:r>
            <a:r>
              <a:rPr lang="en-US" altLang="zh-TW" b="0" i="0" dirty="0" err="1">
                <a:solidFill>
                  <a:srgbClr val="3A3A3A"/>
                </a:solidFill>
                <a:effectLst/>
                <a:latin typeface="Lato" panose="020F0502020204030203" pitchFamily="34" charset="0"/>
              </a:rPr>
              <a:t>Numpy</a:t>
            </a:r>
            <a:r>
              <a:rPr lang="en-US" altLang="zh-TW" b="0" i="0" dirty="0">
                <a:solidFill>
                  <a:srgbClr val="3A3A3A"/>
                </a:solidFill>
                <a:effectLst/>
                <a:latin typeface="Lato" panose="020F0502020204030203" pitchFamily="34" charset="0"/>
              </a:rPr>
              <a:t> array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B5DF55D4-454C-4AEF-B913-BA80547E5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547" y="4323323"/>
            <a:ext cx="3181794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508F68-6A52-43A2-8B92-5DBEDB64B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4674870" cy="925194"/>
          </a:xfrm>
        </p:spPr>
        <p:txBody>
          <a:bodyPr>
            <a:normAutofit fontScale="90000"/>
          </a:bodyPr>
          <a:lstStyle/>
          <a:p>
            <a:r>
              <a:rPr lang="en-US" altLang="zh-TW" sz="8000" dirty="0"/>
              <a:t>Tensor</a:t>
            </a:r>
            <a:endParaRPr lang="zh-TW" altLang="en-US" sz="80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0795AF0-7524-43AD-9C3D-022087A4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7BBB964-0004-4E8A-9260-3ECFE8E02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3528969-A484-4D34-99BE-02FAC2D5A903}"/>
              </a:ext>
            </a:extLst>
          </p:cNvPr>
          <p:cNvSpPr txBox="1"/>
          <p:nvPr/>
        </p:nvSpPr>
        <p:spPr>
          <a:xfrm>
            <a:off x="228600" y="147519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0" i="0" dirty="0">
                <a:solidFill>
                  <a:srgbClr val="3A3A3A"/>
                </a:solidFill>
                <a:effectLst/>
                <a:latin typeface="Lato" panose="020F0502020204030203" pitchFamily="34" charset="0"/>
              </a:rPr>
              <a:t>Change </a:t>
            </a:r>
            <a:r>
              <a:rPr lang="en-US" altLang="zh-TW" b="0" i="0" dirty="0" err="1">
                <a:solidFill>
                  <a:srgbClr val="3A3A3A"/>
                </a:solidFill>
                <a:effectLst/>
                <a:latin typeface="Lato" panose="020F0502020204030203" pitchFamily="34" charset="0"/>
              </a:rPr>
              <a:t>Numpy</a:t>
            </a:r>
            <a:r>
              <a:rPr lang="en-US" altLang="zh-TW" b="0" i="0" dirty="0">
                <a:solidFill>
                  <a:srgbClr val="3A3A3A"/>
                </a:solidFill>
                <a:effectLst/>
                <a:latin typeface="Lato" panose="020F0502020204030203" pitchFamily="34" charset="0"/>
              </a:rPr>
              <a:t> array to Tensor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A35C281-1863-47DE-972F-3A4A46A87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729" y="2016669"/>
            <a:ext cx="5096586" cy="1600423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F49F1B1D-C48B-4B1A-8952-9F40ED243467}"/>
              </a:ext>
            </a:extLst>
          </p:cNvPr>
          <p:cNvSpPr txBox="1"/>
          <p:nvPr/>
        </p:nvSpPr>
        <p:spPr>
          <a:xfrm>
            <a:off x="502920" y="397410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b="1" i="0" dirty="0">
                <a:solidFill>
                  <a:srgbClr val="3A3A3A"/>
                </a:solidFill>
                <a:effectLst/>
                <a:latin typeface="Lato" panose="020F0502020204030203" pitchFamily="34" charset="0"/>
              </a:rPr>
              <a:t>GPU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B58707AB-5979-4A91-95B7-8C9F60FE9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834" y="4422462"/>
            <a:ext cx="3696216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58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D3CD68-8832-4D07-BA36-421F4F89F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Handwritten Digit Classification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5EA361-5911-42A3-96DF-E3707E284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58" y="1733938"/>
            <a:ext cx="7886700" cy="4351338"/>
          </a:xfrm>
        </p:spPr>
        <p:txBody>
          <a:bodyPr/>
          <a:lstStyle/>
          <a:p>
            <a:r>
              <a:rPr lang="en-US" altLang="zh-TW" dirty="0"/>
              <a:t>Objective</a:t>
            </a:r>
          </a:p>
          <a:p>
            <a:pPr lvl="1"/>
            <a:r>
              <a:rPr lang="en-US" altLang="zh-TW" dirty="0"/>
              <a:t>train a CNN which can recognize a hand-written digit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dirty="0"/>
              <a:t>Dataset: MNIST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EC295EB-C3DF-4B38-8B6E-F737131BA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2040B8F-6961-4CC5-B73A-28BAD22A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13</a:t>
            </a:fld>
            <a:endParaRPr lang="zh-TW" altLang="en-US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4720F607-337A-4A91-90CB-B0A4C8F54AF0}"/>
              </a:ext>
            </a:extLst>
          </p:cNvPr>
          <p:cNvGrpSpPr/>
          <p:nvPr/>
        </p:nvGrpSpPr>
        <p:grpSpPr>
          <a:xfrm>
            <a:off x="2912269" y="2745258"/>
            <a:ext cx="3105277" cy="683742"/>
            <a:chOff x="2953861" y="2995163"/>
            <a:chExt cx="3105277" cy="683742"/>
          </a:xfrm>
        </p:grpSpPr>
        <p:pic>
          <p:nvPicPr>
            <p:cNvPr id="1026" name="Picture 2" descr="深度學習新手村：PyTorch入門. 深度學習新手在從學校、網路、或書中 ...">
              <a:extLst>
                <a:ext uri="{FF2B5EF4-FFF2-40B4-BE49-F238E27FC236}">
                  <a16:creationId xmlns:a16="http://schemas.microsoft.com/office/drawing/2014/main" id="{D8D99756-8C99-4EA1-9B00-176780B43E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9" t="6720" r="82216" b="79298"/>
            <a:stretch/>
          </p:blipFill>
          <p:spPr bwMode="auto">
            <a:xfrm>
              <a:off x="2953861" y="2995163"/>
              <a:ext cx="690790" cy="683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ED5F2589-E23E-42D2-BB93-C3FA61715B83}"/>
                </a:ext>
              </a:extLst>
            </p:cNvPr>
            <p:cNvCxnSpPr>
              <a:cxnSpLocks/>
            </p:cNvCxnSpPr>
            <p:nvPr/>
          </p:nvCxnSpPr>
          <p:spPr>
            <a:xfrm>
              <a:off x="3880022" y="3337034"/>
              <a:ext cx="161322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36F0DDAB-96A6-4470-9260-9F4AFB54CF1A}"/>
                </a:ext>
              </a:extLst>
            </p:cNvPr>
            <p:cNvSpPr txBox="1"/>
            <p:nvPr/>
          </p:nvSpPr>
          <p:spPr>
            <a:xfrm>
              <a:off x="5582472" y="3005631"/>
              <a:ext cx="4766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dirty="0"/>
                <a:t>5</a:t>
              </a:r>
              <a:endParaRPr lang="zh-TW" altLang="en-US" sz="3600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88F6DD4-6FE7-4D90-B4AC-A54657605112}"/>
                </a:ext>
              </a:extLst>
            </p:cNvPr>
            <p:cNvSpPr/>
            <p:nvPr/>
          </p:nvSpPr>
          <p:spPr>
            <a:xfrm>
              <a:off x="4229434" y="3004719"/>
              <a:ext cx="914399" cy="664630"/>
            </a:xfrm>
            <a:prstGeom prst="rect">
              <a:avLst/>
            </a:prstGeom>
            <a:ln w="285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CNN</a:t>
              </a:r>
            </a:p>
            <a:p>
              <a:pPr algn="ctr"/>
              <a:r>
                <a:rPr lang="en-US" altLang="zh-TW" dirty="0"/>
                <a:t>Model</a:t>
              </a:r>
              <a:endParaRPr lang="zh-TW" altLang="en-US" dirty="0"/>
            </a:p>
          </p:txBody>
        </p:sp>
      </p:grpSp>
      <p:pic>
        <p:nvPicPr>
          <p:cNvPr id="1028" name="Picture 4" descr="深度學習】Hello Deep Learning! 使用DNN 實作MNIST - Jason Chen's Blog">
            <a:extLst>
              <a:ext uri="{FF2B5EF4-FFF2-40B4-BE49-F238E27FC236}">
                <a16:creationId xmlns:a16="http://schemas.microsoft.com/office/drawing/2014/main" id="{901C4C88-2EE4-44B9-8542-7B25D4328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7" b="38272"/>
          <a:stretch/>
        </p:blipFill>
        <p:spPr bwMode="auto">
          <a:xfrm>
            <a:off x="735742" y="4553037"/>
            <a:ext cx="4715912" cy="134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群組 19">
            <a:extLst>
              <a:ext uri="{FF2B5EF4-FFF2-40B4-BE49-F238E27FC236}">
                <a16:creationId xmlns:a16="http://schemas.microsoft.com/office/drawing/2014/main" id="{15CB3926-77E8-4589-80A4-7F2AC836BEE7}"/>
              </a:ext>
            </a:extLst>
          </p:cNvPr>
          <p:cNvGrpSpPr/>
          <p:nvPr/>
        </p:nvGrpSpPr>
        <p:grpSpPr>
          <a:xfrm>
            <a:off x="5872140" y="3773323"/>
            <a:ext cx="2676280" cy="2435708"/>
            <a:chOff x="6115050" y="226458"/>
            <a:chExt cx="2676280" cy="2435708"/>
          </a:xfrm>
        </p:grpSpPr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661BC9B9-2083-42BA-951C-7EE28365E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8163"/>
            <a:stretch/>
          </p:blipFill>
          <p:spPr>
            <a:xfrm>
              <a:off x="6230379" y="630307"/>
              <a:ext cx="2560951" cy="2031859"/>
            </a:xfrm>
            <a:prstGeom prst="rect">
              <a:avLst/>
            </a:prstGeom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11C4064D-4969-449F-8562-653E3C98B0EB}"/>
                </a:ext>
              </a:extLst>
            </p:cNvPr>
            <p:cNvSpPr txBox="1"/>
            <p:nvPr/>
          </p:nvSpPr>
          <p:spPr>
            <a:xfrm>
              <a:off x="6115050" y="226458"/>
              <a:ext cx="2207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Dataset directory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83690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08BF5D-4856-4905-AB32-426C5730C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Dataset and </a:t>
            </a:r>
            <a:r>
              <a:rPr kumimoji="1" lang="en-US" altLang="zh-TW" dirty="0" err="1"/>
              <a:t>Dataloader</a:t>
            </a:r>
            <a:r>
              <a:rPr kumimoji="1" lang="en-US" altLang="zh-TW" dirty="0"/>
              <a:t> (1/5)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587494-181B-4B9B-AC73-05038B5B0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75" y="1769975"/>
            <a:ext cx="9693910" cy="4351338"/>
          </a:xfrm>
        </p:spPr>
        <p:txBody>
          <a:bodyPr/>
          <a:lstStyle/>
          <a:p>
            <a:r>
              <a:rPr lang="en-US" altLang="zh-TW" dirty="0"/>
              <a:t>Dataset class</a:t>
            </a:r>
          </a:p>
          <a:p>
            <a:pPr marL="457200" lvl="1" indent="0">
              <a:buNone/>
            </a:pPr>
            <a:r>
              <a:rPr lang="en-US" altLang="zh-TW" dirty="0"/>
              <a:t>Collect information (e.g. filename, label) of each data in the dataset</a:t>
            </a:r>
          </a:p>
          <a:p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8CF5CC0-B3FC-40A3-8CDA-8C4A0D71C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14</a:t>
            </a:fld>
            <a:endParaRPr lang="zh-TW" altLang="en-US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8EB71BC0-DC5E-4A2E-8EAD-FAAD632F240F}"/>
              </a:ext>
            </a:extLst>
          </p:cNvPr>
          <p:cNvGrpSpPr/>
          <p:nvPr/>
        </p:nvGrpSpPr>
        <p:grpSpPr>
          <a:xfrm>
            <a:off x="1347910" y="4162201"/>
            <a:ext cx="2474446" cy="2435708"/>
            <a:chOff x="6115050" y="226458"/>
            <a:chExt cx="2474446" cy="2435708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B75545DD-3DC5-4041-804F-34D7321541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881" b="8163"/>
            <a:stretch/>
          </p:blipFill>
          <p:spPr>
            <a:xfrm>
              <a:off x="6230379" y="630307"/>
              <a:ext cx="2359117" cy="2031859"/>
            </a:xfrm>
            <a:prstGeom prst="rect">
              <a:avLst/>
            </a:prstGeom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9909B4D6-B987-4AA2-BA80-AA6F2A91E6D1}"/>
                </a:ext>
              </a:extLst>
            </p:cNvPr>
            <p:cNvSpPr txBox="1"/>
            <p:nvPr/>
          </p:nvSpPr>
          <p:spPr>
            <a:xfrm>
              <a:off x="6115050" y="226458"/>
              <a:ext cx="2207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Dataset directory</a:t>
              </a:r>
              <a:endParaRPr lang="zh-TW" altLang="en-US" dirty="0"/>
            </a:p>
          </p:txBody>
        </p:sp>
      </p:grp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85871760-9231-4A50-B778-D59C6F12858D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822356" y="5581980"/>
            <a:ext cx="749644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圖片 14">
            <a:extLst>
              <a:ext uri="{FF2B5EF4-FFF2-40B4-BE49-F238E27FC236}">
                <a16:creationId xmlns:a16="http://schemas.microsoft.com/office/drawing/2014/main" id="{2100F8B8-83D9-4A19-AA56-D3CBAC401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717" y="4566050"/>
            <a:ext cx="2676325" cy="2031859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245342CB-DF90-44E0-8303-1A21EFA7CF4D}"/>
              </a:ext>
            </a:extLst>
          </p:cNvPr>
          <p:cNvSpPr txBox="1"/>
          <p:nvPr/>
        </p:nvSpPr>
        <p:spPr>
          <a:xfrm>
            <a:off x="4931630" y="4196718"/>
            <a:ext cx="220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MNIST Dataset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588C2CC-FACD-463E-B559-CAB92984B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573" y="2731359"/>
            <a:ext cx="7173307" cy="1094519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EA69C0C3-5817-4D3F-8C0A-420687FCFA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7433" y="1854489"/>
            <a:ext cx="3267064" cy="27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54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58E6E0C-F697-4C4B-94DD-CEDB85E2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B9C38CA-8605-4A12-BF9A-CCC78E867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F63D78E-8013-4FAF-A67A-6D3F9B984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6" y="542151"/>
            <a:ext cx="7590761" cy="5814200"/>
          </a:xfrm>
          <a:prstGeom prst="rect">
            <a:avLst/>
          </a:prstGeo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D4C01CD3-C8B6-4930-82B8-B2DF8FE1F973}"/>
              </a:ext>
            </a:extLst>
          </p:cNvPr>
          <p:cNvSpPr/>
          <p:nvPr/>
        </p:nvSpPr>
        <p:spPr>
          <a:xfrm>
            <a:off x="5478462" y="146908"/>
            <a:ext cx="3463925" cy="1073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Create a dataset named “MNIST” inherited from Pytorch in-build Dataset class.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64435BCB-8CE0-48D4-9F9F-0391CF4AC2F2}"/>
              </a:ext>
            </a:extLst>
          </p:cNvPr>
          <p:cNvSpPr/>
          <p:nvPr/>
        </p:nvSpPr>
        <p:spPr>
          <a:xfrm>
            <a:off x="5461000" y="1727200"/>
            <a:ext cx="3463925" cy="78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The list which will be used to collect each data in the dataset</a:t>
            </a:r>
            <a:endParaRPr lang="zh-TW" altLang="en-US" dirty="0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BADF5810-806D-4EC7-ABB9-B7BDE7A8FF32}"/>
              </a:ext>
            </a:extLst>
          </p:cNvPr>
          <p:cNvSpPr/>
          <p:nvPr/>
        </p:nvSpPr>
        <p:spPr>
          <a:xfrm>
            <a:off x="5683250" y="3911002"/>
            <a:ext cx="3054350" cy="78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Collect (filename, label) pair for each data in the dataset</a:t>
            </a:r>
            <a:endParaRPr lang="zh-TW" altLang="en-US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6CA2A286-7CF1-4AB2-B3A4-0EC112F71ACA}"/>
              </a:ext>
            </a:extLst>
          </p:cNvPr>
          <p:cNvSpPr/>
          <p:nvPr/>
        </p:nvSpPr>
        <p:spPr>
          <a:xfrm>
            <a:off x="5461000" y="5147277"/>
            <a:ext cx="3276600" cy="78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Read an image and </a:t>
            </a:r>
            <a:r>
              <a:rPr lang="en-US" altLang="zh-TW" b="1" dirty="0"/>
              <a:t>transform</a:t>
            </a:r>
            <a:r>
              <a:rPr lang="en-US" altLang="zh-TW" dirty="0"/>
              <a:t> it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297DC91-C781-4E5B-89EF-A4AB6A0520E8}"/>
              </a:ext>
            </a:extLst>
          </p:cNvPr>
          <p:cNvSpPr/>
          <p:nvPr/>
        </p:nvSpPr>
        <p:spPr>
          <a:xfrm>
            <a:off x="1" y="579653"/>
            <a:ext cx="2374900" cy="2077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C0EA8301-A8BD-44D7-9580-89D314C5422C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2374901" y="579653"/>
            <a:ext cx="3086099" cy="1038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DBEE3305-7468-4E00-94B6-7FFDF6F013C9}"/>
              </a:ext>
            </a:extLst>
          </p:cNvPr>
          <p:cNvSpPr/>
          <p:nvPr/>
        </p:nvSpPr>
        <p:spPr>
          <a:xfrm>
            <a:off x="806451" y="1599866"/>
            <a:ext cx="2374900" cy="2077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C648E66A-046C-4462-A008-8E0CFE7A3ECD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181351" y="1703740"/>
            <a:ext cx="2279649" cy="3445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DB564CE2-011F-476D-B18A-1EF40C3C8884}"/>
              </a:ext>
            </a:extLst>
          </p:cNvPr>
          <p:cNvSpPr/>
          <p:nvPr/>
        </p:nvSpPr>
        <p:spPr>
          <a:xfrm>
            <a:off x="806450" y="3502843"/>
            <a:ext cx="3086099" cy="2077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3C369E9A-4C1D-4729-848A-DDB97A1296D1}"/>
              </a:ext>
            </a:extLst>
          </p:cNvPr>
          <p:cNvCxnSpPr>
            <a:cxnSpLocks/>
            <a:stCxn id="22" idx="3"/>
            <a:endCxn id="9" idx="1"/>
          </p:cNvCxnSpPr>
          <p:nvPr/>
        </p:nvCxnSpPr>
        <p:spPr>
          <a:xfrm>
            <a:off x="3892549" y="3606717"/>
            <a:ext cx="1790701" cy="6979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4C3724E2-4A42-46BF-A4B6-6F9B3277BCBD}"/>
              </a:ext>
            </a:extLst>
          </p:cNvPr>
          <p:cNvSpPr/>
          <p:nvPr/>
        </p:nvSpPr>
        <p:spPr>
          <a:xfrm>
            <a:off x="806449" y="4763752"/>
            <a:ext cx="3517238" cy="8537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3B356E76-8B97-482C-8575-62632AB4CDCF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4323687" y="5190617"/>
            <a:ext cx="1137312" cy="879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751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F36554-91F9-4D9E-91A4-6E7DE882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Dataset and </a:t>
            </a:r>
            <a:r>
              <a:rPr kumimoji="1" lang="en-US" altLang="zh-TW" dirty="0" err="1"/>
              <a:t>Dataloader</a:t>
            </a:r>
            <a:r>
              <a:rPr kumimoji="1" lang="en-US" altLang="zh-TW" dirty="0"/>
              <a:t> (1/5)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3F27DE-520D-4FC2-A593-690618920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Tensor: </a:t>
            </a:r>
            <a:r>
              <a:rPr kumimoji="1" lang="en-US" altLang="zh-TW" dirty="0"/>
              <a:t>multidimensional array of numbers</a:t>
            </a:r>
          </a:p>
          <a:p>
            <a:pPr lvl="1"/>
            <a:r>
              <a:rPr kumimoji="1" lang="en-US" altLang="zh-TW" dirty="0"/>
              <a:t>A scalar is a tensor</a:t>
            </a:r>
          </a:p>
          <a:p>
            <a:pPr lvl="1"/>
            <a:r>
              <a:rPr kumimoji="1" lang="en-US" altLang="zh-TW" dirty="0"/>
              <a:t>A vector is a tensor</a:t>
            </a:r>
          </a:p>
          <a:p>
            <a:pPr lvl="1"/>
            <a:r>
              <a:rPr kumimoji="1" lang="en-US" altLang="zh-TW" dirty="0"/>
              <a:t>A </a:t>
            </a:r>
            <a:r>
              <a:rPr lang="en-US" altLang="zh-TW" dirty="0"/>
              <a:t>matrix</a:t>
            </a:r>
            <a:r>
              <a:rPr kumimoji="1" lang="en-US" altLang="zh-TW" dirty="0"/>
              <a:t> is a tensor</a:t>
            </a:r>
            <a:endParaRPr lang="en-US" altLang="zh-TW" dirty="0"/>
          </a:p>
          <a:p>
            <a:r>
              <a:rPr lang="en-US" altLang="zh-TW" dirty="0"/>
              <a:t>Tensor can run on </a:t>
            </a:r>
            <a:r>
              <a:rPr lang="en-US" altLang="zh-TW" b="1" dirty="0"/>
              <a:t>GPU </a:t>
            </a:r>
            <a:r>
              <a:rPr lang="en-US" altLang="zh-TW" dirty="0"/>
              <a:t>and we usually use Tensor structure to represent data </a:t>
            </a:r>
          </a:p>
          <a:p>
            <a:r>
              <a:rPr kumimoji="1" lang="en-US" altLang="zh-TW" dirty="0"/>
              <a:t>Comparison of </a:t>
            </a:r>
            <a:r>
              <a:rPr kumimoji="1" lang="en-US" altLang="zh-TW" dirty="0" err="1"/>
              <a:t>Numpy</a:t>
            </a:r>
            <a:r>
              <a:rPr kumimoji="1" lang="en-US" altLang="zh-TW" dirty="0"/>
              <a:t> data type and Tensor</a:t>
            </a:r>
          </a:p>
          <a:p>
            <a:pPr lvl="2"/>
            <a:endParaRPr kumimoji="1"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60F23BE-FB17-49C3-8AC8-4211B0AC0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497299-DA50-4E2D-B0B9-C5E8B7FB9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16</a:t>
            </a:fld>
            <a:endParaRPr lang="zh-TW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66C34637-32AC-45BF-B44F-8DA8E31EA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055928"/>
              </p:ext>
            </p:extLst>
          </p:nvPr>
        </p:nvGraphicFramePr>
        <p:xfrm>
          <a:off x="1635211" y="4993175"/>
          <a:ext cx="5873578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3827">
                  <a:extLst>
                    <a:ext uri="{9D8B030D-6E8A-4147-A177-3AD203B41FA5}">
                      <a16:colId xmlns:a16="http://schemas.microsoft.com/office/drawing/2014/main" val="476183402"/>
                    </a:ext>
                  </a:extLst>
                </a:gridCol>
                <a:gridCol w="2298357">
                  <a:extLst>
                    <a:ext uri="{9D8B030D-6E8A-4147-A177-3AD203B41FA5}">
                      <a16:colId xmlns:a16="http://schemas.microsoft.com/office/drawing/2014/main" val="132315543"/>
                    </a:ext>
                  </a:extLst>
                </a:gridCol>
                <a:gridCol w="2611394">
                  <a:extLst>
                    <a:ext uri="{9D8B030D-6E8A-4147-A177-3AD203B41FA5}">
                      <a16:colId xmlns:a16="http://schemas.microsoft.com/office/drawing/2014/main" val="2585896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Range of pixel value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Dimension of image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35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1" dirty="0" err="1">
                          <a:solidFill>
                            <a:schemeClr val="bg1"/>
                          </a:solidFill>
                        </a:rPr>
                        <a:t>Numpy</a:t>
                      </a:r>
                      <a:endParaRPr lang="zh-TW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[0, 255] (int)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(height, width, channel)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724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bg1"/>
                          </a:solidFill>
                        </a:rPr>
                        <a:t>Tensor</a:t>
                      </a:r>
                      <a:endParaRPr lang="zh-TW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[0, 1] (float)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(channel, height, width)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89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199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4ACA7C-1ECB-46D8-8A97-86D84228D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Dataset and </a:t>
            </a:r>
            <a:r>
              <a:rPr kumimoji="1" lang="en-US" altLang="zh-TW" dirty="0" err="1"/>
              <a:t>Dataloader</a:t>
            </a:r>
            <a:r>
              <a:rPr kumimoji="1" lang="en-US" altLang="zh-TW" dirty="0"/>
              <a:t> (1/5)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C05767-8A39-465A-9C9E-8996DAB0B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Dataloader</a:t>
            </a:r>
            <a:r>
              <a:rPr lang="en-US" altLang="zh-TW" dirty="0"/>
              <a:t> class</a:t>
            </a:r>
          </a:p>
          <a:p>
            <a:pPr lvl="1"/>
            <a:r>
              <a:rPr lang="en-US" altLang="zh-TW" dirty="0"/>
              <a:t>Load a fixed number (e.g. </a:t>
            </a:r>
            <a:r>
              <a:rPr lang="en-US" altLang="zh-TW" dirty="0" err="1"/>
              <a:t>batchsize</a:t>
            </a:r>
            <a:r>
              <a:rPr lang="en-US" altLang="zh-TW" dirty="0"/>
              <a:t>) of data for training or testing</a:t>
            </a:r>
          </a:p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A0ACCE9-6D5F-42D5-B5FC-E1DD8DE28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5B0B932-570E-4364-B357-5D1FCC9D9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17</a:t>
            </a:fld>
            <a:endParaRPr lang="zh-TW" altLang="en-US"/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C67079FE-C098-45CC-BC93-C21A87E548C6}"/>
              </a:ext>
            </a:extLst>
          </p:cNvPr>
          <p:cNvGrpSpPr/>
          <p:nvPr/>
        </p:nvGrpSpPr>
        <p:grpSpPr>
          <a:xfrm>
            <a:off x="1587808" y="3138216"/>
            <a:ext cx="5689876" cy="3173683"/>
            <a:chOff x="698122" y="2825734"/>
            <a:chExt cx="5689876" cy="3173683"/>
          </a:xfrm>
        </p:grpSpPr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80B26F04-77E3-4978-AC99-D44A4E03980E}"/>
                </a:ext>
              </a:extLst>
            </p:cNvPr>
            <p:cNvGrpSpPr/>
            <p:nvPr/>
          </p:nvGrpSpPr>
          <p:grpSpPr>
            <a:xfrm>
              <a:off x="698122" y="2825734"/>
              <a:ext cx="2692412" cy="3173683"/>
              <a:chOff x="1043371" y="2911615"/>
              <a:chExt cx="2692412" cy="3173683"/>
            </a:xfrm>
          </p:grpSpPr>
          <p:pic>
            <p:nvPicPr>
              <p:cNvPr id="6" name="圖片 5">
                <a:extLst>
                  <a:ext uri="{FF2B5EF4-FFF2-40B4-BE49-F238E27FC236}">
                    <a16:creationId xmlns:a16="http://schemas.microsoft.com/office/drawing/2014/main" id="{9597A35E-7CE5-4C0B-8B4C-43E48737FC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9458" y="3280947"/>
                <a:ext cx="2676325" cy="2031859"/>
              </a:xfrm>
              <a:prstGeom prst="rect">
                <a:avLst/>
              </a:prstGeom>
            </p:spPr>
          </p:pic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E33A800A-5F88-44D3-86B0-CE394CAB9795}"/>
                  </a:ext>
                </a:extLst>
              </p:cNvPr>
              <p:cNvSpPr txBox="1"/>
              <p:nvPr/>
            </p:nvSpPr>
            <p:spPr>
              <a:xfrm>
                <a:off x="1043371" y="2911615"/>
                <a:ext cx="2207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MNIST Dataset</a:t>
                </a:r>
                <a:endParaRPr lang="zh-TW" altLang="en-US" dirty="0"/>
              </a:p>
            </p:txBody>
          </p:sp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6DDC402-8A73-4B6F-BDFC-2E4418800D60}"/>
                  </a:ext>
                </a:extLst>
              </p:cNvPr>
              <p:cNvSpPr txBox="1"/>
              <p:nvPr/>
            </p:nvSpPr>
            <p:spPr>
              <a:xfrm>
                <a:off x="2314247" y="5404471"/>
                <a:ext cx="166745" cy="680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US" altLang="zh-TW" sz="2800" b="1" dirty="0"/>
                  <a:t>.</a:t>
                </a:r>
              </a:p>
              <a:p>
                <a:pPr>
                  <a:lnSpc>
                    <a:spcPts val="1400"/>
                  </a:lnSpc>
                </a:pPr>
                <a:r>
                  <a:rPr lang="en-US" altLang="zh-TW" sz="2800" b="1" dirty="0"/>
                  <a:t>.</a:t>
                </a:r>
              </a:p>
              <a:p>
                <a:pPr>
                  <a:lnSpc>
                    <a:spcPts val="1400"/>
                  </a:lnSpc>
                </a:pPr>
                <a:r>
                  <a:rPr lang="en-US" altLang="zh-TW" sz="2800" b="1" dirty="0"/>
                  <a:t>.</a:t>
                </a:r>
                <a:endParaRPr lang="zh-TW" altLang="en-US" sz="2800" b="1" dirty="0"/>
              </a:p>
            </p:txBody>
          </p:sp>
        </p:grpSp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14CE1250-91EF-4350-BEF1-CA1C3F5328E5}"/>
                </a:ext>
              </a:extLst>
            </p:cNvPr>
            <p:cNvCxnSpPr>
              <a:cxnSpLocks/>
              <a:stCxn id="6" idx="3"/>
              <a:endCxn id="15" idx="1"/>
            </p:cNvCxnSpPr>
            <p:nvPr/>
          </p:nvCxnSpPr>
          <p:spPr>
            <a:xfrm flipV="1">
              <a:off x="3390534" y="4210995"/>
              <a:ext cx="2006726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CAE5B73-AFA5-4B63-81CB-7638773159A5}"/>
                </a:ext>
              </a:extLst>
            </p:cNvPr>
            <p:cNvSpPr/>
            <p:nvPr/>
          </p:nvSpPr>
          <p:spPr>
            <a:xfrm>
              <a:off x="3682680" y="3979964"/>
              <a:ext cx="1263812" cy="462061"/>
            </a:xfrm>
            <a:prstGeom prst="rect">
              <a:avLst/>
            </a:prstGeom>
            <a:ln w="285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err="1"/>
                <a:t>Dataloader</a:t>
              </a:r>
              <a:endParaRPr lang="zh-TW" altLang="en-US" dirty="0"/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284B4E0B-EC34-4F53-84F7-EAF94307484A}"/>
                </a:ext>
              </a:extLst>
            </p:cNvPr>
            <p:cNvSpPr txBox="1"/>
            <p:nvPr/>
          </p:nvSpPr>
          <p:spPr>
            <a:xfrm>
              <a:off x="5397260" y="3749330"/>
              <a:ext cx="9907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Training</a:t>
              </a:r>
            </a:p>
            <a:p>
              <a:pPr algn="ctr"/>
              <a:r>
                <a:rPr lang="en-US" altLang="zh-TW" dirty="0"/>
                <a:t>or</a:t>
              </a:r>
            </a:p>
            <a:p>
              <a:pPr algn="ctr"/>
              <a:r>
                <a:rPr lang="en-US" altLang="zh-TW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Testing</a:t>
              </a:r>
              <a:endParaRPr lang="zh-TW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535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CDB5318-C91D-4C9B-BA52-415E4967C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F771A48-EB29-4D7B-BF75-CE4D0689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ACAF0AF-A72B-4600-A926-E25E145C19FF}"/>
              </a:ext>
            </a:extLst>
          </p:cNvPr>
          <p:cNvSpPr txBox="1"/>
          <p:nvPr/>
        </p:nvSpPr>
        <p:spPr>
          <a:xfrm>
            <a:off x="628650" y="500227"/>
            <a:ext cx="177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In train.py…</a:t>
            </a:r>
            <a:endParaRPr lang="zh-TW" altLang="en-US" sz="2400" b="1" dirty="0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3C9A45DF-06E1-43D8-BC16-95E6FFDF2E8E}"/>
              </a:ext>
            </a:extLst>
          </p:cNvPr>
          <p:cNvGrpSpPr/>
          <p:nvPr/>
        </p:nvGrpSpPr>
        <p:grpSpPr>
          <a:xfrm>
            <a:off x="662631" y="1090524"/>
            <a:ext cx="5806131" cy="1891727"/>
            <a:chOff x="662631" y="1090524"/>
            <a:chExt cx="5806131" cy="1891727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E8E9EA10-59AA-421D-8692-639ACD1C5B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1373"/>
            <a:stretch/>
          </p:blipFill>
          <p:spPr>
            <a:xfrm>
              <a:off x="662631" y="1459856"/>
              <a:ext cx="5806131" cy="1522395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E02AFC32-8BF0-482C-A6FA-9F57B39CF481}"/>
                </a:ext>
              </a:extLst>
            </p:cNvPr>
            <p:cNvSpPr txBox="1"/>
            <p:nvPr/>
          </p:nvSpPr>
          <p:spPr>
            <a:xfrm>
              <a:off x="662631" y="1090524"/>
              <a:ext cx="1569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Create Dataset</a:t>
              </a:r>
              <a:endParaRPr lang="zh-TW" altLang="en-US" dirty="0"/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B078913E-19D0-4373-ADC1-AB6CBD8D0AC0}"/>
              </a:ext>
            </a:extLst>
          </p:cNvPr>
          <p:cNvGrpSpPr/>
          <p:nvPr/>
        </p:nvGrpSpPr>
        <p:grpSpPr>
          <a:xfrm>
            <a:off x="661683" y="3348754"/>
            <a:ext cx="7820634" cy="2244738"/>
            <a:chOff x="661683" y="3348754"/>
            <a:chExt cx="7820634" cy="2244738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9F35DE77-AD5B-4DFF-B749-6315E0057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631" y="3712808"/>
              <a:ext cx="7819686" cy="1880684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B7F8B2A7-638C-4B8C-AA27-B6CE8580C1BF}"/>
                </a:ext>
              </a:extLst>
            </p:cNvPr>
            <p:cNvSpPr txBox="1"/>
            <p:nvPr/>
          </p:nvSpPr>
          <p:spPr>
            <a:xfrm>
              <a:off x="661683" y="3348754"/>
              <a:ext cx="1924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Create </a:t>
              </a:r>
              <a:r>
                <a:rPr lang="en-US" altLang="zh-TW" dirty="0" err="1"/>
                <a:t>Dataloader</a:t>
              </a:r>
              <a:endParaRPr lang="zh-TW" altLang="en-US" dirty="0"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06671429-C120-4883-8C10-8857014EB84C}"/>
              </a:ext>
            </a:extLst>
          </p:cNvPr>
          <p:cNvSpPr/>
          <p:nvPr/>
        </p:nvSpPr>
        <p:spPr>
          <a:xfrm>
            <a:off x="5733535" y="3924794"/>
            <a:ext cx="1178011" cy="1694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56E5310E-16EE-46C5-8BF7-BDF7277C6194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6322540" y="3392471"/>
            <a:ext cx="1" cy="5323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圖片 22">
            <a:extLst>
              <a:ext uri="{FF2B5EF4-FFF2-40B4-BE49-F238E27FC236}">
                <a16:creationId xmlns:a16="http://schemas.microsoft.com/office/drawing/2014/main" id="{C600C017-0A3F-411B-AF34-D439731B6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3680" y="5850755"/>
            <a:ext cx="5296639" cy="295316"/>
          </a:xfrm>
          <a:prstGeom prst="rect">
            <a:avLst/>
          </a:prstGeom>
        </p:spPr>
      </p:pic>
      <p:sp>
        <p:nvSpPr>
          <p:cNvPr id="2" name="矩形: 圓角 1">
            <a:extLst>
              <a:ext uri="{FF2B5EF4-FFF2-40B4-BE49-F238E27FC236}">
                <a16:creationId xmlns:a16="http://schemas.microsoft.com/office/drawing/2014/main" id="{875541C0-5E58-4A7C-98C1-8162108AB106}"/>
              </a:ext>
            </a:extLst>
          </p:cNvPr>
          <p:cNvSpPr/>
          <p:nvPr/>
        </p:nvSpPr>
        <p:spPr>
          <a:xfrm>
            <a:off x="4654893" y="2579114"/>
            <a:ext cx="3695700" cy="66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We usually shuffle the training dataset for better training result!!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5207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8DD42C-9372-4115-828E-11AC4E28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Creating a CNN (2/5)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696F5C-9C21-4AE9-A22D-20B0B80EC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1945"/>
            <a:ext cx="7886700" cy="4351338"/>
          </a:xfrm>
        </p:spPr>
        <p:txBody>
          <a:bodyPr/>
          <a:lstStyle/>
          <a:p>
            <a:r>
              <a:rPr lang="en-US" altLang="zh-TW" dirty="0"/>
              <a:t>Network class</a:t>
            </a:r>
          </a:p>
          <a:p>
            <a:pPr lvl="1"/>
            <a:r>
              <a:rPr lang="en-US" altLang="zh-TW" dirty="0"/>
              <a:t>Define a custom network architecture</a:t>
            </a:r>
          </a:p>
          <a:p>
            <a:pPr lvl="1"/>
            <a:r>
              <a:rPr lang="en-US" altLang="zh-TW" dirty="0"/>
              <a:t>forward: define the forward propagation</a:t>
            </a:r>
          </a:p>
          <a:p>
            <a:pPr lvl="2"/>
            <a:r>
              <a:rPr lang="en-US" altLang="zh-TW" dirty="0" err="1"/>
              <a:t>Pytorch</a:t>
            </a:r>
            <a:r>
              <a:rPr lang="en-US" altLang="zh-TW" dirty="0"/>
              <a:t> would automatically define the corresponding backward propagation : )</a:t>
            </a:r>
          </a:p>
          <a:p>
            <a:pPr lvl="2"/>
            <a:r>
              <a:rPr lang="en-US" altLang="zh-TW" dirty="0"/>
              <a:t>That’s called </a:t>
            </a:r>
            <a:r>
              <a:rPr lang="en-US" altLang="zh-TW" b="1" dirty="0" err="1"/>
              <a:t>Autograd</a:t>
            </a:r>
            <a:endParaRPr lang="zh-TW" altLang="en-US" b="1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69D77B5-9067-43B2-8FEA-8F6F40680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19D37EC-61D5-4083-B58C-4A08C8168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E64ADCBE-C9E6-451C-A644-7F5C8A79B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10" y="3866890"/>
            <a:ext cx="8020050" cy="262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35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842333-3CA8-7748-B49A-F75091825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9664"/>
            <a:ext cx="7767702" cy="4506536"/>
          </a:xfrm>
        </p:spPr>
        <p:txBody>
          <a:bodyPr>
            <a:normAutofit/>
          </a:bodyPr>
          <a:lstStyle/>
          <a:p>
            <a:r>
              <a:rPr kumimoji="1" lang="en-US" altLang="zh-TW" sz="2400" b="1" dirty="0"/>
              <a:t>Introduction of </a:t>
            </a:r>
            <a:r>
              <a:rPr kumimoji="1" lang="en-US" altLang="zh-TW" sz="2400" b="1" dirty="0" err="1"/>
              <a:t>PyTorch</a:t>
            </a:r>
            <a:endParaRPr kumimoji="1" lang="en-US" altLang="zh-TW" sz="2400" b="1" dirty="0"/>
          </a:p>
          <a:p>
            <a:pPr lvl="1"/>
            <a:r>
              <a:rPr kumimoji="1" lang="en-US" altLang="zh-TW" sz="1800" dirty="0"/>
              <a:t>What is </a:t>
            </a:r>
            <a:r>
              <a:rPr kumimoji="1" lang="en-US" altLang="zh-TW" sz="1800" dirty="0" err="1"/>
              <a:t>Pytorch</a:t>
            </a:r>
            <a:r>
              <a:rPr kumimoji="1" lang="en-US" altLang="zh-TW" sz="1800" dirty="0"/>
              <a:t> and why we need it?</a:t>
            </a:r>
          </a:p>
          <a:p>
            <a:r>
              <a:rPr kumimoji="1" lang="en-US" altLang="zh-TW" sz="2400" b="1" dirty="0"/>
              <a:t>Practical Example: Handwritten Digit Classification</a:t>
            </a:r>
          </a:p>
          <a:p>
            <a:pPr lvl="1"/>
            <a:r>
              <a:rPr kumimoji="1" lang="en-US" altLang="zh-TW" sz="1800" dirty="0"/>
              <a:t>Define Custom Dataset and </a:t>
            </a:r>
            <a:r>
              <a:rPr kumimoji="1" lang="en-US" altLang="zh-TW" sz="1800" dirty="0" err="1"/>
              <a:t>Dataloader</a:t>
            </a:r>
            <a:endParaRPr kumimoji="1" lang="en-US" altLang="zh-TW" sz="1800" dirty="0"/>
          </a:p>
          <a:p>
            <a:pPr lvl="1"/>
            <a:r>
              <a:rPr kumimoji="1" lang="en-US" altLang="zh-TW" sz="1800" dirty="0"/>
              <a:t>Create a Convolutional Neural Network</a:t>
            </a:r>
          </a:p>
          <a:p>
            <a:pPr lvl="1"/>
            <a:r>
              <a:rPr kumimoji="1" lang="en-US" altLang="zh-TW" sz="1800" dirty="0"/>
              <a:t>Train the network</a:t>
            </a:r>
          </a:p>
          <a:p>
            <a:pPr lvl="1"/>
            <a:r>
              <a:rPr kumimoji="1" lang="en-US" altLang="zh-TW" sz="1800" dirty="0"/>
              <a:t>Validate the network</a:t>
            </a:r>
          </a:p>
          <a:p>
            <a:pPr lvl="1"/>
            <a:r>
              <a:rPr kumimoji="1" lang="en-US" altLang="zh-TW" sz="1800" dirty="0"/>
              <a:t>Save and load the model</a:t>
            </a:r>
            <a:endParaRPr kumimoji="1" lang="en-US" altLang="zh-TW" sz="1800" b="1" dirty="0"/>
          </a:p>
          <a:p>
            <a:r>
              <a:rPr kumimoji="1" lang="en-US" altLang="zh-TW" sz="2400" b="1" dirty="0" err="1"/>
              <a:t>PyTorch</a:t>
            </a:r>
            <a:r>
              <a:rPr kumimoji="1" lang="en-US" altLang="zh-TW" sz="2400" b="1" dirty="0"/>
              <a:t> on Workstation</a:t>
            </a:r>
          </a:p>
          <a:p>
            <a:pPr lvl="1"/>
            <a:r>
              <a:rPr kumimoji="1" lang="en-US" altLang="zh-TW" sz="1800" dirty="0"/>
              <a:t>Install Anaconda/</a:t>
            </a:r>
            <a:r>
              <a:rPr kumimoji="1" lang="en-US" altLang="zh-TW" sz="1800" dirty="0" err="1"/>
              <a:t>Miniconda</a:t>
            </a:r>
            <a:endParaRPr kumimoji="1" lang="en-US" altLang="zh-TW" sz="1800" dirty="0"/>
          </a:p>
          <a:p>
            <a:pPr lvl="1"/>
            <a:r>
              <a:rPr kumimoji="1" lang="en-US" altLang="zh-TW" sz="1800" dirty="0"/>
              <a:t>Basic command</a:t>
            </a:r>
          </a:p>
          <a:p>
            <a:endParaRPr kumimoji="1" lang="en-US" altLang="zh-TW" sz="2400" b="1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2575B8AE-F2E0-8548-8729-3CBC72DF5E49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TW" dirty="0"/>
              <a:t>Tutorial Outline</a:t>
            </a:r>
            <a:endParaRPr kumimoji="1"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Media IC &amp; System Lab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515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D08E1FE-166A-4689-9B8A-88C0B6509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altLang="zh-TW" dirty="0"/>
              <a:t>Media IC &amp; System Lab</a:t>
            </a:r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4F76E15-BB60-4958-9C84-D31FF03E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20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A7ED1D8-CA0C-4314-AD82-0D62B87CB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40" y="795654"/>
            <a:ext cx="3821506" cy="456289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515B71A-1971-4F4C-9732-DA433FAE48C6}"/>
              </a:ext>
            </a:extLst>
          </p:cNvPr>
          <p:cNvSpPr/>
          <p:nvPr/>
        </p:nvSpPr>
        <p:spPr>
          <a:xfrm>
            <a:off x="411891" y="802656"/>
            <a:ext cx="1672281" cy="1776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4FDEAA1B-10D0-4A38-94F1-5581C2FB9C46}"/>
              </a:ext>
            </a:extLst>
          </p:cNvPr>
          <p:cNvCxnSpPr>
            <a:cxnSpLocks/>
            <a:stCxn id="7" idx="0"/>
            <a:endCxn id="11" idx="1"/>
          </p:cNvCxnSpPr>
          <p:nvPr/>
        </p:nvCxnSpPr>
        <p:spPr>
          <a:xfrm>
            <a:off x="1248032" y="802656"/>
            <a:ext cx="4581930" cy="2633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94001C7C-9552-4D94-A321-0A8602B19BBF}"/>
              </a:ext>
            </a:extLst>
          </p:cNvPr>
          <p:cNvSpPr/>
          <p:nvPr/>
        </p:nvSpPr>
        <p:spPr>
          <a:xfrm>
            <a:off x="1074107" y="1309817"/>
            <a:ext cx="3061879" cy="8137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DEE58185-66EA-41E8-AFF6-B42C6A3A6C24}"/>
              </a:ext>
            </a:extLst>
          </p:cNvPr>
          <p:cNvCxnSpPr>
            <a:cxnSpLocks/>
            <a:stCxn id="17" idx="3"/>
            <a:endCxn id="40" idx="1"/>
          </p:cNvCxnSpPr>
          <p:nvPr/>
        </p:nvCxnSpPr>
        <p:spPr>
          <a:xfrm>
            <a:off x="4135986" y="1716712"/>
            <a:ext cx="1693976" cy="8652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1383A4E-E2B5-4075-8ECC-9C3F2C15C2F0}"/>
              </a:ext>
            </a:extLst>
          </p:cNvPr>
          <p:cNvSpPr txBox="1"/>
          <p:nvPr/>
        </p:nvSpPr>
        <p:spPr>
          <a:xfrm>
            <a:off x="2911230" y="5047990"/>
            <a:ext cx="1408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(64, 1, 28, 28)</a:t>
            </a:r>
            <a:endParaRPr lang="zh-TW" altLang="en-US" dirty="0"/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3B2875B6-DC02-4AA0-8624-C5F1760A6A72}"/>
              </a:ext>
            </a:extLst>
          </p:cNvPr>
          <p:cNvCxnSpPr>
            <a:cxnSpLocks/>
          </p:cNvCxnSpPr>
          <p:nvPr/>
        </p:nvCxnSpPr>
        <p:spPr>
          <a:xfrm flipV="1">
            <a:off x="3820412" y="4798655"/>
            <a:ext cx="2009550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CA6E0557-E540-402A-9020-CE49A8AC84C5}"/>
              </a:ext>
            </a:extLst>
          </p:cNvPr>
          <p:cNvSpPr/>
          <p:nvPr/>
        </p:nvSpPr>
        <p:spPr>
          <a:xfrm>
            <a:off x="4007899" y="4664851"/>
            <a:ext cx="749493" cy="272327"/>
          </a:xfrm>
          <a:prstGeom prst="rect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conv1</a:t>
            </a:r>
            <a:endParaRPr lang="zh-TW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0CD17C4-CA5E-40CB-BC00-A14878583C4A}"/>
              </a:ext>
            </a:extLst>
          </p:cNvPr>
          <p:cNvSpPr/>
          <p:nvPr/>
        </p:nvSpPr>
        <p:spPr>
          <a:xfrm>
            <a:off x="4867240" y="4667311"/>
            <a:ext cx="749493" cy="272327"/>
          </a:xfrm>
          <a:prstGeom prst="rect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conv2</a:t>
            </a:r>
            <a:endParaRPr lang="zh-TW" altLang="en-US" dirty="0"/>
          </a:p>
        </p:txBody>
      </p: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412A71F5-7ED9-4D74-84EC-23ED9E8FC79E}"/>
              </a:ext>
            </a:extLst>
          </p:cNvPr>
          <p:cNvGrpSpPr/>
          <p:nvPr/>
        </p:nvGrpSpPr>
        <p:grpSpPr>
          <a:xfrm>
            <a:off x="5959670" y="4427613"/>
            <a:ext cx="184968" cy="752104"/>
            <a:chOff x="6086517" y="5418020"/>
            <a:chExt cx="184968" cy="752104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FAF33673-E1BC-4DB2-83AD-296B77F87E3B}"/>
                </a:ext>
              </a:extLst>
            </p:cNvPr>
            <p:cNvSpPr/>
            <p:nvPr/>
          </p:nvSpPr>
          <p:spPr>
            <a:xfrm>
              <a:off x="6194854" y="5418020"/>
              <a:ext cx="76631" cy="6120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4EBFA676-3BA1-43B5-93B4-D0C233DCBE31}"/>
                </a:ext>
              </a:extLst>
            </p:cNvPr>
            <p:cNvSpPr/>
            <p:nvPr/>
          </p:nvSpPr>
          <p:spPr>
            <a:xfrm>
              <a:off x="6141308" y="5488041"/>
              <a:ext cx="76631" cy="6120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89D9E6B0-74DC-4FA0-AAB1-578A404DCEDB}"/>
                </a:ext>
              </a:extLst>
            </p:cNvPr>
            <p:cNvSpPr/>
            <p:nvPr/>
          </p:nvSpPr>
          <p:spPr>
            <a:xfrm>
              <a:off x="6086517" y="5558062"/>
              <a:ext cx="76631" cy="6120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AAAE657D-72AB-4EA7-A9FB-FD78947C03E9}"/>
              </a:ext>
            </a:extLst>
          </p:cNvPr>
          <p:cNvSpPr txBox="1"/>
          <p:nvPr/>
        </p:nvSpPr>
        <p:spPr>
          <a:xfrm>
            <a:off x="5500050" y="5211737"/>
            <a:ext cx="1020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(64, 320)</a:t>
            </a:r>
            <a:endParaRPr lang="zh-TW" altLang="en-US" dirty="0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4B310460-214C-4C82-A0DC-B0B482206345}"/>
              </a:ext>
            </a:extLst>
          </p:cNvPr>
          <p:cNvSpPr txBox="1"/>
          <p:nvPr/>
        </p:nvSpPr>
        <p:spPr>
          <a:xfrm>
            <a:off x="3164711" y="4191156"/>
            <a:ext cx="88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Images</a:t>
            </a:r>
            <a:endParaRPr lang="zh-TW" altLang="en-US" dirty="0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3D3F12B8-25D1-471E-B85A-1DCCDE0BEA40}"/>
              </a:ext>
            </a:extLst>
          </p:cNvPr>
          <p:cNvSpPr txBox="1"/>
          <p:nvPr/>
        </p:nvSpPr>
        <p:spPr>
          <a:xfrm>
            <a:off x="5524971" y="4013113"/>
            <a:ext cx="1020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Features</a:t>
            </a:r>
            <a:endParaRPr lang="zh-TW" altLang="en-US" dirty="0"/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99FBFD13-DDB5-4E5B-A8B1-D7410517B8A4}"/>
              </a:ext>
            </a:extLst>
          </p:cNvPr>
          <p:cNvCxnSpPr>
            <a:cxnSpLocks/>
          </p:cNvCxnSpPr>
          <p:nvPr/>
        </p:nvCxnSpPr>
        <p:spPr>
          <a:xfrm>
            <a:off x="6244825" y="4804457"/>
            <a:ext cx="1396164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id="{C2749DD8-3C6D-4983-8ED1-84834DFABBB0}"/>
              </a:ext>
            </a:extLst>
          </p:cNvPr>
          <p:cNvSpPr/>
          <p:nvPr/>
        </p:nvSpPr>
        <p:spPr>
          <a:xfrm>
            <a:off x="6373756" y="4666875"/>
            <a:ext cx="468935" cy="272327"/>
          </a:xfrm>
          <a:prstGeom prst="rect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fc1</a:t>
            </a:r>
            <a:endParaRPr lang="zh-TW" altLang="en-US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10C5AE5A-B5C9-4CB6-AB99-147DC2E3FA8A}"/>
              </a:ext>
            </a:extLst>
          </p:cNvPr>
          <p:cNvSpPr/>
          <p:nvPr/>
        </p:nvSpPr>
        <p:spPr>
          <a:xfrm>
            <a:off x="6959472" y="4658047"/>
            <a:ext cx="463390" cy="272327"/>
          </a:xfrm>
          <a:prstGeom prst="rect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fc2</a:t>
            </a:r>
            <a:endParaRPr lang="zh-TW" altLang="en-US" dirty="0"/>
          </a:p>
        </p:txBody>
      </p: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9762CBB7-FC53-498F-9B81-DA195F02D34E}"/>
              </a:ext>
            </a:extLst>
          </p:cNvPr>
          <p:cNvGrpSpPr/>
          <p:nvPr/>
        </p:nvGrpSpPr>
        <p:grpSpPr>
          <a:xfrm>
            <a:off x="7771766" y="4431174"/>
            <a:ext cx="184968" cy="752104"/>
            <a:chOff x="6086517" y="5418020"/>
            <a:chExt cx="184968" cy="752104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F29C9258-9FBD-42CC-B42E-B5B173F2754B}"/>
                </a:ext>
              </a:extLst>
            </p:cNvPr>
            <p:cNvSpPr/>
            <p:nvPr/>
          </p:nvSpPr>
          <p:spPr>
            <a:xfrm>
              <a:off x="6194854" y="5418020"/>
              <a:ext cx="76631" cy="6120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00017269-68E3-4D63-9362-A456B7609CBA}"/>
                </a:ext>
              </a:extLst>
            </p:cNvPr>
            <p:cNvSpPr/>
            <p:nvPr/>
          </p:nvSpPr>
          <p:spPr>
            <a:xfrm>
              <a:off x="6141308" y="5488041"/>
              <a:ext cx="76631" cy="6120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87C4429C-C42E-4F7D-979A-14C73E7C9C05}"/>
                </a:ext>
              </a:extLst>
            </p:cNvPr>
            <p:cNvSpPr/>
            <p:nvPr/>
          </p:nvSpPr>
          <p:spPr>
            <a:xfrm>
              <a:off x="6086517" y="5558062"/>
              <a:ext cx="76631" cy="6120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2ACD4760-3630-4FB9-ADDA-4DA33CF6ABA0}"/>
              </a:ext>
            </a:extLst>
          </p:cNvPr>
          <p:cNvSpPr txBox="1"/>
          <p:nvPr/>
        </p:nvSpPr>
        <p:spPr>
          <a:xfrm>
            <a:off x="7450810" y="5209731"/>
            <a:ext cx="85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(64, 10)</a:t>
            </a:r>
            <a:endParaRPr lang="zh-TW" altLang="en-US" dirty="0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43372BA1-172D-4252-A0D3-3D87DCCFA79E}"/>
              </a:ext>
            </a:extLst>
          </p:cNvPr>
          <p:cNvSpPr txBox="1"/>
          <p:nvPr/>
        </p:nvSpPr>
        <p:spPr>
          <a:xfrm>
            <a:off x="7464773" y="4007942"/>
            <a:ext cx="80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Result</a:t>
            </a:r>
            <a:endParaRPr lang="zh-TW" altLang="en-US" dirty="0"/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E243B1FA-F639-4105-AACB-0E8E2F2B1D54}"/>
              </a:ext>
            </a:extLst>
          </p:cNvPr>
          <p:cNvSpPr txBox="1"/>
          <p:nvPr/>
        </p:nvSpPr>
        <p:spPr>
          <a:xfrm>
            <a:off x="551162" y="5449240"/>
            <a:ext cx="177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In train.py…</a:t>
            </a:r>
            <a:endParaRPr lang="zh-TW" altLang="en-US" sz="2400" b="1" dirty="0"/>
          </a:p>
        </p:txBody>
      </p:sp>
      <p:pic>
        <p:nvPicPr>
          <p:cNvPr id="64" name="圖片 63">
            <a:extLst>
              <a:ext uri="{FF2B5EF4-FFF2-40B4-BE49-F238E27FC236}">
                <a16:creationId xmlns:a16="http://schemas.microsoft.com/office/drawing/2014/main" id="{BC5BB86C-0F7A-4F62-9FF6-22851D259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953" y="5935976"/>
            <a:ext cx="4908758" cy="430593"/>
          </a:xfrm>
          <a:prstGeom prst="rect">
            <a:avLst/>
          </a:prstGeom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5EC614C4-AF84-4123-9676-B696ACE9C671}"/>
              </a:ext>
            </a:extLst>
          </p:cNvPr>
          <p:cNvGrpSpPr/>
          <p:nvPr/>
        </p:nvGrpSpPr>
        <p:grpSpPr>
          <a:xfrm>
            <a:off x="3332654" y="4541430"/>
            <a:ext cx="545090" cy="554133"/>
            <a:chOff x="3333878" y="4592834"/>
            <a:chExt cx="545090" cy="554133"/>
          </a:xfrm>
        </p:grpSpPr>
        <p:pic>
          <p:nvPicPr>
            <p:cNvPr id="22" name="Picture 2" descr="深度學習新手村：PyTorch入門. 深度學習新手在從學校、網路、或書中 ...">
              <a:extLst>
                <a:ext uri="{FF2B5EF4-FFF2-40B4-BE49-F238E27FC236}">
                  <a16:creationId xmlns:a16="http://schemas.microsoft.com/office/drawing/2014/main" id="{908A7810-2354-4DE5-987D-66CFD8467E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9" t="6720" r="82216" b="79298"/>
            <a:stretch/>
          </p:blipFill>
          <p:spPr bwMode="auto">
            <a:xfrm>
              <a:off x="3455450" y="4592834"/>
              <a:ext cx="423518" cy="419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深度學習新手村：PyTorch入門. 深度學習新手在從學校、網路、或書中 ...">
              <a:extLst>
                <a:ext uri="{FF2B5EF4-FFF2-40B4-BE49-F238E27FC236}">
                  <a16:creationId xmlns:a16="http://schemas.microsoft.com/office/drawing/2014/main" id="{401B764E-F7BD-4B5B-92F6-59D1778549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9" t="6720" r="82216" b="79298"/>
            <a:stretch/>
          </p:blipFill>
          <p:spPr bwMode="auto">
            <a:xfrm>
              <a:off x="3398118" y="4656331"/>
              <a:ext cx="423518" cy="419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深度學習新手村：PyTorch入門. 深度學習新手在從學校、網路、或書中 ...">
              <a:extLst>
                <a:ext uri="{FF2B5EF4-FFF2-40B4-BE49-F238E27FC236}">
                  <a16:creationId xmlns:a16="http://schemas.microsoft.com/office/drawing/2014/main" id="{AEE1E069-0224-47EE-A886-8FB5B62764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9" t="6720" r="82216" b="79298"/>
            <a:stretch/>
          </p:blipFill>
          <p:spPr bwMode="auto">
            <a:xfrm>
              <a:off x="3333878" y="4727770"/>
              <a:ext cx="423518" cy="419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160BFFA7-76DB-4EA0-9C2D-04053D1EE3B4}"/>
              </a:ext>
            </a:extLst>
          </p:cNvPr>
          <p:cNvSpPr/>
          <p:nvPr/>
        </p:nvSpPr>
        <p:spPr>
          <a:xfrm>
            <a:off x="5829962" y="457200"/>
            <a:ext cx="2801569" cy="12175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Create a CNN</a:t>
            </a:r>
            <a:r>
              <a:rPr lang="zh-TW" altLang="en-US" dirty="0"/>
              <a:t> </a:t>
            </a:r>
            <a:r>
              <a:rPr lang="en-US" altLang="zh-TW" dirty="0"/>
              <a:t>model named “Net” inherited from </a:t>
            </a:r>
            <a:r>
              <a:rPr lang="en-US" altLang="zh-TW" dirty="0" err="1"/>
              <a:t>Pytorch</a:t>
            </a:r>
            <a:r>
              <a:rPr lang="en-US" altLang="zh-TW" dirty="0"/>
              <a:t> in-build </a:t>
            </a:r>
            <a:r>
              <a:rPr lang="en-US" altLang="zh-TW" dirty="0" err="1"/>
              <a:t>nn.Module</a:t>
            </a:r>
            <a:r>
              <a:rPr lang="en-US" altLang="zh-TW" dirty="0"/>
              <a:t> class</a:t>
            </a:r>
            <a:endParaRPr lang="zh-TW" altLang="en-US" dirty="0"/>
          </a:p>
        </p:txBody>
      </p:sp>
      <p:sp>
        <p:nvSpPr>
          <p:cNvPr id="40" name="矩形: 圓角 39">
            <a:extLst>
              <a:ext uri="{FF2B5EF4-FFF2-40B4-BE49-F238E27FC236}">
                <a16:creationId xmlns:a16="http://schemas.microsoft.com/office/drawing/2014/main" id="{CE493E0E-CF43-4262-85FE-F550D76A9C42}"/>
              </a:ext>
            </a:extLst>
          </p:cNvPr>
          <p:cNvSpPr/>
          <p:nvPr/>
        </p:nvSpPr>
        <p:spPr>
          <a:xfrm>
            <a:off x="5829962" y="2236402"/>
            <a:ext cx="2801569" cy="691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Self-define a layer with various built-in layers</a:t>
            </a:r>
            <a:endParaRPr lang="zh-TW" altLang="en-US" dirty="0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22246BA6-70A8-4F3E-A368-90B90EA40E40}"/>
              </a:ext>
            </a:extLst>
          </p:cNvPr>
          <p:cNvSpPr/>
          <p:nvPr/>
        </p:nvSpPr>
        <p:spPr>
          <a:xfrm>
            <a:off x="5438437" y="3220595"/>
            <a:ext cx="3505459" cy="7808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In this function, we define how the data flows through the model</a:t>
            </a:r>
            <a:endParaRPr lang="zh-TW" altLang="en-US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24FAD589-21D2-47F6-BC7F-98CCB4AA0104}"/>
              </a:ext>
            </a:extLst>
          </p:cNvPr>
          <p:cNvSpPr/>
          <p:nvPr/>
        </p:nvSpPr>
        <p:spPr>
          <a:xfrm>
            <a:off x="660399" y="4104640"/>
            <a:ext cx="2110187" cy="1344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692B66A9-5B1C-4D52-AD50-B11A4D8DBDB3}"/>
              </a:ext>
            </a:extLst>
          </p:cNvPr>
          <p:cNvCxnSpPr>
            <a:cxnSpLocks/>
            <a:stCxn id="53" idx="3"/>
            <a:endCxn id="14" idx="1"/>
          </p:cNvCxnSpPr>
          <p:nvPr/>
        </p:nvCxnSpPr>
        <p:spPr>
          <a:xfrm flipV="1">
            <a:off x="2770586" y="3611028"/>
            <a:ext cx="2667851" cy="11659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07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7EDBE3-97E1-4F4E-A9B4-A7F056928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Train the network (3/5)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4FB749-BE77-4331-9C0C-52CAD285E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Before we start to train the network, we need…</a:t>
            </a:r>
          </a:p>
          <a:p>
            <a:pPr lvl="1"/>
            <a:r>
              <a:rPr lang="en-US" altLang="zh-TW" dirty="0"/>
              <a:t>Loss function: to evaluate the performance of network</a:t>
            </a:r>
          </a:p>
          <a:p>
            <a:pPr lvl="2"/>
            <a:r>
              <a:rPr lang="en-US" altLang="zh-TW" dirty="0"/>
              <a:t>Q: Can we just use accuracy as the criteria?</a:t>
            </a:r>
          </a:p>
          <a:p>
            <a:pPr lvl="2"/>
            <a:r>
              <a:rPr lang="en-US" altLang="zh-TW" dirty="0"/>
              <a:t>A: No!! It is discrete (not continual) and non-differentiable; hence, the network cannot do back propagation.</a:t>
            </a:r>
          </a:p>
          <a:p>
            <a:pPr lvl="2"/>
            <a:endParaRPr lang="en-US" altLang="zh-TW" dirty="0"/>
          </a:p>
          <a:p>
            <a:pPr lvl="2"/>
            <a:endParaRPr lang="en-US" altLang="zh-TW" dirty="0"/>
          </a:p>
          <a:p>
            <a:pPr lvl="2"/>
            <a:endParaRPr lang="en-US" altLang="zh-TW" dirty="0"/>
          </a:p>
          <a:p>
            <a:pPr lvl="2"/>
            <a:endParaRPr lang="en-US" altLang="zh-TW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E2D51EE-B204-4188-928D-DDD160258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FAD3DD-2024-48CC-8563-557560E8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DFCA465-436E-4265-9A40-9BD11B229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43" y="4124596"/>
            <a:ext cx="8119074" cy="132556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8DDABBD-9EC9-4BF8-88E8-EDB7497D224C}"/>
              </a:ext>
            </a:extLst>
          </p:cNvPr>
          <p:cNvSpPr/>
          <p:nvPr/>
        </p:nvSpPr>
        <p:spPr>
          <a:xfrm>
            <a:off x="746142" y="3989660"/>
            <a:ext cx="8119074" cy="68394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BB290AF-64B7-43B5-AE69-58E298996E87}"/>
              </a:ext>
            </a:extLst>
          </p:cNvPr>
          <p:cNvSpPr/>
          <p:nvPr/>
        </p:nvSpPr>
        <p:spPr>
          <a:xfrm>
            <a:off x="746144" y="4673600"/>
            <a:ext cx="8119074" cy="7292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9662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7EDBE3-97E1-4F4E-A9B4-A7F056928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Train the network (3/5)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4FB749-BE77-4331-9C0C-52CAD285E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393" y="1541145"/>
            <a:ext cx="7886700" cy="4351338"/>
          </a:xfrm>
        </p:spPr>
        <p:txBody>
          <a:bodyPr/>
          <a:lstStyle/>
          <a:p>
            <a:pPr lvl="2"/>
            <a:endParaRPr lang="en-US" altLang="zh-TW" dirty="0"/>
          </a:p>
          <a:p>
            <a:pPr lvl="1"/>
            <a:r>
              <a:rPr lang="en-US" altLang="zh-TW" dirty="0"/>
              <a:t>Optimizer: to control the learning rate of network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E2D51EE-B204-4188-928D-DDD160258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FAD3DD-2024-48CC-8563-557560E8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BFDCD57-F516-48E1-BFB4-BDDAB1F79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94" y="2849481"/>
            <a:ext cx="7954485" cy="2372056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33B0DC8D-56DE-4834-8B44-61227722C524}"/>
              </a:ext>
            </a:extLst>
          </p:cNvPr>
          <p:cNvSpPr/>
          <p:nvPr/>
        </p:nvSpPr>
        <p:spPr>
          <a:xfrm>
            <a:off x="486410" y="2698833"/>
            <a:ext cx="8322310" cy="132556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EA8B570-43B9-4501-AB2E-4811A725B3AA}"/>
              </a:ext>
            </a:extLst>
          </p:cNvPr>
          <p:cNvSpPr/>
          <p:nvPr/>
        </p:nvSpPr>
        <p:spPr>
          <a:xfrm>
            <a:off x="486410" y="4022644"/>
            <a:ext cx="8322310" cy="132556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6029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AC1AF72-7F7E-4976-A8C8-894C8D373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F470742-6051-424A-B936-27944C879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23</a:t>
            </a:fld>
            <a:endParaRPr lang="zh-TW" altLang="en-US"/>
          </a:p>
        </p:txBody>
      </p: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5D15EC2A-D660-4878-8007-8CF5448CFB22}"/>
              </a:ext>
            </a:extLst>
          </p:cNvPr>
          <p:cNvGrpSpPr/>
          <p:nvPr/>
        </p:nvGrpSpPr>
        <p:grpSpPr>
          <a:xfrm>
            <a:off x="131805" y="365126"/>
            <a:ext cx="8880389" cy="4351338"/>
            <a:chOff x="0" y="853325"/>
            <a:chExt cx="8880389" cy="4351338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0C454418-47BB-4123-B60D-901DF767E7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137"/>
            <a:stretch/>
          </p:blipFill>
          <p:spPr>
            <a:xfrm>
              <a:off x="0" y="853325"/>
              <a:ext cx="7030818" cy="4351338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8AF103B-FE85-472A-9DE4-9F9CAA96BBA8}"/>
                </a:ext>
              </a:extLst>
            </p:cNvPr>
            <p:cNvSpPr/>
            <p:nvPr/>
          </p:nvSpPr>
          <p:spPr>
            <a:xfrm>
              <a:off x="371743" y="1540477"/>
              <a:ext cx="4016877" cy="21418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39E7D86-01A1-4F39-BFEA-108D0F529297}"/>
                </a:ext>
              </a:extLst>
            </p:cNvPr>
            <p:cNvSpPr/>
            <p:nvPr/>
          </p:nvSpPr>
          <p:spPr>
            <a:xfrm>
              <a:off x="375863" y="2187147"/>
              <a:ext cx="5578876" cy="42013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D761BCD-027D-42BA-A25E-2FEDB17A55C2}"/>
                </a:ext>
              </a:extLst>
            </p:cNvPr>
            <p:cNvSpPr/>
            <p:nvPr/>
          </p:nvSpPr>
          <p:spPr>
            <a:xfrm>
              <a:off x="1076079" y="2607277"/>
              <a:ext cx="3658530" cy="21418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D6610AEA-7995-454E-BC59-172F39102C02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3165301" y="1934048"/>
              <a:ext cx="1476106" cy="25309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79A89541-7AB2-4CF1-9675-AC5EF6E1EC83}"/>
                </a:ext>
              </a:extLst>
            </p:cNvPr>
            <p:cNvSpPr txBox="1"/>
            <p:nvPr/>
          </p:nvSpPr>
          <p:spPr>
            <a:xfrm>
              <a:off x="4641407" y="1274266"/>
              <a:ext cx="4238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8F076B66-DDD5-4297-8512-BC290B3DCC06}"/>
                </a:ext>
              </a:extLst>
            </p:cNvPr>
            <p:cNvSpPr/>
            <p:nvPr/>
          </p:nvSpPr>
          <p:spPr>
            <a:xfrm>
              <a:off x="1076079" y="3056240"/>
              <a:ext cx="2845132" cy="42012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E6CC6017-B9AB-4E3D-9077-A21B87A75C03}"/>
                </a:ext>
              </a:extLst>
            </p:cNvPr>
            <p:cNvSpPr/>
            <p:nvPr/>
          </p:nvSpPr>
          <p:spPr>
            <a:xfrm>
              <a:off x="1080198" y="3472251"/>
              <a:ext cx="1366440" cy="2388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7" name="直線單箭頭接點 26">
              <a:extLst>
                <a:ext uri="{FF2B5EF4-FFF2-40B4-BE49-F238E27FC236}">
                  <a16:creationId xmlns:a16="http://schemas.microsoft.com/office/drawing/2014/main" id="{C0D9DE89-7803-4B7E-969F-35DC57BEB599}"/>
                </a:ext>
              </a:extLst>
            </p:cNvPr>
            <p:cNvCxnSpPr>
              <a:cxnSpLocks/>
              <a:stCxn id="25" idx="3"/>
            </p:cNvCxnSpPr>
            <p:nvPr/>
          </p:nvCxnSpPr>
          <p:spPr>
            <a:xfrm>
              <a:off x="3921211" y="3266304"/>
              <a:ext cx="25278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0D0C9237-48A9-40BD-ABE9-58446D144AEF}"/>
                </a:ext>
              </a:extLst>
            </p:cNvPr>
            <p:cNvSpPr txBox="1"/>
            <p:nvPr/>
          </p:nvSpPr>
          <p:spPr>
            <a:xfrm>
              <a:off x="4173998" y="3068796"/>
              <a:ext cx="4238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p:cxnSp>
          <p:nvCxnSpPr>
            <p:cNvPr id="31" name="直線單箭頭接點 30">
              <a:extLst>
                <a:ext uri="{FF2B5EF4-FFF2-40B4-BE49-F238E27FC236}">
                  <a16:creationId xmlns:a16="http://schemas.microsoft.com/office/drawing/2014/main" id="{C6FE60BE-5784-4EAE-A3D4-B7B85C00A706}"/>
                </a:ext>
              </a:extLst>
            </p:cNvPr>
            <p:cNvCxnSpPr>
              <a:cxnSpLocks/>
              <a:stCxn id="26" idx="3"/>
            </p:cNvCxnSpPr>
            <p:nvPr/>
          </p:nvCxnSpPr>
          <p:spPr>
            <a:xfrm flipV="1">
              <a:off x="2446638" y="3591696"/>
              <a:ext cx="1727360" cy="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ABB9E20F-0955-4592-96A8-D9CAB12A9C50}"/>
                </a:ext>
              </a:extLst>
            </p:cNvPr>
            <p:cNvSpPr txBox="1"/>
            <p:nvPr/>
          </p:nvSpPr>
          <p:spPr>
            <a:xfrm>
              <a:off x="4174753" y="3400734"/>
              <a:ext cx="4238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274D29EB-4358-4AEA-A4D1-4A32F6F54281}"/>
                </a:ext>
              </a:extLst>
            </p:cNvPr>
            <p:cNvSpPr/>
            <p:nvPr/>
          </p:nvSpPr>
          <p:spPr>
            <a:xfrm>
              <a:off x="1080198" y="3716445"/>
              <a:ext cx="1448818" cy="2388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36" name="直線單箭頭接點 35">
              <a:extLst>
                <a:ext uri="{FF2B5EF4-FFF2-40B4-BE49-F238E27FC236}">
                  <a16:creationId xmlns:a16="http://schemas.microsoft.com/office/drawing/2014/main" id="{7FE69EAE-6187-4F8F-BFEA-F28A4EA60DD7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2529016" y="3835894"/>
              <a:ext cx="164498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9F3C164F-C578-495E-A29D-8551307C86DB}"/>
                </a:ext>
              </a:extLst>
            </p:cNvPr>
            <p:cNvSpPr txBox="1"/>
            <p:nvPr/>
          </p:nvSpPr>
          <p:spPr>
            <a:xfrm>
              <a:off x="4173998" y="3674410"/>
              <a:ext cx="20702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</p:grpSp>
      <p:pic>
        <p:nvPicPr>
          <p:cNvPr id="41" name="圖片 40">
            <a:extLst>
              <a:ext uri="{FF2B5EF4-FFF2-40B4-BE49-F238E27FC236}">
                <a16:creationId xmlns:a16="http://schemas.microsoft.com/office/drawing/2014/main" id="{73206DE1-366C-4545-82A0-E24BE858C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65" y="4852068"/>
            <a:ext cx="3768584" cy="1459324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35334CE4-F3E3-48B8-8F04-F2075E85A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936" y="4850257"/>
            <a:ext cx="3989700" cy="1457775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3E9FE5B2-0FED-4117-ACC6-2707FE6D5BCB}"/>
              </a:ext>
            </a:extLst>
          </p:cNvPr>
          <p:cNvSpPr/>
          <p:nvPr/>
        </p:nvSpPr>
        <p:spPr>
          <a:xfrm>
            <a:off x="4773212" y="833974"/>
            <a:ext cx="4238982" cy="79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In every epoch, the whole dataset would be split into several batches and the network would be trained batch-by-batch.  </a:t>
            </a:r>
            <a:endParaRPr lang="zh-TW" altLang="en-US" dirty="0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1C7B4952-4D82-401E-BDD3-7B6AF8FE6C6F}"/>
              </a:ext>
            </a:extLst>
          </p:cNvPr>
          <p:cNvSpPr/>
          <p:nvPr/>
        </p:nvSpPr>
        <p:spPr>
          <a:xfrm>
            <a:off x="4411053" y="2418986"/>
            <a:ext cx="4238981" cy="489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Forward propagation and calculate the loss</a:t>
            </a:r>
            <a:endParaRPr lang="zh-TW" altLang="en-US" dirty="0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AE544CB3-C298-4CE8-9709-0FCB1590354F}"/>
              </a:ext>
            </a:extLst>
          </p:cNvPr>
          <p:cNvSpPr/>
          <p:nvPr/>
        </p:nvSpPr>
        <p:spPr>
          <a:xfrm>
            <a:off x="4411053" y="2930294"/>
            <a:ext cx="3407994" cy="712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Backward propagation (</a:t>
            </a:r>
            <a:r>
              <a:rPr lang="en-US" altLang="zh-TW" b="1" dirty="0" err="1"/>
              <a:t>Autograd</a:t>
            </a:r>
            <a:r>
              <a:rPr lang="en-US" altLang="zh-TW" dirty="0"/>
              <a:t>) </a:t>
            </a:r>
          </a:p>
          <a:p>
            <a:pPr algn="ctr"/>
            <a:r>
              <a:rPr lang="en-US" altLang="zh-TW" dirty="0"/>
              <a:t>Update the network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5069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0EB0965-307D-4BB6-8201-B1D35431C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Media IC &amp; System Lab</a:t>
            </a:r>
            <a:endParaRPr lang="zh-TW" alt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60ACE566-A192-4F7B-B1FA-630E371C8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63" y="3212870"/>
            <a:ext cx="7415094" cy="350860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06B36F3-C0CC-4D11-A96C-F5F85775C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Validate the network (4/5)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5DEE2F-661C-45AB-800A-52FC6044E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Remember to validate the network after the learning of each epoch to avoid it overfitting on training dataset.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E4432EC-17A9-43A9-8148-61DB16ED4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9382598-380E-4875-BD14-B54A9CD79CDE}"/>
              </a:ext>
            </a:extLst>
          </p:cNvPr>
          <p:cNvSpPr/>
          <p:nvPr/>
        </p:nvSpPr>
        <p:spPr>
          <a:xfrm>
            <a:off x="1310857" y="3823537"/>
            <a:ext cx="1168732" cy="4155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4E982E99-778A-4F12-B20E-40C8CCB7706D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479589" y="3996591"/>
            <a:ext cx="2657743" cy="347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AD7FB6A4-EED0-4163-AF08-7A82FA00D03B}"/>
              </a:ext>
            </a:extLst>
          </p:cNvPr>
          <p:cNvSpPr/>
          <p:nvPr/>
        </p:nvSpPr>
        <p:spPr>
          <a:xfrm>
            <a:off x="1310857" y="3628447"/>
            <a:ext cx="3903694" cy="1950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FC5D2472-EFF3-4C8D-AF29-AC982BDA93B4}"/>
              </a:ext>
            </a:extLst>
          </p:cNvPr>
          <p:cNvSpPr/>
          <p:nvPr/>
        </p:nvSpPr>
        <p:spPr>
          <a:xfrm>
            <a:off x="5396051" y="3302564"/>
            <a:ext cx="3442683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We use both accuracy and </a:t>
            </a:r>
            <a:r>
              <a:rPr lang="en-US" altLang="zh-TW" dirty="0" err="1"/>
              <a:t>xe</a:t>
            </a:r>
            <a:r>
              <a:rPr lang="en-US" altLang="zh-TW" dirty="0"/>
              <a:t>-loss to evaluate the performance of network for the testing data.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8519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FC2FA9-F326-4F85-9A1B-D2678D9E7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Save and load the model (5/5)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DD4973-4ADF-4E42-A935-E6CBB7ABB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Usually, we save the temporary and final model after the learning of each epoch.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562720F-DF69-4917-A6B1-33C973B8B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852C7A1-EC03-4F6C-804C-E0E5A66D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CA775B1-91CB-48C4-B633-CC7A769DB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363" y="2987160"/>
            <a:ext cx="5095274" cy="248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72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FC2FA9-F326-4F85-9A1B-D2678D9E7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Anaconda/</a:t>
            </a:r>
            <a:r>
              <a:rPr lang="en-US" altLang="zh-TW" dirty="0" err="1"/>
              <a:t>Miniconda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DD4973-4ADF-4E42-A935-E6CBB7ABB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Separate packages for different projects (</a:t>
            </a:r>
            <a:r>
              <a:rPr lang="en-US" altLang="zh-TW" dirty="0">
                <a:hlinkClick r:id="rId3"/>
              </a:rPr>
              <a:t>https://docs.anaconda.com/miniconda/</a:t>
            </a:r>
            <a:r>
              <a:rPr lang="en-US" altLang="zh-TW" dirty="0"/>
              <a:t>)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562720F-DF69-4917-A6B1-33C973B8B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852C7A1-EC03-4F6C-804C-E0E5A66D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884CB62-C9A2-4652-892F-F983CC7B2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096" y="2801313"/>
            <a:ext cx="4852735" cy="330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96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FC2FA9-F326-4F85-9A1B-D2678D9E7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Install Anaconda/</a:t>
            </a:r>
            <a:r>
              <a:rPr lang="en-US" altLang="zh-TW" dirty="0" err="1"/>
              <a:t>Miniconda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DD4973-4ADF-4E42-A935-E6CBB7ABB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Download </a:t>
            </a:r>
            <a:r>
              <a:rPr lang="en-US" altLang="zh-TW" dirty="0" err="1"/>
              <a:t>Miniconda</a:t>
            </a:r>
            <a:r>
              <a:rPr lang="en-US" altLang="zh-TW" dirty="0"/>
              <a:t> Installer from the website</a:t>
            </a:r>
          </a:p>
          <a:p>
            <a:r>
              <a:rPr lang="en-US" altLang="zh-TW" dirty="0"/>
              <a:t>Install &amp; Initialize </a:t>
            </a:r>
            <a:r>
              <a:rPr lang="en-US" altLang="zh-TW" dirty="0" err="1"/>
              <a:t>conda</a:t>
            </a:r>
            <a:r>
              <a:rPr lang="en-US" altLang="zh-TW" dirty="0"/>
              <a:t> on the workstation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562720F-DF69-4917-A6B1-33C973B8B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852C7A1-EC03-4F6C-804C-E0E5A66D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D41F4EC-376D-42E2-A7DD-257B34092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944" y="2953127"/>
            <a:ext cx="4234112" cy="340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FC2FA9-F326-4F85-9A1B-D2678D9E7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Basic command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DD4973-4ADF-4E42-A935-E6CBB7ABB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Create new env</a:t>
            </a:r>
          </a:p>
          <a:p>
            <a:endParaRPr lang="en-US" altLang="zh-TW" dirty="0"/>
          </a:p>
          <a:p>
            <a:r>
              <a:rPr lang="en-US" altLang="zh-TW" dirty="0"/>
              <a:t>Activate env &amp; install required packages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/>
              <a:t>Finish &amp; run your code!</a:t>
            </a:r>
          </a:p>
          <a:p>
            <a:endParaRPr lang="en-US" altLang="zh-TW" dirty="0"/>
          </a:p>
          <a:p>
            <a:r>
              <a:rPr lang="en-US" altLang="zh-TW" dirty="0"/>
              <a:t>You can also check GPU status by this command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562720F-DF69-4917-A6B1-33C973B8B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852C7A1-EC03-4F6C-804C-E0E5A66D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7CC48878-E9CB-447C-839F-49F0BBF35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5" y="2433825"/>
            <a:ext cx="3448050" cy="3048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D1385205-F2E1-4747-9CB9-78D251B2C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3794707"/>
            <a:ext cx="3409950" cy="466725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AC97FBDD-4700-4D1E-AFF2-0ADCEA9FC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025" y="3276600"/>
            <a:ext cx="3409950" cy="32385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B534DB53-C187-42DB-BEBE-CAB934B29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550" y="4843368"/>
            <a:ext cx="3390900" cy="31432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59FA83C-00D6-41A0-8789-BB41520EA2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6550" y="5972991"/>
            <a:ext cx="33909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90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90805"/>
            <a:ext cx="7772400" cy="2387600"/>
          </a:xfrm>
        </p:spPr>
        <p:txBody>
          <a:bodyPr/>
          <a:lstStyle/>
          <a:p>
            <a:r>
              <a:rPr lang="en-US" altLang="zh-TW" b="1" dirty="0"/>
              <a:t>Lab Time!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16520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75B8AE-F2E0-8548-8729-3CBC72DF5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What is </a:t>
            </a:r>
            <a:r>
              <a:rPr kumimoji="1" lang="en-US" altLang="zh-TW" dirty="0" err="1"/>
              <a:t>Pytorch</a:t>
            </a:r>
            <a:r>
              <a:rPr kumimoji="1" lang="en-US" altLang="zh-TW" dirty="0"/>
              <a:t>?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1FD6293-B4B0-407E-9717-3DD747898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83" y="2161950"/>
            <a:ext cx="8297433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1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75B8AE-F2E0-8548-8729-3CBC72DF5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What is </a:t>
            </a:r>
            <a:r>
              <a:rPr kumimoji="1" lang="en-US" altLang="zh-TW" dirty="0" err="1"/>
              <a:t>Pytorch</a:t>
            </a:r>
            <a:r>
              <a:rPr kumimoji="1" lang="en-US" altLang="zh-TW" dirty="0"/>
              <a:t>?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1C1D8017-1106-4609-A65A-961103217924}"/>
              </a:ext>
            </a:extLst>
          </p:cNvPr>
          <p:cNvGrpSpPr/>
          <p:nvPr/>
        </p:nvGrpSpPr>
        <p:grpSpPr>
          <a:xfrm>
            <a:off x="4666081" y="2327344"/>
            <a:ext cx="3583738" cy="2082256"/>
            <a:chOff x="4666081" y="2327344"/>
            <a:chExt cx="3583738" cy="2082256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D50E1C5E-1EED-3742-8F7B-948C3A2F0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0275" y="2327344"/>
              <a:ext cx="2915350" cy="1531794"/>
            </a:xfrm>
            <a:prstGeom prst="rect">
              <a:avLst/>
            </a:prstGeom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30FBF98A-FD4D-1243-A688-19E649A56FE3}"/>
                </a:ext>
              </a:extLst>
            </p:cNvPr>
            <p:cNvSpPr txBox="1"/>
            <p:nvPr/>
          </p:nvSpPr>
          <p:spPr>
            <a:xfrm>
              <a:off x="4666081" y="3763269"/>
              <a:ext cx="35837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TW" dirty="0"/>
                <a:t>GPU</a:t>
              </a:r>
            </a:p>
            <a:p>
              <a:pPr algn="ctr"/>
              <a:r>
                <a:rPr kumimoji="1" lang="en-US" altLang="zh-TW" dirty="0"/>
                <a:t>simple but fast &amp; parallel computing</a:t>
              </a:r>
              <a:endParaRPr kumimoji="1" lang="zh-TW" altLang="en-US" dirty="0"/>
            </a:p>
          </p:txBody>
        </p:sp>
      </p:grp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Media IC &amp; System Lab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4</a:t>
            </a:fld>
            <a:endParaRPr lang="zh-TW" altLang="en-US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253DC08A-DED1-489D-8480-9B6608958FFD}"/>
              </a:ext>
            </a:extLst>
          </p:cNvPr>
          <p:cNvGrpSpPr/>
          <p:nvPr/>
        </p:nvGrpSpPr>
        <p:grpSpPr>
          <a:xfrm>
            <a:off x="563830" y="2521852"/>
            <a:ext cx="3583738" cy="1887748"/>
            <a:chOff x="-431224" y="1910009"/>
            <a:chExt cx="3583738" cy="1887748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7F4A97D5-6723-5B44-A769-93CFF7CF8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6203" y="1910009"/>
              <a:ext cx="1362853" cy="1171377"/>
            </a:xfrm>
            <a:prstGeom prst="rect">
              <a:avLst/>
            </a:prstGeom>
          </p:spPr>
        </p:pic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1C12F204-AEB4-4C8C-8E93-1F4E0587CBF3}"/>
                </a:ext>
              </a:extLst>
            </p:cNvPr>
            <p:cNvSpPr txBox="1"/>
            <p:nvPr/>
          </p:nvSpPr>
          <p:spPr>
            <a:xfrm>
              <a:off x="-431224" y="3151426"/>
              <a:ext cx="35837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CPU</a:t>
              </a:r>
            </a:p>
            <a:p>
              <a:pPr algn="ctr"/>
              <a:r>
                <a:rPr kumimoji="1" lang="en-US" altLang="zh-TW" dirty="0"/>
                <a:t>Complicate &amp; </a:t>
              </a:r>
              <a:r>
                <a:rPr lang="en-US" altLang="zh-TW" dirty="0"/>
                <a:t>sequential processing</a:t>
              </a:r>
              <a:endParaRPr lang="zh-TW" altLang="en-US" dirty="0"/>
            </a:p>
          </p:txBody>
        </p:sp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C0BF35E-F3CA-4A03-B4EB-7EC972A96121}"/>
              </a:ext>
            </a:extLst>
          </p:cNvPr>
          <p:cNvSpPr txBox="1"/>
          <p:nvPr/>
        </p:nvSpPr>
        <p:spPr>
          <a:xfrm>
            <a:off x="856735" y="4759822"/>
            <a:ext cx="721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would like to use GPU to accelerate the training of our neural network!!</a:t>
            </a:r>
          </a:p>
        </p:txBody>
      </p:sp>
    </p:spTree>
    <p:extLst>
      <p:ext uri="{BB962C8B-B14F-4D97-AF65-F5344CB8AC3E}">
        <p14:creationId xmlns:p14="http://schemas.microsoft.com/office/powerpoint/2010/main" val="880631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75B8AE-F2E0-8548-8729-3CBC72DF5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What is </a:t>
            </a:r>
            <a:r>
              <a:rPr kumimoji="1" lang="en-US" altLang="zh-TW" dirty="0" err="1"/>
              <a:t>Pytorch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50E1C5E-1EED-3742-8F7B-948C3A2F0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382" y="4014613"/>
            <a:ext cx="1721614" cy="90457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30FBF98A-FD4D-1243-A688-19E649A56FE3}"/>
              </a:ext>
            </a:extLst>
          </p:cNvPr>
          <p:cNvSpPr txBox="1"/>
          <p:nvPr/>
        </p:nvSpPr>
        <p:spPr>
          <a:xfrm>
            <a:off x="1966069" y="4788190"/>
            <a:ext cx="61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GPU</a:t>
            </a:r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30DADFA-02A9-AF40-A5FF-BA3799275E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925" y="1663713"/>
            <a:ext cx="1109336" cy="1239804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F9EE50DD-2D12-0445-A04A-1C1690556FE4}"/>
              </a:ext>
            </a:extLst>
          </p:cNvPr>
          <p:cNvSpPr txBox="1"/>
          <p:nvPr/>
        </p:nvSpPr>
        <p:spPr>
          <a:xfrm>
            <a:off x="741042" y="2988994"/>
            <a:ext cx="1697965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350" b="1" dirty="0"/>
              <a:t>Data</a:t>
            </a:r>
            <a:endParaRPr kumimoji="1" lang="en-US" altLang="zh-TW" sz="1200" b="1" dirty="0"/>
          </a:p>
          <a:p>
            <a:pPr algn="ctr"/>
            <a:r>
              <a:rPr kumimoji="1" lang="en-US" altLang="zh-TW" sz="1200" dirty="0"/>
              <a:t>Abundant NumPy arrays</a:t>
            </a:r>
            <a:endParaRPr kumimoji="1" lang="zh-TW" altLang="en-US" sz="12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7397D50-846D-684E-A4A8-D98A148D15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27"/>
          <a:stretch/>
        </p:blipFill>
        <p:spPr>
          <a:xfrm>
            <a:off x="2743483" y="1690689"/>
            <a:ext cx="1139259" cy="140150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29A0C22C-6108-9F46-9F6D-BAA904E86645}"/>
              </a:ext>
            </a:extLst>
          </p:cNvPr>
          <p:cNvSpPr txBox="1"/>
          <p:nvPr/>
        </p:nvSpPr>
        <p:spPr>
          <a:xfrm>
            <a:off x="2635491" y="3069497"/>
            <a:ext cx="1355244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350" b="1" dirty="0"/>
              <a:t>Your code</a:t>
            </a:r>
          </a:p>
          <a:p>
            <a:pPr algn="ctr"/>
            <a:r>
              <a:rPr kumimoji="1" lang="en-US" altLang="zh-TW" sz="1200" dirty="0"/>
              <a:t>Training procedure</a:t>
            </a:r>
            <a:endParaRPr kumimoji="1" lang="zh-TW" altLang="en-US" sz="1200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AB03F4A-2406-4F49-90E9-B9340713E359}"/>
              </a:ext>
            </a:extLst>
          </p:cNvPr>
          <p:cNvSpPr txBox="1"/>
          <p:nvPr/>
        </p:nvSpPr>
        <p:spPr>
          <a:xfrm>
            <a:off x="5098829" y="3818095"/>
            <a:ext cx="1995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b="1" dirty="0"/>
              <a:t>GPU-accelerated</a:t>
            </a:r>
            <a:r>
              <a:rPr kumimoji="1" lang="en-US" altLang="zh-TW" sz="1350" b="1" dirty="0"/>
              <a:t> libraries</a:t>
            </a:r>
            <a:endParaRPr lang="en-US" altLang="zh-TW" sz="1350" b="1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EAA59F6-A265-CB4E-A14D-91344445DB47}"/>
              </a:ext>
            </a:extLst>
          </p:cNvPr>
          <p:cNvSpPr/>
          <p:nvPr/>
        </p:nvSpPr>
        <p:spPr>
          <a:xfrm>
            <a:off x="5101225" y="3776283"/>
            <a:ext cx="3414125" cy="13812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350"/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BDF47263-CFF9-F34B-BAD8-EEAC09F3AC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7038" y="4110749"/>
            <a:ext cx="812054" cy="1008950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2F61EDE6-D1E2-CE48-B4A2-101DBB5B6E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8286" y="4200927"/>
            <a:ext cx="1417157" cy="707310"/>
          </a:xfrm>
          <a:prstGeom prst="rect">
            <a:avLst/>
          </a:prstGeom>
        </p:spPr>
      </p:pic>
      <p:cxnSp>
        <p:nvCxnSpPr>
          <p:cNvPr id="28" name="直線箭頭接點 27">
            <a:extLst>
              <a:ext uri="{FF2B5EF4-FFF2-40B4-BE49-F238E27FC236}">
                <a16:creationId xmlns:a16="http://schemas.microsoft.com/office/drawing/2014/main" id="{40C377AC-9432-C847-97DE-F3EF62DA81E3}"/>
              </a:ext>
            </a:extLst>
          </p:cNvPr>
          <p:cNvCxnSpPr>
            <a:cxnSpLocks/>
          </p:cNvCxnSpPr>
          <p:nvPr/>
        </p:nvCxnSpPr>
        <p:spPr>
          <a:xfrm flipH="1">
            <a:off x="3428994" y="4393266"/>
            <a:ext cx="1352811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A223C5AC-D361-8147-82DF-A69F1B3852B9}"/>
              </a:ext>
            </a:extLst>
          </p:cNvPr>
          <p:cNvSpPr txBox="1"/>
          <p:nvPr/>
        </p:nvSpPr>
        <p:spPr>
          <a:xfrm>
            <a:off x="3313112" y="4488108"/>
            <a:ext cx="16208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350" dirty="0"/>
              <a:t>Parallel, fast training</a:t>
            </a:r>
            <a:endParaRPr kumimoji="1" lang="zh-TW" altLang="en-US" sz="1350" dirty="0"/>
          </a:p>
        </p:txBody>
      </p:sp>
      <p:sp>
        <p:nvSpPr>
          <p:cNvPr id="11" name="矩形 10"/>
          <p:cNvSpPr/>
          <p:nvPr/>
        </p:nvSpPr>
        <p:spPr>
          <a:xfrm>
            <a:off x="532627" y="5644920"/>
            <a:ext cx="8078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CUDA is low-level language and not easy for researchers to directly use it…</a:t>
            </a:r>
          </a:p>
        </p:txBody>
      </p:sp>
      <p:sp>
        <p:nvSpPr>
          <p:cNvPr id="12" name="右彎箭號 11"/>
          <p:cNvSpPr/>
          <p:nvPr/>
        </p:nvSpPr>
        <p:spPr>
          <a:xfrm rot="5400000">
            <a:off x="5231962" y="1703896"/>
            <a:ext cx="904984" cy="2820742"/>
          </a:xfrm>
          <a:prstGeom prst="bentArrow">
            <a:avLst>
              <a:gd name="adj1" fmla="val 6164"/>
              <a:gd name="adj2" fmla="val 8199"/>
              <a:gd name="adj3" fmla="val 11922"/>
              <a:gd name="adj4" fmla="val 4375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5550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75B8AE-F2E0-8548-8729-3CBC72DF5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What is </a:t>
            </a:r>
            <a:r>
              <a:rPr kumimoji="1" lang="en-US" altLang="zh-TW" dirty="0" err="1"/>
              <a:t>Pytorch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50E1C5E-1EED-3742-8F7B-948C3A2F0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727" y="4559384"/>
            <a:ext cx="1721614" cy="90457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30FBF98A-FD4D-1243-A688-19E649A56FE3}"/>
              </a:ext>
            </a:extLst>
          </p:cNvPr>
          <p:cNvSpPr txBox="1"/>
          <p:nvPr/>
        </p:nvSpPr>
        <p:spPr>
          <a:xfrm>
            <a:off x="1956414" y="5332961"/>
            <a:ext cx="61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GPU</a:t>
            </a:r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30DADFA-02A9-AF40-A5FF-BA3799275E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270" y="1969582"/>
            <a:ext cx="1109336" cy="1239804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F9EE50DD-2D12-0445-A04A-1C1690556FE4}"/>
              </a:ext>
            </a:extLst>
          </p:cNvPr>
          <p:cNvSpPr txBox="1"/>
          <p:nvPr/>
        </p:nvSpPr>
        <p:spPr>
          <a:xfrm>
            <a:off x="731387" y="3294863"/>
            <a:ext cx="1697965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350" b="1" dirty="0"/>
              <a:t>Data</a:t>
            </a:r>
            <a:endParaRPr kumimoji="1" lang="en-US" altLang="zh-TW" sz="1200" b="1" dirty="0"/>
          </a:p>
          <a:p>
            <a:pPr algn="ctr"/>
            <a:r>
              <a:rPr kumimoji="1" lang="en-US" altLang="zh-TW" sz="1200" dirty="0"/>
              <a:t>Abundant NumPy arrays</a:t>
            </a:r>
            <a:endParaRPr kumimoji="1" lang="zh-TW" altLang="en-US" sz="12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7397D50-846D-684E-A4A8-D98A148D15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27"/>
          <a:stretch/>
        </p:blipFill>
        <p:spPr>
          <a:xfrm>
            <a:off x="2733828" y="1996558"/>
            <a:ext cx="1139259" cy="140150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29A0C22C-6108-9F46-9F6D-BAA904E86645}"/>
              </a:ext>
            </a:extLst>
          </p:cNvPr>
          <p:cNvSpPr txBox="1"/>
          <p:nvPr/>
        </p:nvSpPr>
        <p:spPr>
          <a:xfrm>
            <a:off x="2625836" y="3375366"/>
            <a:ext cx="1355244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350" b="1" dirty="0"/>
              <a:t>Your code</a:t>
            </a:r>
          </a:p>
          <a:p>
            <a:pPr algn="ctr"/>
            <a:r>
              <a:rPr kumimoji="1" lang="en-US" altLang="zh-TW" sz="1200" dirty="0"/>
              <a:t>Training procedure</a:t>
            </a:r>
            <a:endParaRPr kumimoji="1" lang="zh-TW" altLang="en-US" sz="1200" dirty="0"/>
          </a:p>
        </p:txBody>
      </p:sp>
      <p:cxnSp>
        <p:nvCxnSpPr>
          <p:cNvPr id="13" name="直線箭頭接點 12">
            <a:extLst>
              <a:ext uri="{FF2B5EF4-FFF2-40B4-BE49-F238E27FC236}">
                <a16:creationId xmlns:a16="http://schemas.microsoft.com/office/drawing/2014/main" id="{77DAC83A-1849-D344-AC4C-DE9C81451635}"/>
              </a:ext>
            </a:extLst>
          </p:cNvPr>
          <p:cNvCxnSpPr>
            <a:cxnSpLocks/>
          </p:cNvCxnSpPr>
          <p:nvPr/>
        </p:nvCxnSpPr>
        <p:spPr>
          <a:xfrm>
            <a:off x="4095745" y="2812587"/>
            <a:ext cx="81758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AB03F4A-2406-4F49-90E9-B9340713E359}"/>
              </a:ext>
            </a:extLst>
          </p:cNvPr>
          <p:cNvSpPr txBox="1"/>
          <p:nvPr/>
        </p:nvSpPr>
        <p:spPr>
          <a:xfrm>
            <a:off x="5089174" y="4362866"/>
            <a:ext cx="1995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b="1" dirty="0"/>
              <a:t>GPU-accelerated</a:t>
            </a:r>
            <a:r>
              <a:rPr kumimoji="1" lang="en-US" altLang="zh-TW" sz="1350" b="1" dirty="0"/>
              <a:t> libraries</a:t>
            </a:r>
            <a:endParaRPr lang="en-US" altLang="zh-TW" sz="1350" b="1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EAA59F6-A265-CB4E-A14D-91344445DB47}"/>
              </a:ext>
            </a:extLst>
          </p:cNvPr>
          <p:cNvSpPr/>
          <p:nvPr/>
        </p:nvSpPr>
        <p:spPr>
          <a:xfrm>
            <a:off x="5091570" y="4321054"/>
            <a:ext cx="3414125" cy="13812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350"/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BDF47263-CFF9-F34B-BAD8-EEAC09F3AC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7383" y="4655520"/>
            <a:ext cx="812054" cy="1008950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2F61EDE6-D1E2-CE48-B4A2-101DBB5B6E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8631" y="4745698"/>
            <a:ext cx="1417157" cy="707310"/>
          </a:xfrm>
          <a:prstGeom prst="rect">
            <a:avLst/>
          </a:prstGeom>
        </p:spPr>
      </p:pic>
      <p:cxnSp>
        <p:nvCxnSpPr>
          <p:cNvPr id="25" name="直線箭頭接點 24">
            <a:extLst>
              <a:ext uri="{FF2B5EF4-FFF2-40B4-BE49-F238E27FC236}">
                <a16:creationId xmlns:a16="http://schemas.microsoft.com/office/drawing/2014/main" id="{1E5B7D03-DCD7-9249-AB05-6266911D56B2}"/>
              </a:ext>
            </a:extLst>
          </p:cNvPr>
          <p:cNvCxnSpPr>
            <a:cxnSpLocks/>
          </p:cNvCxnSpPr>
          <p:nvPr/>
        </p:nvCxnSpPr>
        <p:spPr>
          <a:xfrm>
            <a:off x="6710432" y="3677207"/>
            <a:ext cx="0" cy="46607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箭頭接點 27">
            <a:extLst>
              <a:ext uri="{FF2B5EF4-FFF2-40B4-BE49-F238E27FC236}">
                <a16:creationId xmlns:a16="http://schemas.microsoft.com/office/drawing/2014/main" id="{40C377AC-9432-C847-97DE-F3EF62DA81E3}"/>
              </a:ext>
            </a:extLst>
          </p:cNvPr>
          <p:cNvCxnSpPr>
            <a:cxnSpLocks/>
          </p:cNvCxnSpPr>
          <p:nvPr/>
        </p:nvCxnSpPr>
        <p:spPr>
          <a:xfrm flipH="1">
            <a:off x="3419339" y="4938037"/>
            <a:ext cx="1352811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A223C5AC-D361-8147-82DF-A69F1B3852B9}"/>
              </a:ext>
            </a:extLst>
          </p:cNvPr>
          <p:cNvSpPr txBox="1"/>
          <p:nvPr/>
        </p:nvSpPr>
        <p:spPr>
          <a:xfrm>
            <a:off x="3303457" y="5032879"/>
            <a:ext cx="16208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350" dirty="0"/>
              <a:t>Parallel, fast training</a:t>
            </a:r>
            <a:endParaRPr kumimoji="1" lang="zh-TW" altLang="en-US" sz="135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978143" y="2398323"/>
            <a:ext cx="3640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(1) Quick to develop and test new ideas</a:t>
            </a:r>
          </a:p>
          <a:p>
            <a:r>
              <a:rPr lang="en-US" altLang="zh-TW" sz="1600" dirty="0"/>
              <a:t>(2) Run it all efficiently on GPU</a:t>
            </a:r>
          </a:p>
          <a:p>
            <a:r>
              <a:rPr lang="en-US" altLang="zh-TW" sz="1600" dirty="0"/>
              <a:t>(3)</a:t>
            </a:r>
            <a:r>
              <a:rPr lang="zh-TW" altLang="en-US" sz="1600" dirty="0"/>
              <a:t> </a:t>
            </a:r>
            <a:r>
              <a:rPr lang="en-US" altLang="zh-TW" sz="1600" dirty="0"/>
              <a:t>Automatically compute gradients</a:t>
            </a: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6</a:t>
            </a:fld>
            <a:endParaRPr lang="zh-TW" altLang="en-US"/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E13C466D-1BA4-41C2-9830-04EEBED8B6B4}"/>
              </a:ext>
            </a:extLst>
          </p:cNvPr>
          <p:cNvGrpSpPr/>
          <p:nvPr/>
        </p:nvGrpSpPr>
        <p:grpSpPr>
          <a:xfrm>
            <a:off x="5002171" y="2044740"/>
            <a:ext cx="3416521" cy="1408523"/>
            <a:chOff x="5098829" y="2097982"/>
            <a:chExt cx="3416521" cy="1408523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31C0C12C-F973-474C-9E02-5890E5355DD3}"/>
                </a:ext>
              </a:extLst>
            </p:cNvPr>
            <p:cNvSpPr/>
            <p:nvPr/>
          </p:nvSpPr>
          <p:spPr>
            <a:xfrm>
              <a:off x="5101225" y="2125266"/>
              <a:ext cx="3414125" cy="13812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350"/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46CEF8D6-2233-468C-8DB5-53F8FE96EA7F}"/>
                </a:ext>
              </a:extLst>
            </p:cNvPr>
            <p:cNvSpPr txBox="1"/>
            <p:nvPr/>
          </p:nvSpPr>
          <p:spPr>
            <a:xfrm>
              <a:off x="5098829" y="2097982"/>
              <a:ext cx="2010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1350" b="1" dirty="0"/>
                <a:t>Deep learning framework</a:t>
              </a:r>
              <a:endParaRPr kumimoji="1" lang="zh-TW" altLang="en-US" sz="1350" b="1" dirty="0"/>
            </a:p>
          </p:txBody>
        </p:sp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CC635169-DB84-4BE0-BE75-E613C153EE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88646" y="2602856"/>
              <a:ext cx="1106102" cy="851051"/>
            </a:xfrm>
            <a:prstGeom prst="rect">
              <a:avLst/>
            </a:prstGeom>
          </p:spPr>
        </p:pic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EA8C5285-4243-48E6-A9AD-A930244F3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82169" y="2671129"/>
              <a:ext cx="1127063" cy="788944"/>
            </a:xfrm>
            <a:prstGeom prst="rect">
              <a:avLst/>
            </a:prstGeom>
          </p:spPr>
        </p:pic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011530EE-DF5D-4C82-BF9B-DF7BEFD5E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53195" y="2507636"/>
              <a:ext cx="952500" cy="95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911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508F68-6A52-43A2-8B92-5DBEDB64B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4674870" cy="925194"/>
          </a:xfrm>
        </p:spPr>
        <p:txBody>
          <a:bodyPr>
            <a:normAutofit/>
          </a:bodyPr>
          <a:lstStyle/>
          <a:p>
            <a:r>
              <a:rPr lang="en-US" altLang="zh-TW" kern="1200" dirty="0">
                <a:solidFill>
                  <a:srgbClr val="000000"/>
                </a:solidFill>
                <a:effectLst/>
                <a:latin typeface="Calisto MT" panose="02040603050505030304" pitchFamily="18" charset="0"/>
                <a:ea typeface="+mj-ea"/>
                <a:cs typeface="+mj-cs"/>
              </a:rPr>
              <a:t>Installation Guide</a:t>
            </a:r>
            <a:endParaRPr lang="zh-TW" altLang="en-US" sz="80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0795AF0-7524-43AD-9C3D-022087A4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7BBB964-0004-4E8A-9260-3ECFE8E02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897B8C0-F55F-4FA8-A76A-4DA6642F4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481" y="1384780"/>
            <a:ext cx="6337037" cy="487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5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508F68-6A52-43A2-8B92-5DBEDB64B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4674870" cy="925194"/>
          </a:xfrm>
        </p:spPr>
        <p:txBody>
          <a:bodyPr>
            <a:normAutofit/>
          </a:bodyPr>
          <a:lstStyle/>
          <a:p>
            <a:r>
              <a:rPr lang="en-US" altLang="zh-TW" kern="1200" dirty="0">
                <a:solidFill>
                  <a:srgbClr val="000000"/>
                </a:solidFill>
                <a:effectLst/>
                <a:latin typeface="Calisto MT" panose="02040603050505030304" pitchFamily="18" charset="0"/>
                <a:ea typeface="+mj-ea"/>
                <a:cs typeface="+mj-cs"/>
              </a:rPr>
              <a:t>Installation Guide</a:t>
            </a:r>
            <a:endParaRPr lang="zh-TW" altLang="en-US" sz="80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0795AF0-7524-43AD-9C3D-022087A4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7BBB964-0004-4E8A-9260-3ECFE8E02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897B8C0-F55F-4FA8-A76A-4DA6642F4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13" y="1374142"/>
            <a:ext cx="5816074" cy="447616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A0FC40D-DB78-458E-989D-9F0EEE219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420" y="2842031"/>
            <a:ext cx="4725059" cy="1228896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4CA5C82E-1492-4C1F-A9AE-09C2BD3BC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5859" y="4154748"/>
            <a:ext cx="1267002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08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508F68-6A52-43A2-8B92-5DBEDB64B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4674870" cy="925194"/>
          </a:xfrm>
        </p:spPr>
        <p:txBody>
          <a:bodyPr>
            <a:normAutofit fontScale="90000"/>
          </a:bodyPr>
          <a:lstStyle/>
          <a:p>
            <a:r>
              <a:rPr lang="en-US" altLang="zh-TW" sz="8000" dirty="0"/>
              <a:t>Tensor</a:t>
            </a:r>
            <a:endParaRPr lang="zh-TW" altLang="en-US" sz="80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0795AF0-7524-43AD-9C3D-022087A4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7BBB964-0004-4E8A-9260-3ECFE8E02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214C270-BCB6-42CC-8240-CAB8F04FF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88" y="1552313"/>
            <a:ext cx="8402223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53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3008</TotalTime>
  <Words>955</Words>
  <Application>Microsoft Office PowerPoint</Application>
  <PresentationFormat>如螢幕大小 (4:3)</PresentationFormat>
  <Paragraphs>234</Paragraphs>
  <Slides>29</Slides>
  <Notes>24</Notes>
  <HiddenSlides>1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Calisto MT</vt:lpstr>
      <vt:lpstr>Lato</vt:lpstr>
      <vt:lpstr>Office 佈景主題</vt:lpstr>
      <vt:lpstr>PyTorch Tutorial</vt:lpstr>
      <vt:lpstr>PowerPoint 簡報</vt:lpstr>
      <vt:lpstr>What is Pytorch?</vt:lpstr>
      <vt:lpstr>What is Pytorch?</vt:lpstr>
      <vt:lpstr>What is Pytorch?</vt:lpstr>
      <vt:lpstr>What is Pytorch?</vt:lpstr>
      <vt:lpstr>Installation Guide</vt:lpstr>
      <vt:lpstr>Installation Guide</vt:lpstr>
      <vt:lpstr>Tensor</vt:lpstr>
      <vt:lpstr>Tensor</vt:lpstr>
      <vt:lpstr>Tensor</vt:lpstr>
      <vt:lpstr>Tensor</vt:lpstr>
      <vt:lpstr>Handwritten Digit Classification</vt:lpstr>
      <vt:lpstr>Dataset and Dataloader (1/5)</vt:lpstr>
      <vt:lpstr>PowerPoint 簡報</vt:lpstr>
      <vt:lpstr>Dataset and Dataloader (1/5)</vt:lpstr>
      <vt:lpstr>Dataset and Dataloader (1/5)</vt:lpstr>
      <vt:lpstr>PowerPoint 簡報</vt:lpstr>
      <vt:lpstr>Creating a CNN (2/5)</vt:lpstr>
      <vt:lpstr>PowerPoint 簡報</vt:lpstr>
      <vt:lpstr>Train the network (3/5)</vt:lpstr>
      <vt:lpstr>Train the network (3/5)</vt:lpstr>
      <vt:lpstr>PowerPoint 簡報</vt:lpstr>
      <vt:lpstr>Validate the network (4/5)</vt:lpstr>
      <vt:lpstr>Save and load the model (5/5)</vt:lpstr>
      <vt:lpstr>Anaconda/Miniconda </vt:lpstr>
      <vt:lpstr>Install Anaconda/Miniconda</vt:lpstr>
      <vt:lpstr>Basic command</vt:lpstr>
      <vt:lpstr>Lab Time!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PyTorch Tutorial</dc:title>
  <dc:creator>Windows 使用者</dc:creator>
  <cp:lastModifiedBy>陳芷寧</cp:lastModifiedBy>
  <cp:revision>103</cp:revision>
  <dcterms:created xsi:type="dcterms:W3CDTF">2019-07-12T12:18:04Z</dcterms:created>
  <dcterms:modified xsi:type="dcterms:W3CDTF">2025-08-02T06:00:53Z</dcterms:modified>
</cp:coreProperties>
</file>