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20" r:id="rId2"/>
  </p:sldMasterIdLst>
  <p:notesMasterIdLst>
    <p:notesMasterId r:id="rId31"/>
  </p:notesMasterIdLst>
  <p:sldIdLst>
    <p:sldId id="256" r:id="rId3"/>
    <p:sldId id="279" r:id="rId4"/>
    <p:sldId id="28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86" r:id="rId13"/>
    <p:sldId id="287" r:id="rId14"/>
    <p:sldId id="288" r:id="rId15"/>
    <p:sldId id="289" r:id="rId16"/>
    <p:sldId id="269" r:id="rId17"/>
    <p:sldId id="270" r:id="rId18"/>
    <p:sldId id="271" r:id="rId19"/>
    <p:sldId id="272" r:id="rId20"/>
    <p:sldId id="273" r:id="rId21"/>
    <p:sldId id="291" r:id="rId22"/>
    <p:sldId id="292" r:id="rId23"/>
    <p:sldId id="281" r:id="rId24"/>
    <p:sldId id="283" r:id="rId25"/>
    <p:sldId id="282" r:id="rId26"/>
    <p:sldId id="277" r:id="rId27"/>
    <p:sldId id="284" r:id="rId28"/>
    <p:sldId id="290" r:id="rId29"/>
    <p:sldId id="261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722"/>
    <a:srgbClr val="CC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5"/>
  </p:normalViewPr>
  <p:slideViewPr>
    <p:cSldViewPr snapToGrid="0">
      <p:cViewPr varScale="1">
        <p:scale>
          <a:sx n="89" d="100"/>
          <a:sy n="89" d="100"/>
        </p:scale>
        <p:origin x="1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7DEF4-9EA1-41E0-AE13-D5DC8A03B793}" type="datetimeFigureOut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1B195-CAB4-4C83-8546-4B3C9615E8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77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F9A7-4556-49F1-914C-2D8A91E7E955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543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3EB5-D99E-498F-968C-6505A6B70F4F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32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6A06-310B-4176-AE42-4B5E7592B4B8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414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EFC80-CD52-400D-8552-6D35EB096BD8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6588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D4D4-CF81-4F74-B4A9-87F97EAF9E33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1051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406901"/>
            <a:ext cx="7886700" cy="1362075"/>
          </a:xfrm>
        </p:spPr>
        <p:txBody>
          <a:bodyPr anchor="t"/>
          <a:lstStyle>
            <a:lvl1pPr>
              <a:defRPr sz="3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06713"/>
            <a:ext cx="78867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0CDA-802B-455B-8685-DFFACC126E19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51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0863"/>
            <a:ext cx="3886200" cy="435133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466A-F926-40F3-88D7-FCF83583E164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322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535113"/>
            <a:ext cx="386715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74876"/>
            <a:ext cx="386715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8" y="1535113"/>
            <a:ext cx="386834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8" y="2174876"/>
            <a:ext cx="3868340" cy="399732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85CB-ABFC-4EB3-A8E0-2602862E6159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63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BEC8-7AF2-4157-8612-A109A161F831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1372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A9581-5CC2-4D06-AF1D-02674F901F29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604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85801"/>
            <a:ext cx="3009900" cy="1160463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4998" y="685800"/>
            <a:ext cx="4725590" cy="5486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888" y="1846264"/>
            <a:ext cx="3009900" cy="432593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E32D3-2A0C-47F8-89F0-A805F8434714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501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93B7-967E-4A59-917F-2686C8634530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37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806" y="4800600"/>
            <a:ext cx="5382816" cy="566738"/>
          </a:xfrm>
        </p:spPr>
        <p:txBody>
          <a:bodyPr anchor="b"/>
          <a:lstStyle>
            <a:lvl1pPr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8806" y="685801"/>
            <a:ext cx="5382816" cy="40417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8806" y="5367338"/>
            <a:ext cx="5382816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C814F-FCF9-44C4-BF49-91272C24BBFA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980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14D9C-136A-4869-8F3D-348B2D4B5294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012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D47A-E959-4DD6-B040-91572A1C6408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14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CC29-08F2-4D17-A66B-4774027BBD28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042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C1A87-81E8-4306-8B07-1CDE416EA0F8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30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E7B09-2B27-41EE-BCB2-3271FFD95E17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9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59DA2-7A24-4F04-8990-8FB50C154DF4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22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73D-D8ED-4441-8D51-22060B4E24D2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51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4231D-1877-4FE7-89CE-E87C321BEFE9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3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0849-C69C-4EE3-920A-5A79826BD8A7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55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6AE1843-B58B-443B-A78A-EBD0E231601C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18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086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8E66-A95E-4E03-9299-5E4A91ED14E4}" type="datetime1">
              <a:rPr lang="zh-TW" altLang="en-US" smtClean="0"/>
              <a:t>2023/7/27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8A34-0937-4E8E-9EEA-7F4828BC9D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72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uide2research.com/topconf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user/keeroyz/videos" TargetMode="External"/><Relationship Id="rId2" Type="http://schemas.openxmlformats.org/officeDocument/2006/relationships/hyperlink" Target="https://www.facebook.com/datasci.info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crosoft.com/en-us/research/video/how-to-write-a-great-research-paper-4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v-foundation.org/openaccess/menu.py" TargetMode="External"/><Relationship Id="rId3" Type="http://schemas.openxmlformats.org/officeDocument/2006/relationships/hyperlink" Target="https://scholar.google.com.tw/citations?user=DBydn38AAAAJ&amp;hl=zh-TW" TargetMode="External"/><Relationship Id="rId7" Type="http://schemas.openxmlformats.org/officeDocument/2006/relationships/hyperlink" Target="http://kesen.realtimerendering.com/" TargetMode="External"/><Relationship Id="rId2" Type="http://schemas.openxmlformats.org/officeDocument/2006/relationships/hyperlink" Target="https://tsaishien-chen.github.io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rxiv.org/" TargetMode="External"/><Relationship Id="rId5" Type="http://schemas.openxmlformats.org/officeDocument/2006/relationships/hyperlink" Target="http://dl.acm.org/" TargetMode="External"/><Relationship Id="rId4" Type="http://schemas.openxmlformats.org/officeDocument/2006/relationships/hyperlink" Target="http://ieeexplore.ieee.org/Xplore/home.js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stats/monthly_submissio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cvpr2018tutorialongans/" TargetMode="External"/><Relationship Id="rId2" Type="http://schemas.openxmlformats.org/officeDocument/2006/relationships/hyperlink" Target="http://szeliski.org/Book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citations?user=DhtAFkwAAAAJ&amp;hl=en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Paper Survey Skills</a:t>
            </a:r>
            <a:endParaRPr lang="zh-TW" altLang="en-US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5D4B25E4-EE04-ED44-9435-C085F3D328E7}"/>
              </a:ext>
            </a:extLst>
          </p:cNvPr>
          <p:cNvSpPr txBox="1">
            <a:spLocks/>
          </p:cNvSpPr>
          <p:nvPr/>
        </p:nvSpPr>
        <p:spPr>
          <a:xfrm>
            <a:off x="106018" y="400214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喻柏憲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 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(Po-Hsien Yu</a:t>
            </a:r>
            <a:r>
              <a:rPr lang="it-IT" altLang="zh-TW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)</a:t>
            </a:r>
          </a:p>
          <a:p>
            <a:r>
              <a:rPr lang="en-US" altLang="zh-TW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Media IC and System Lab</a:t>
            </a:r>
          </a:p>
          <a:p>
            <a:r>
              <a:rPr lang="en-US" altLang="zh-TW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Graduate Institute of Electronics Engineering, </a:t>
            </a:r>
          </a:p>
          <a:p>
            <a:r>
              <a:rPr lang="en-US" altLang="zh-TW" sz="18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National Taiwan University</a:t>
            </a:r>
            <a:endPara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1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Update current research progress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Read the introduction &amp; related work sections of recent papers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196" y="3195544"/>
            <a:ext cx="5761892" cy="153544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5365" y="4761255"/>
            <a:ext cx="7977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Table 1 of the paper: Deep Laplacian Pyramid Networks for Fast and Accurate Super-Resolution, </a:t>
            </a:r>
            <a:r>
              <a:rPr lang="en-US" altLang="zh-TW" sz="1400" i="1" dirty="0"/>
              <a:t>CVPR 2017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282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Update current research progress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Read evaluation/benchmark/dataset type papers</a:t>
            </a:r>
          </a:p>
          <a:p>
            <a:pPr lvl="1"/>
            <a:endParaRPr lang="en-US" altLang="zh-TW" sz="2000" i="1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483191"/>
            <a:ext cx="7844204" cy="302667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33425" y="5552221"/>
            <a:ext cx="7977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Table 1 of the paper: A High-Quality </a:t>
            </a:r>
            <a:r>
              <a:rPr lang="en-US" altLang="zh-TW" sz="1400" dirty="0" err="1"/>
              <a:t>Denoising</a:t>
            </a:r>
            <a:r>
              <a:rPr lang="en-US" altLang="zh-TW" sz="1400" dirty="0"/>
              <a:t> Dataset for Smartphone Cameras, </a:t>
            </a:r>
            <a:r>
              <a:rPr lang="en-US" altLang="zh-TW" sz="1400" i="1" dirty="0"/>
              <a:t>CVPR 2018</a:t>
            </a:r>
          </a:p>
        </p:txBody>
      </p:sp>
    </p:spTree>
    <p:extLst>
      <p:ext uri="{BB962C8B-B14F-4D97-AF65-F5344CB8AC3E}">
        <p14:creationId xmlns:p14="http://schemas.microsoft.com/office/powerpoint/2010/main" val="88294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Update current research progress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Check leaderboards of open challenges</a:t>
            </a:r>
          </a:p>
          <a:p>
            <a:pPr lvl="1"/>
            <a:endParaRPr lang="en-US" altLang="zh-TW" dirty="0"/>
          </a:p>
          <a:p>
            <a:pPr lvl="1"/>
            <a:endParaRPr lang="en-US" altLang="zh-TW" sz="2000" i="1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66" y="2530090"/>
            <a:ext cx="8575467" cy="34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Update current research progress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Check leaderboards of open challenges</a:t>
            </a:r>
          </a:p>
          <a:p>
            <a:pPr lvl="1"/>
            <a:r>
              <a:rPr lang="en-US" altLang="zh-TW" dirty="0"/>
              <a:t>COCO (detection/</a:t>
            </a:r>
            <a:r>
              <a:rPr lang="en-US" altLang="zh-TW" dirty="0" err="1"/>
              <a:t>keypoints</a:t>
            </a:r>
            <a:r>
              <a:rPr lang="en-US" altLang="zh-TW" dirty="0"/>
              <a:t>/caption/…)</a:t>
            </a:r>
          </a:p>
          <a:p>
            <a:pPr lvl="1"/>
            <a:r>
              <a:rPr lang="en-US" altLang="zh-TW" dirty="0"/>
              <a:t>Cityscapes (semantic segmentation/instance segmentation)</a:t>
            </a:r>
          </a:p>
          <a:p>
            <a:pPr lvl="1"/>
            <a:r>
              <a:rPr lang="en-US" altLang="zh-TW" dirty="0"/>
              <a:t>NTIRE (image restoration and enhancement)</a:t>
            </a:r>
          </a:p>
          <a:p>
            <a:pPr lvl="1"/>
            <a:r>
              <a:rPr lang="en-US" altLang="zh-TW" dirty="0"/>
              <a:t>NVIDIA AI City Challenge (traffic analysis/vehicle Re-ID)</a:t>
            </a:r>
          </a:p>
          <a:p>
            <a:pPr lvl="1"/>
            <a:r>
              <a:rPr lang="en-US" altLang="zh-TW" dirty="0"/>
              <a:t>Berkeley </a:t>
            </a:r>
            <a:r>
              <a:rPr lang="en-US" altLang="zh-TW" dirty="0" err="1"/>
              <a:t>DeepDrive</a:t>
            </a:r>
            <a:r>
              <a:rPr lang="en-US" altLang="zh-TW" dirty="0"/>
              <a:t> (autonomous driving)</a:t>
            </a:r>
          </a:p>
          <a:p>
            <a:pPr lvl="1"/>
            <a:r>
              <a:rPr lang="en-US" altLang="zh-TW" dirty="0"/>
              <a:t>And many more…</a:t>
            </a:r>
          </a:p>
          <a:p>
            <a:pPr lvl="1"/>
            <a:endParaRPr lang="en-US" altLang="zh-TW" sz="2000" i="1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Update current research progress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Read fundamental research papers and apply them to more application oriented papers</a:t>
            </a: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2733675"/>
            <a:ext cx="6534150" cy="13906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C60410A9-23FB-E748-8278-B694D27A6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4397277"/>
            <a:ext cx="6831910" cy="137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3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Understand a well-known 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Wiki (read English version)</a:t>
            </a:r>
          </a:p>
          <a:p>
            <a:r>
              <a:rPr lang="en-US" altLang="zh-TW" dirty="0"/>
              <a:t>Find tutorials</a:t>
            </a:r>
          </a:p>
          <a:p>
            <a:r>
              <a:rPr lang="en-US" altLang="zh-TW" dirty="0"/>
              <a:t>Find existing textbooks/tutorials</a:t>
            </a:r>
          </a:p>
          <a:p>
            <a:r>
              <a:rPr lang="en-US" altLang="zh-TW" dirty="0"/>
              <a:t>Learn from source code (if exists)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2827" y="4636007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Wiki CRF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57" y="3575028"/>
            <a:ext cx="3302977" cy="268924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072" y="3646010"/>
            <a:ext cx="2732981" cy="2547284"/>
          </a:xfrm>
          <a:prstGeom prst="rect">
            <a:avLst/>
          </a:prstGeom>
        </p:spPr>
      </p:pic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1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685800" rtl="0">
              <a:spcBef>
                <a:spcPct val="0"/>
              </a:spcBef>
            </a:pPr>
            <a:r>
              <a:rPr lang="en-US" altLang="zh-TW" sz="3300" dirty="0">
                <a:latin typeface="+mj-lt"/>
              </a:rPr>
              <a:t>Follow previous experimental setup</a:t>
            </a:r>
            <a:endParaRPr lang="zh-TW" altLang="en-US" sz="3300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There are common ways for experimental evaluation</a:t>
            </a:r>
          </a:p>
          <a:p>
            <a:pPr lvl="1"/>
            <a:r>
              <a:rPr lang="en-US" altLang="zh-TW" dirty="0"/>
              <a:t>PSNR/SSIM: image quality</a:t>
            </a:r>
          </a:p>
          <a:p>
            <a:pPr lvl="1"/>
            <a:r>
              <a:rPr lang="en-US" altLang="zh-TW" dirty="0"/>
              <a:t>Precision and recall/ROC: pattern recognition tasks</a:t>
            </a:r>
          </a:p>
          <a:p>
            <a:pPr lvl="1"/>
            <a:r>
              <a:rPr lang="en-US" altLang="zh-TW" dirty="0" err="1"/>
              <a:t>IoU</a:t>
            </a:r>
            <a:r>
              <a:rPr lang="en-US" altLang="zh-TW" dirty="0"/>
              <a:t> (intersection over union): segmentation</a:t>
            </a:r>
          </a:p>
          <a:p>
            <a:pPr lvl="1"/>
            <a:r>
              <a:rPr lang="en-US" altLang="zh-TW" dirty="0"/>
              <a:t>Confusion matrix: classification</a:t>
            </a:r>
          </a:p>
          <a:p>
            <a:r>
              <a:rPr lang="en-US" altLang="zh-TW" dirty="0"/>
              <a:t>Also there are public datasets/benchmarks</a:t>
            </a:r>
          </a:p>
          <a:p>
            <a:pPr lvl="1"/>
            <a:r>
              <a:rPr lang="en-US" altLang="zh-TW" dirty="0"/>
              <a:t>Older datasets may have certain bias to simplify the problem and tend to have overfitting problem</a:t>
            </a:r>
            <a:br>
              <a:rPr lang="en-US" altLang="zh-TW" dirty="0"/>
            </a:br>
            <a:r>
              <a:rPr lang="en-US" altLang="zh-TW" i="1" dirty="0"/>
              <a:t>e.g.</a:t>
            </a:r>
            <a:r>
              <a:rPr lang="en-US" altLang="zh-TW" dirty="0"/>
              <a:t> Middlebury v2 vs. Middlebury v3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3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Follow previous experimental setup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528" y="3033337"/>
            <a:ext cx="100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PR curve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73" y="1387941"/>
            <a:ext cx="3195467" cy="257558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236576" y="3854649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Mean </a:t>
            </a:r>
            <a:r>
              <a:rPr lang="en-US" altLang="zh-TW" dirty="0" err="1"/>
              <a:t>IoU</a:t>
            </a:r>
            <a:endParaRPr lang="zh-TW" altLang="en-US" dirty="0"/>
          </a:p>
        </p:txBody>
      </p:sp>
      <p:pic>
        <p:nvPicPr>
          <p:cNvPr id="2052" name="Picture 4" descr="enter image description he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/>
          <a:stretch/>
        </p:blipFill>
        <p:spPr bwMode="auto">
          <a:xfrm>
            <a:off x="2586206" y="4001738"/>
            <a:ext cx="3650370" cy="253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988473" y="5086674"/>
            <a:ext cx="178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Confusion matrix</a:t>
            </a:r>
            <a:endParaRPr lang="zh-TW" altLang="en-US" dirty="0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855" y="1298285"/>
            <a:ext cx="2514664" cy="256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4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l" defTabSz="685800" rtl="0">
              <a:spcBef>
                <a:spcPct val="0"/>
              </a:spcBef>
            </a:pPr>
            <a:r>
              <a:rPr lang="en-US" altLang="zh-TW" sz="3300" dirty="0">
                <a:latin typeface="+mj-lt"/>
              </a:rPr>
              <a:t>Reproduce the results</a:t>
            </a:r>
            <a:endParaRPr lang="zh-TW" altLang="en-US" sz="3300" dirty="0">
              <a:latin typeface="+mj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Reproduce a state-of-the-art technique</a:t>
            </a:r>
          </a:p>
          <a:p>
            <a:pPr lvl="1"/>
            <a:r>
              <a:rPr lang="en-US" altLang="zh-TW" dirty="0"/>
              <a:t>Then bombard it with controlled experiments</a:t>
            </a:r>
          </a:p>
          <a:p>
            <a:pPr lvl="1"/>
            <a:r>
              <a:rPr lang="en-US" altLang="zh-TW" dirty="0"/>
              <a:t>Look for surprises, cracks that lead to deeper realizations</a:t>
            </a:r>
          </a:p>
          <a:p>
            <a:r>
              <a:rPr lang="en-US" altLang="zh-TW" dirty="0"/>
              <a:t>Leverage existing papers</a:t>
            </a:r>
          </a:p>
          <a:p>
            <a:pPr lvl="1"/>
            <a:r>
              <a:rPr lang="en-US" altLang="zh-TW" dirty="0"/>
              <a:t>As a building block in your research</a:t>
            </a:r>
          </a:p>
          <a:p>
            <a:r>
              <a:rPr lang="en-US" altLang="zh-TW" dirty="0"/>
              <a:t>Employ similar strategies for different problems</a:t>
            </a:r>
          </a:p>
          <a:p>
            <a:pPr lvl="1"/>
            <a:r>
              <a:rPr lang="en-US" altLang="zh-TW" dirty="0"/>
              <a:t>Preprocessing/post-processing techniques</a:t>
            </a:r>
          </a:p>
          <a:p>
            <a:pPr lvl="1"/>
            <a:r>
              <a:rPr lang="en-US" altLang="zh-TW" dirty="0"/>
              <a:t>Prior assumptions</a:t>
            </a:r>
          </a:p>
          <a:p>
            <a:pPr lvl="1"/>
            <a:r>
              <a:rPr lang="en-US" altLang="zh-TW" dirty="0"/>
              <a:t>Neural network architecture</a:t>
            </a:r>
          </a:p>
          <a:p>
            <a:pPr lvl="1"/>
            <a:r>
              <a:rPr lang="en-US" altLang="zh-TW" dirty="0"/>
              <a:t>Optimization skills</a:t>
            </a: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01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Venue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00201"/>
            <a:ext cx="7886700" cy="4992624"/>
          </a:xfrm>
        </p:spPr>
        <p:txBody>
          <a:bodyPr>
            <a:normAutofit/>
          </a:bodyPr>
          <a:lstStyle/>
          <a:p>
            <a:r>
              <a:rPr lang="en-US" altLang="zh-TW" dirty="0"/>
              <a:t>Better choose papers published in impactful venues</a:t>
            </a:r>
          </a:p>
          <a:p>
            <a:pPr lvl="1"/>
            <a:r>
              <a:rPr lang="en-US" altLang="zh-TW" dirty="0"/>
              <a:t>Check h5-index for conference papers </a:t>
            </a:r>
            <a:br>
              <a:rPr lang="en-US" altLang="zh-TW" dirty="0"/>
            </a:br>
            <a:r>
              <a:rPr lang="en-US" altLang="zh-TW" dirty="0">
                <a:hlinkClick r:id="rId2"/>
              </a:rPr>
              <a:t>http://www.guide2research.com/topconf/</a:t>
            </a:r>
            <a:endParaRPr lang="en-US" altLang="zh-TW" dirty="0"/>
          </a:p>
          <a:p>
            <a:pPr lvl="1"/>
            <a:r>
              <a:rPr lang="en-US" altLang="zh-TW" dirty="0"/>
              <a:t>Check impact factor for journal papers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Less noise</a:t>
            </a:r>
          </a:p>
          <a:p>
            <a:pPr lvl="1"/>
            <a:r>
              <a:rPr lang="en-US" altLang="zh-TW" dirty="0"/>
              <a:t>Impactful conferences or journals usually (not always) have high-quality papers with novel ideas and good English writing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72" y="3317758"/>
            <a:ext cx="6012180" cy="187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What does a paper look like?</a:t>
            </a:r>
          </a:p>
          <a:p>
            <a:r>
              <a:rPr lang="en-US" altLang="zh-TW" dirty="0"/>
              <a:t>Where to find papers?</a:t>
            </a:r>
          </a:p>
          <a:p>
            <a:r>
              <a:rPr lang="en-US" altLang="zh-TW" dirty="0"/>
              <a:t>Decide what to read</a:t>
            </a:r>
          </a:p>
          <a:p>
            <a:r>
              <a:rPr lang="en-US" altLang="zh-TW" dirty="0"/>
              <a:t>Reading broadly, reading deeply</a:t>
            </a:r>
          </a:p>
          <a:p>
            <a:r>
              <a:rPr lang="en-US" altLang="zh-TW" dirty="0"/>
              <a:t>Reading beyond papers</a:t>
            </a:r>
          </a:p>
          <a:p>
            <a:endParaRPr lang="en-US" altLang="zh-TW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6" name="Picture 2" descr="Image result for wtf did i just re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14"/>
          <a:stretch/>
        </p:blipFill>
        <p:spPr bwMode="auto">
          <a:xfrm>
            <a:off x="5284178" y="1385691"/>
            <a:ext cx="3163278" cy="315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Venue (Conference)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00201"/>
            <a:ext cx="7886700" cy="4855464"/>
          </a:xfrm>
        </p:spPr>
        <p:txBody>
          <a:bodyPr>
            <a:normAutofit/>
          </a:bodyPr>
          <a:lstStyle/>
          <a:p>
            <a:r>
              <a:rPr lang="en-US" altLang="zh-TW" dirty="0"/>
              <a:t>Computer vision: CVPR, ICCV, ECCV, WACV, ACCV, BMVC</a:t>
            </a:r>
          </a:p>
          <a:p>
            <a:r>
              <a:rPr lang="en-US" altLang="zh-TW" dirty="0"/>
              <a:t>Computer graphics: SIGGRAPH, SIGGRAPH Asia, EG, HPG</a:t>
            </a:r>
          </a:p>
          <a:p>
            <a:r>
              <a:rPr lang="en-US" altLang="zh-TW" dirty="0"/>
              <a:t>HCI: CHI, UIST</a:t>
            </a:r>
          </a:p>
          <a:p>
            <a:r>
              <a:rPr lang="en-US" altLang="zh-TW" dirty="0"/>
              <a:t>Multi-media: ACMMM, ICME</a:t>
            </a:r>
          </a:p>
          <a:p>
            <a:r>
              <a:rPr lang="en-US" altLang="zh-TW" dirty="0"/>
              <a:t>(Image) signal processing: ICASSP, ICIP</a:t>
            </a:r>
          </a:p>
          <a:p>
            <a:r>
              <a:rPr lang="en-US" altLang="zh-TW" dirty="0"/>
              <a:t>Machine learning: NIPS, ICML, ICLR, AAAI, IJCAI</a:t>
            </a:r>
          </a:p>
          <a:p>
            <a:r>
              <a:rPr lang="en-US" altLang="zh-TW" dirty="0"/>
              <a:t>Circuits: ISSCC, VLSI, DAC</a:t>
            </a:r>
          </a:p>
          <a:p>
            <a:r>
              <a:rPr lang="en-US" altLang="zh-TW" dirty="0"/>
              <a:t>Architecture: ISCA, HPCA, MICRO</a:t>
            </a:r>
          </a:p>
          <a:p>
            <a:r>
              <a:rPr lang="en-US" altLang="zh-TW" dirty="0"/>
              <a:t>System: ISCAS, </a:t>
            </a:r>
            <a:r>
              <a:rPr lang="en-US" altLang="zh-TW" dirty="0" err="1"/>
              <a:t>SiPS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3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Venue (Journal)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00201"/>
            <a:ext cx="7886700" cy="4855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/>
              <a:t>Just to name a few…</a:t>
            </a:r>
            <a:endParaRPr lang="zh-TW" altLang="en-US" dirty="0"/>
          </a:p>
          <a:p>
            <a:r>
              <a:rPr lang="en-US" altLang="zh-TW" dirty="0"/>
              <a:t>Computer vision: PAMI, IJCV, CVIU</a:t>
            </a:r>
          </a:p>
          <a:p>
            <a:r>
              <a:rPr lang="en-US" altLang="zh-TW" dirty="0"/>
              <a:t>Computer graphics: ACMTOG, TVCG, CGF, PG</a:t>
            </a:r>
          </a:p>
          <a:p>
            <a:r>
              <a:rPr lang="en-US" altLang="zh-TW" dirty="0"/>
              <a:t>Multi-media: TMM</a:t>
            </a:r>
          </a:p>
          <a:p>
            <a:r>
              <a:rPr lang="en-US" altLang="zh-TW" dirty="0"/>
              <a:t>(Image) signal processing: TSP, TIP</a:t>
            </a:r>
          </a:p>
          <a:p>
            <a:r>
              <a:rPr lang="en-US" altLang="zh-TW" dirty="0"/>
              <a:t>Circuits: JSSC</a:t>
            </a:r>
          </a:p>
          <a:p>
            <a:r>
              <a:rPr lang="en-US" altLang="zh-TW" dirty="0"/>
              <a:t>System: TCAS I, TCSVT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1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Reading broadly (but systematically)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Though some problems are new, the way new solutions come out could be similar to old problems</a:t>
            </a:r>
          </a:p>
          <a:p>
            <a:pPr lvl="1"/>
            <a:r>
              <a:rPr lang="en-US" altLang="zh-TW" i="1" dirty="0">
                <a:sym typeface="Wingdings" panose="05000000000000000000" pitchFamily="2" charset="2"/>
              </a:rPr>
              <a:t>e.g.</a:t>
            </a:r>
            <a:r>
              <a:rPr lang="en-US" altLang="zh-TW" dirty="0">
                <a:sym typeface="Wingdings" panose="05000000000000000000" pitchFamily="2" charset="2"/>
              </a:rPr>
              <a:t> image  video</a:t>
            </a:r>
          </a:p>
          <a:p>
            <a:pPr lvl="1"/>
            <a:endParaRPr lang="en-US" altLang="zh-TW" dirty="0">
              <a:sym typeface="Wingdings" panose="05000000000000000000" pitchFamily="2" charset="2"/>
            </a:endParaRPr>
          </a:p>
          <a:p>
            <a:pPr lvl="1"/>
            <a:endParaRPr lang="en-US" altLang="zh-TW" dirty="0">
              <a:sym typeface="Wingdings" panose="05000000000000000000" pitchFamily="2" charset="2"/>
            </a:endParaRPr>
          </a:p>
          <a:p>
            <a:pPr lvl="1"/>
            <a:endParaRPr lang="en-US" altLang="zh-TW" dirty="0">
              <a:sym typeface="Wingdings" panose="05000000000000000000" pitchFamily="2" charset="2"/>
            </a:endParaRPr>
          </a:p>
          <a:p>
            <a:pPr lvl="1"/>
            <a:endParaRPr lang="en-US" altLang="zh-TW" dirty="0">
              <a:sym typeface="Wingdings" panose="05000000000000000000" pitchFamily="2" charset="2"/>
            </a:endParaRPr>
          </a:p>
          <a:p>
            <a:r>
              <a:rPr lang="en-US" altLang="zh-TW" dirty="0">
                <a:sym typeface="Wingdings" panose="05000000000000000000" pitchFamily="2" charset="2"/>
              </a:rPr>
              <a:t>Overcome new challenges and exploit new chances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Videos are computationally more expensive</a:t>
            </a:r>
          </a:p>
          <a:p>
            <a:pPr lvl="1"/>
            <a:r>
              <a:rPr lang="en-US" altLang="zh-TW" dirty="0">
                <a:sym typeface="Wingdings" panose="05000000000000000000" pitchFamily="2" charset="2"/>
              </a:rPr>
              <a:t>Temporal coherency in videos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902912"/>
              </p:ext>
            </p:extLst>
          </p:nvPr>
        </p:nvGraphicFramePr>
        <p:xfrm>
          <a:off x="1152525" y="3230721"/>
          <a:ext cx="6524372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996">
                  <a:extLst>
                    <a:ext uri="{9D8B030D-6E8A-4147-A177-3AD203B41FA5}">
                      <a16:colId xmlns:a16="http://schemas.microsoft.com/office/drawing/2014/main" val="4688170"/>
                    </a:ext>
                  </a:extLst>
                </a:gridCol>
                <a:gridCol w="581089">
                  <a:extLst>
                    <a:ext uri="{9D8B030D-6E8A-4147-A177-3AD203B41FA5}">
                      <a16:colId xmlns:a16="http://schemas.microsoft.com/office/drawing/2014/main" val="3106700359"/>
                    </a:ext>
                  </a:extLst>
                </a:gridCol>
                <a:gridCol w="1074039">
                  <a:extLst>
                    <a:ext uri="{9D8B030D-6E8A-4147-A177-3AD203B41FA5}">
                      <a16:colId xmlns:a16="http://schemas.microsoft.com/office/drawing/2014/main" val="4045834090"/>
                    </a:ext>
                  </a:extLst>
                </a:gridCol>
                <a:gridCol w="1062609">
                  <a:extLst>
                    <a:ext uri="{9D8B030D-6E8A-4147-A177-3AD203B41FA5}">
                      <a16:colId xmlns:a16="http://schemas.microsoft.com/office/drawing/2014/main" val="1395208968"/>
                    </a:ext>
                  </a:extLst>
                </a:gridCol>
                <a:gridCol w="864489">
                  <a:extLst>
                    <a:ext uri="{9D8B030D-6E8A-4147-A177-3AD203B41FA5}">
                      <a16:colId xmlns:a16="http://schemas.microsoft.com/office/drawing/2014/main" val="746905259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1328464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Filter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Patch-based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Sparse prior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Low-rank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Learning-based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457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Image </a:t>
                      </a:r>
                      <a:r>
                        <a:rPr lang="en-US" altLang="zh-TW" dirty="0" err="1"/>
                        <a:t>denoising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3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Video </a:t>
                      </a:r>
                      <a:r>
                        <a:rPr lang="en-US" altLang="zh-TW" dirty="0" err="1"/>
                        <a:t>denoising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O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?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?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603922"/>
                  </a:ext>
                </a:extLst>
              </a:tr>
            </a:tbl>
          </a:graphicData>
        </a:graphic>
      </p:graphicFrame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27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Reading broadly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Knowledge from different fields allows you </a:t>
            </a:r>
            <a:r>
              <a:rPr lang="en-US" altLang="zh-TW" dirty="0">
                <a:solidFill>
                  <a:srgbClr val="FF5722"/>
                </a:solidFill>
              </a:rPr>
              <a:t>redefine the problem</a:t>
            </a:r>
            <a:r>
              <a:rPr lang="en-US" altLang="zh-TW" dirty="0"/>
              <a:t> (and perhaps no competitors can beat you)</a:t>
            </a:r>
          </a:p>
          <a:p>
            <a:pPr lvl="1"/>
            <a:r>
              <a:rPr lang="en-US" altLang="zh-TW" dirty="0"/>
              <a:t>Photo-realistic super-resolution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3046309"/>
            <a:ext cx="8505825" cy="334655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9087" y="6413501"/>
            <a:ext cx="66389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/>
              <a:t>Photo-Realistic Single Image Super-Resolution Using a Generative Adversarial Network</a:t>
            </a:r>
            <a:r>
              <a:rPr lang="en-US" altLang="zh-TW" sz="1200" dirty="0"/>
              <a:t>, CVPR 2017</a:t>
            </a:r>
            <a:endParaRPr lang="zh-TW" altLang="en-US" sz="120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9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Reading deeply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791075"/>
          </a:xfrm>
        </p:spPr>
        <p:txBody>
          <a:bodyPr>
            <a:normAutofit/>
          </a:bodyPr>
          <a:lstStyle/>
          <a:p>
            <a:r>
              <a:rPr lang="en-US" altLang="zh-TW" dirty="0"/>
              <a:t>Challenge what you read!</a:t>
            </a:r>
          </a:p>
          <a:p>
            <a:pPr lvl="1"/>
            <a:r>
              <a:rPr lang="en-US" altLang="zh-TW" dirty="0"/>
              <a:t>Recognize the (implicit) assumptions</a:t>
            </a:r>
          </a:p>
          <a:p>
            <a:pPr lvl="2"/>
            <a:r>
              <a:rPr lang="en-US" altLang="zh-TW" dirty="0"/>
              <a:t>So you can predict when they will fail</a:t>
            </a:r>
          </a:p>
          <a:p>
            <a:pPr lvl="1"/>
            <a:r>
              <a:rPr lang="en-US" altLang="zh-TW" dirty="0"/>
              <a:t>Examine the methods</a:t>
            </a:r>
          </a:p>
          <a:p>
            <a:pPr lvl="2"/>
            <a:r>
              <a:rPr lang="en-US" altLang="zh-TW" dirty="0"/>
              <a:t>Did they measure what they claim?</a:t>
            </a:r>
          </a:p>
          <a:p>
            <a:pPr lvl="2"/>
            <a:r>
              <a:rPr lang="en-US" altLang="zh-TW" dirty="0"/>
              <a:t>Can they explain what they observed?</a:t>
            </a:r>
          </a:p>
          <a:p>
            <a:pPr lvl="1"/>
            <a:r>
              <a:rPr lang="en-US" altLang="zh-TW" dirty="0"/>
              <a:t>Examine the statistics</a:t>
            </a:r>
          </a:p>
          <a:p>
            <a:pPr lvl="2"/>
            <a:r>
              <a:rPr lang="en-US" altLang="zh-TW" dirty="0"/>
              <a:t>Did they do proper error analysis?</a:t>
            </a:r>
          </a:p>
          <a:p>
            <a:pPr lvl="1"/>
            <a:r>
              <a:rPr lang="en-US" altLang="zh-TW" dirty="0"/>
              <a:t>Examine the conclusions</a:t>
            </a:r>
          </a:p>
          <a:p>
            <a:pPr lvl="2"/>
            <a:r>
              <a:rPr lang="en-US" altLang="zh-TW" dirty="0"/>
              <a:t>Do the conclusions follow the observations?</a:t>
            </a:r>
          </a:p>
          <a:p>
            <a:pPr lvl="2"/>
            <a:r>
              <a:rPr lang="en-US" altLang="zh-TW" dirty="0"/>
              <a:t>What other conclusions or correlations are there that they did not point out?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78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Reading beyond the paper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Papers are not the only product of research works</a:t>
            </a:r>
          </a:p>
          <a:p>
            <a:pPr lvl="1"/>
            <a:r>
              <a:rPr lang="en-US" altLang="zh-TW" dirty="0"/>
              <a:t>Supplementary materials</a:t>
            </a:r>
          </a:p>
          <a:p>
            <a:pPr lvl="1"/>
            <a:r>
              <a:rPr lang="en-US" altLang="zh-TW" dirty="0"/>
              <a:t>Presentation slides/posters</a:t>
            </a:r>
          </a:p>
          <a:p>
            <a:pPr lvl="1"/>
            <a:r>
              <a:rPr lang="en-US" altLang="zh-TW" dirty="0"/>
              <a:t>Demo videos</a:t>
            </a:r>
          </a:p>
          <a:p>
            <a:pPr lvl="1"/>
            <a:r>
              <a:rPr lang="en-US" altLang="zh-TW" dirty="0"/>
              <a:t>Code</a:t>
            </a:r>
          </a:p>
          <a:p>
            <a:pPr lvl="1"/>
            <a:r>
              <a:rPr lang="en-US" altLang="zh-TW" dirty="0"/>
              <a:t>Dataset</a:t>
            </a:r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6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Reading beyond the paper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Summarize in your own worlds</a:t>
            </a:r>
          </a:p>
          <a:p>
            <a:pPr lvl="1"/>
            <a:r>
              <a:rPr lang="en-US" altLang="zh-TW" dirty="0"/>
              <a:t>What’s the insight?</a:t>
            </a:r>
          </a:p>
          <a:p>
            <a:pPr lvl="1"/>
            <a:r>
              <a:rPr lang="en-US" altLang="zh-TW" sz="2000" i="1" dirty="0"/>
              <a:t>“If you can't explain it simply, you don't understand it well enough.” Albert Einstein</a:t>
            </a:r>
          </a:p>
          <a:p>
            <a:pPr lvl="1"/>
            <a:r>
              <a:rPr lang="en-US" altLang="zh-TW" sz="2000" i="1" dirty="0"/>
              <a:t>“Simplicity is the ultimate sophistication.” Leonardo da Vinci</a:t>
            </a:r>
          </a:p>
          <a:p>
            <a:r>
              <a:rPr lang="en-US" altLang="zh-TW" sz="2300" dirty="0"/>
              <a:t>Creative thinking</a:t>
            </a:r>
          </a:p>
          <a:p>
            <a:pPr lvl="1"/>
            <a:r>
              <a:rPr lang="en-US" altLang="zh-TW" sz="2000" dirty="0"/>
              <a:t>What’s next?</a:t>
            </a:r>
          </a:p>
          <a:p>
            <a:pPr lvl="1"/>
            <a:r>
              <a:rPr lang="en-US" altLang="zh-TW" sz="2000" dirty="0"/>
              <a:t>Can you apply the idea to your own research?</a:t>
            </a:r>
          </a:p>
          <a:p>
            <a:r>
              <a:rPr lang="en-US" altLang="zh-TW" sz="2300" dirty="0"/>
              <a:t>Learning by hacking</a:t>
            </a:r>
          </a:p>
          <a:p>
            <a:pPr lvl="1"/>
            <a:r>
              <a:rPr lang="en-US" altLang="zh-TW" sz="2000" dirty="0"/>
              <a:t>Are there flaws in the paper’s assumption/methods/experiments?</a:t>
            </a:r>
          </a:p>
          <a:p>
            <a:pPr lvl="1"/>
            <a:r>
              <a:rPr lang="en-US" altLang="zh-TW" sz="2000" dirty="0"/>
              <a:t>How to design and conduct a toy example to verify your idea?</a:t>
            </a:r>
          </a:p>
          <a:p>
            <a:pPr lvl="1"/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Reading beyond the paper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Tech media can also be useful</a:t>
                </a:r>
              </a:p>
              <a:p>
                <a:pPr lvl="1"/>
                <a:r>
                  <a:rPr lang="en-US" altLang="zh-TW" dirty="0">
                    <a:hlinkClick r:id="rId2"/>
                  </a:rPr>
                  <a:t>Learning by Hacking</a:t>
                </a:r>
                <a:endParaRPr lang="en-US" altLang="zh-TW" dirty="0"/>
              </a:p>
              <a:p>
                <a:pPr lvl="1"/>
                <a:r>
                  <a:rPr lang="en-US" altLang="zh-TW" dirty="0">
                    <a:hlinkClick r:id="rId3"/>
                  </a:rPr>
                  <a:t>Two Minute Papers</a:t>
                </a:r>
                <a:endParaRPr lang="en-US" altLang="zh-TW" dirty="0"/>
              </a:p>
              <a:p>
                <a:pPr lvl="1"/>
                <a:r>
                  <a:rPr lang="en-US" altLang="zh-TW" dirty="0"/>
                  <a:t>Tech blogs</a:t>
                </a:r>
              </a:p>
              <a:p>
                <a:pPr lvl="1"/>
                <a:r>
                  <a:rPr lang="en-US" altLang="zh-TW" dirty="0"/>
                  <a:t>Follow key person’s webpage, FB or twitter</a:t>
                </a:r>
              </a:p>
              <a:p>
                <a:r>
                  <a:rPr lang="en-US" altLang="zh-TW" dirty="0"/>
                  <a:t>But, be careful: </a:t>
                </a:r>
                <a:r>
                  <a:rPr lang="en-US" altLang="zh-TW" i="1" dirty="0">
                    <a:solidFill>
                      <a:srgbClr val="FF5722"/>
                    </a:solidFill>
                  </a:rPr>
                  <a:t>visibility</a:t>
                </a:r>
                <a:r>
                  <a:rPr lang="en-US" altLang="zh-TW" dirty="0">
                    <a:solidFill>
                      <a:srgbClr val="FF572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57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TW" dirty="0">
                    <a:solidFill>
                      <a:srgbClr val="FF5722"/>
                    </a:solidFill>
                  </a:rPr>
                  <a:t> </a:t>
                </a:r>
                <a:r>
                  <a:rPr lang="en-US" altLang="zh-TW" i="1" dirty="0">
                    <a:solidFill>
                      <a:srgbClr val="FF5722"/>
                    </a:solidFill>
                  </a:rPr>
                  <a:t>quality or novelty</a:t>
                </a:r>
                <a:endParaRPr lang="zh-TW" altLang="en-US" i="1" dirty="0">
                  <a:solidFill>
                    <a:srgbClr val="FF5722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05" t="-11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57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If you don’t read papers</a:t>
            </a:r>
            <a:endParaRPr lang="zh-TW" altLang="en-US" dirty="0"/>
          </a:p>
        </p:txBody>
      </p:sp>
      <p:pic>
        <p:nvPicPr>
          <p:cNvPr id="1026" name="Picture 2" descr="https://i.stack.imgur.com/2Bvb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46" y="1690689"/>
            <a:ext cx="2912308" cy="425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50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does a paper look like?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Title</a:t>
            </a:r>
          </a:p>
          <a:p>
            <a:r>
              <a:rPr lang="en-US" altLang="zh-TW" dirty="0"/>
              <a:t>Abstract</a:t>
            </a:r>
          </a:p>
          <a:p>
            <a:r>
              <a:rPr lang="en-US" altLang="zh-TW" dirty="0"/>
              <a:t>Introduction</a:t>
            </a:r>
          </a:p>
          <a:p>
            <a:r>
              <a:rPr lang="en-US" altLang="zh-TW" dirty="0"/>
              <a:t>Related work</a:t>
            </a:r>
          </a:p>
          <a:p>
            <a:r>
              <a:rPr lang="en-US" altLang="zh-TW" dirty="0"/>
              <a:t>Proposed method</a:t>
            </a:r>
          </a:p>
          <a:p>
            <a:r>
              <a:rPr lang="en-US" altLang="zh-TW" dirty="0"/>
              <a:t>Experimental result</a:t>
            </a:r>
          </a:p>
          <a:p>
            <a:r>
              <a:rPr lang="en-US" altLang="zh-TW" dirty="0"/>
              <a:t>Conclusion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031367" y="5523011"/>
            <a:ext cx="7081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hlinkClick r:id="rId2"/>
              </a:rPr>
              <a:t>https://www.microsoft.com/en-us/research/video/how-to-write-a-great-research-paper-4/</a:t>
            </a:r>
            <a:r>
              <a:rPr lang="zh-TW" altLang="en-US" sz="1400" dirty="0"/>
              <a:t> 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4010025" y="2133600"/>
            <a:ext cx="4810125" cy="3009900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213696" y="2274044"/>
            <a:ext cx="46064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Here is a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It’s an important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It’s an unsolved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Here is my idea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My idea works (details,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Here’s how my idea compares to </a:t>
            </a:r>
            <a:br>
              <a:rPr lang="en-US" altLang="zh-TW" sz="2400" dirty="0"/>
            </a:br>
            <a:r>
              <a:rPr lang="en-US" altLang="zh-TW" sz="2400" dirty="0"/>
              <a:t>other people’s approaches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041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Where to find papers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504506"/>
            <a:ext cx="7886700" cy="4351337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Google</a:t>
            </a:r>
          </a:p>
          <a:p>
            <a:r>
              <a:rPr lang="en-US" altLang="zh-TW" dirty="0"/>
              <a:t>Author’s webpage, google scholar</a:t>
            </a:r>
          </a:p>
          <a:p>
            <a:pPr lvl="1"/>
            <a:r>
              <a:rPr lang="en-US" altLang="zh-TW" dirty="0">
                <a:hlinkClick r:id="rId2"/>
              </a:rPr>
              <a:t>https://tsaishien-chen.github.io/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https://scholar.google.com.tw/citations?user=DBydn38AAAAJ&amp;hl=zh-TW</a:t>
            </a:r>
            <a:endParaRPr lang="en-US" altLang="zh-TW" dirty="0"/>
          </a:p>
          <a:p>
            <a:r>
              <a:rPr lang="en-US" altLang="zh-TW" dirty="0"/>
              <a:t>Digital library</a:t>
            </a:r>
          </a:p>
          <a:p>
            <a:pPr lvl="1"/>
            <a:r>
              <a:rPr lang="en-US" altLang="zh-TW" sz="2000" dirty="0">
                <a:hlinkClick r:id="rId4"/>
              </a:rPr>
              <a:t>IEEE </a:t>
            </a:r>
            <a:r>
              <a:rPr lang="en-US" altLang="zh-TW" sz="2000" dirty="0" err="1">
                <a:hlinkClick r:id="rId4"/>
              </a:rPr>
              <a:t>Xplore</a:t>
            </a:r>
            <a:endParaRPr lang="en-US" altLang="zh-TW" sz="2000" dirty="0"/>
          </a:p>
          <a:p>
            <a:pPr lvl="1"/>
            <a:r>
              <a:rPr lang="en-US" altLang="zh-TW" sz="2000" dirty="0">
                <a:hlinkClick r:id="rId5"/>
              </a:rPr>
              <a:t>ACM DL</a:t>
            </a:r>
            <a:endParaRPr lang="en-US" altLang="zh-TW" sz="2000" dirty="0"/>
          </a:p>
          <a:p>
            <a:pPr lvl="1"/>
            <a:r>
              <a:rPr lang="en-US" altLang="zh-TW" dirty="0">
                <a:hlinkClick r:id="rId6"/>
              </a:rPr>
              <a:t>arXiv.org</a:t>
            </a:r>
            <a:r>
              <a:rPr lang="en-US" altLang="zh-TW" dirty="0"/>
              <a:t> (free; no peer-reviewed)</a:t>
            </a:r>
          </a:p>
          <a:p>
            <a:r>
              <a:rPr lang="en-US" altLang="zh-TW" dirty="0"/>
              <a:t>Online resources</a:t>
            </a:r>
          </a:p>
          <a:p>
            <a:pPr lvl="1"/>
            <a:r>
              <a:rPr lang="en-US" altLang="zh-TW" sz="2000" dirty="0">
                <a:hlinkClick r:id="rId7"/>
              </a:rPr>
              <a:t>Graphics paper collection</a:t>
            </a:r>
            <a:r>
              <a:rPr lang="en-US" altLang="zh-TW" sz="2000" dirty="0"/>
              <a:t> (</a:t>
            </a:r>
            <a:r>
              <a:rPr lang="en-US" altLang="zh-TW" sz="2000" i="1" dirty="0"/>
              <a:t>e.g.</a:t>
            </a:r>
            <a:r>
              <a:rPr lang="en-US" altLang="zh-TW" sz="2000" dirty="0"/>
              <a:t> SIGGRAPH, </a:t>
            </a:r>
            <a:r>
              <a:rPr lang="en-US" altLang="zh-TW" sz="2000" dirty="0" err="1"/>
              <a:t>EuroGraphics</a:t>
            </a:r>
            <a:r>
              <a:rPr lang="en-US" altLang="zh-TW" sz="2000" dirty="0"/>
              <a:t>)</a:t>
            </a:r>
          </a:p>
          <a:p>
            <a:pPr lvl="1"/>
            <a:r>
              <a:rPr lang="en-US" altLang="zh-TW" sz="2000" dirty="0">
                <a:hlinkClick r:id="rId8"/>
              </a:rPr>
              <a:t>Computer Vision Foundation Open Access</a:t>
            </a:r>
            <a:r>
              <a:rPr lang="en-US" altLang="zh-TW" sz="2000" dirty="0"/>
              <a:t> (</a:t>
            </a:r>
            <a:r>
              <a:rPr lang="en-US" altLang="zh-TW" sz="2000" i="1" dirty="0"/>
              <a:t>e.g.</a:t>
            </a:r>
            <a:r>
              <a:rPr lang="en-US" altLang="zh-TW" sz="2000" dirty="0"/>
              <a:t> CVPR, ICCV)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155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FADE4D3A-8AD4-5C4A-BA9D-573FF5332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10" y="2227727"/>
            <a:ext cx="6050941" cy="316159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Decide what to read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0863"/>
            <a:ext cx="7886700" cy="4616513"/>
          </a:xfrm>
        </p:spPr>
        <p:txBody>
          <a:bodyPr>
            <a:normAutofit/>
          </a:bodyPr>
          <a:lstStyle/>
          <a:p>
            <a:r>
              <a:rPr lang="en-US" altLang="zh-TW" dirty="0"/>
              <a:t>Too many papers out there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dirty="0">
                <a:solidFill>
                  <a:srgbClr val="FF5722"/>
                </a:solidFill>
              </a:rPr>
              <a:t>Only very few of them are helpful to your own research</a:t>
            </a:r>
          </a:p>
          <a:p>
            <a:pPr lvl="1"/>
            <a:r>
              <a:rPr lang="en-US" altLang="zh-TW" dirty="0">
                <a:solidFill>
                  <a:srgbClr val="FF5722"/>
                </a:solidFill>
              </a:rPr>
              <a:t>Most papers are “noise”</a:t>
            </a:r>
            <a:endParaRPr lang="zh-TW" altLang="en-US" dirty="0">
              <a:solidFill>
                <a:srgbClr val="FF5722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418514" y="1622049"/>
            <a:ext cx="2842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As of June 2022 : 15478 submissions</a:t>
            </a:r>
            <a:endParaRPr lang="zh-TW" altLang="en-US" sz="1400" dirty="0"/>
          </a:p>
        </p:txBody>
      </p:sp>
      <p:sp>
        <p:nvSpPr>
          <p:cNvPr id="6" name="矩形 5"/>
          <p:cNvSpPr/>
          <p:nvPr/>
        </p:nvSpPr>
        <p:spPr>
          <a:xfrm>
            <a:off x="6135176" y="5784354"/>
            <a:ext cx="2996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err="1"/>
              <a:t>arXiv</a:t>
            </a:r>
            <a:r>
              <a:rPr lang="en-US" altLang="zh-TW" sz="1200" dirty="0"/>
              <a:t> usage statistics from:</a:t>
            </a:r>
          </a:p>
          <a:p>
            <a:r>
              <a:rPr lang="zh-TW" altLang="en-US" sz="1200" dirty="0">
                <a:hlinkClick r:id="rId3"/>
              </a:rPr>
              <a:t>https://arxiv.org/stats/monthly_submissions</a:t>
            </a:r>
            <a:endParaRPr lang="zh-TW" altLang="en-US" sz="1200" dirty="0"/>
          </a:p>
        </p:txBody>
      </p:sp>
      <p:cxnSp>
        <p:nvCxnSpPr>
          <p:cNvPr id="8" name="直線單箭頭接點 7"/>
          <p:cNvCxnSpPr>
            <a:cxnSpLocks/>
            <a:stCxn id="5" idx="1"/>
          </p:cNvCxnSpPr>
          <p:nvPr/>
        </p:nvCxnSpPr>
        <p:spPr>
          <a:xfrm>
            <a:off x="6418514" y="1775938"/>
            <a:ext cx="0" cy="600971"/>
          </a:xfrm>
          <a:prstGeom prst="straightConnector1">
            <a:avLst/>
          </a:prstGeom>
          <a:ln>
            <a:solidFill>
              <a:srgbClr val="FF5722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 rot="16200000">
            <a:off x="-255208" y="3500394"/>
            <a:ext cx="1731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/>
              <a:t>Monthly submissions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853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Decide what to read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0863"/>
            <a:ext cx="7886700" cy="4711822"/>
          </a:xfrm>
        </p:spPr>
        <p:txBody>
          <a:bodyPr>
            <a:normAutofit/>
          </a:bodyPr>
          <a:lstStyle/>
          <a:p>
            <a:r>
              <a:rPr lang="en-US" altLang="zh-TW" dirty="0"/>
              <a:t>Choose papers by their </a:t>
            </a:r>
            <a:r>
              <a:rPr lang="en-US" altLang="zh-TW" dirty="0">
                <a:solidFill>
                  <a:schemeClr val="accent2"/>
                </a:solidFill>
              </a:rPr>
              <a:t>relevance</a:t>
            </a:r>
          </a:p>
          <a:p>
            <a:pPr lvl="1"/>
            <a:r>
              <a:rPr lang="en-US" altLang="zh-TW" dirty="0"/>
              <a:t>Why do you want to read this paper?</a:t>
            </a:r>
          </a:p>
          <a:p>
            <a:pPr lvl="2"/>
            <a:r>
              <a:rPr lang="en-US" altLang="zh-TW" dirty="0"/>
              <a:t>Understand a new problem</a:t>
            </a:r>
          </a:p>
          <a:p>
            <a:pPr lvl="2"/>
            <a:r>
              <a:rPr lang="en-US" altLang="zh-TW" dirty="0"/>
              <a:t>Update current research progress</a:t>
            </a:r>
          </a:p>
          <a:p>
            <a:pPr lvl="2"/>
            <a:r>
              <a:rPr lang="en-US" altLang="zh-TW" dirty="0"/>
              <a:t>Understand a well-known algorithm</a:t>
            </a:r>
          </a:p>
          <a:p>
            <a:pPr lvl="2"/>
            <a:r>
              <a:rPr lang="en-US" altLang="zh-TW" dirty="0"/>
              <a:t>Follow previous experimental setup</a:t>
            </a:r>
          </a:p>
          <a:p>
            <a:pPr lvl="2"/>
            <a:r>
              <a:rPr lang="en-US" altLang="zh-TW" dirty="0"/>
              <a:t>Reproduce the results</a:t>
            </a:r>
          </a:p>
          <a:p>
            <a:pPr lvl="2"/>
            <a:r>
              <a:rPr lang="en-US" altLang="zh-TW" dirty="0"/>
              <a:t>Learn how to write</a:t>
            </a:r>
            <a:endParaRPr lang="zh-TW" altLang="en-US" dirty="0"/>
          </a:p>
          <a:p>
            <a:r>
              <a:rPr lang="en-US" altLang="zh-TW" dirty="0"/>
              <a:t>Evaluate papers by their </a:t>
            </a:r>
            <a:r>
              <a:rPr lang="en-US" altLang="zh-TW" dirty="0">
                <a:solidFill>
                  <a:schemeClr val="accent2"/>
                </a:solidFill>
              </a:rPr>
              <a:t>credibility</a:t>
            </a:r>
          </a:p>
          <a:p>
            <a:pPr lvl="1"/>
            <a:r>
              <a:rPr lang="en-US" altLang="zh-TW" dirty="0"/>
              <a:t>Venue (journal impact factor, conference ranking)</a:t>
            </a:r>
          </a:p>
          <a:p>
            <a:pPr lvl="1"/>
            <a:r>
              <a:rPr lang="en-US" altLang="zh-TW" dirty="0"/>
              <a:t>Authors (who, group, affiliation)</a:t>
            </a:r>
          </a:p>
          <a:p>
            <a:pPr lvl="1"/>
            <a:r>
              <a:rPr lang="en-US" altLang="zh-TW" dirty="0"/>
              <a:t>Completeness (reproducibility, convincing experiments)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44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Understand a new problem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Questions to ask</a:t>
            </a:r>
          </a:p>
          <a:p>
            <a:pPr lvl="1"/>
            <a:r>
              <a:rPr lang="en-US" altLang="zh-TW" dirty="0"/>
              <a:t>Why is this problem important?</a:t>
            </a:r>
          </a:p>
          <a:p>
            <a:pPr lvl="1"/>
            <a:r>
              <a:rPr lang="en-US" altLang="zh-TW" dirty="0"/>
              <a:t>What are the challenges?</a:t>
            </a:r>
          </a:p>
          <a:p>
            <a:pPr lvl="1"/>
            <a:r>
              <a:rPr lang="en-US" altLang="zh-TW" dirty="0"/>
              <a:t>What is the problem setting? (input, output)</a:t>
            </a:r>
          </a:p>
          <a:p>
            <a:pPr lvl="1"/>
            <a:r>
              <a:rPr lang="en-US" altLang="zh-TW" dirty="0"/>
              <a:t>How to evaluate the results?</a:t>
            </a:r>
          </a:p>
          <a:p>
            <a:r>
              <a:rPr lang="en-US" altLang="zh-TW" dirty="0"/>
              <a:t>Also search for</a:t>
            </a:r>
          </a:p>
          <a:p>
            <a:pPr lvl="1"/>
            <a:r>
              <a:rPr lang="en-US" altLang="zh-TW" dirty="0"/>
              <a:t>Textbooks</a:t>
            </a:r>
            <a:br>
              <a:rPr lang="en-US" altLang="zh-TW" dirty="0"/>
            </a:br>
            <a:r>
              <a:rPr lang="en-US" altLang="zh-TW" i="1" dirty="0"/>
              <a:t>e.g.</a:t>
            </a:r>
            <a:r>
              <a:rPr lang="en-US" altLang="zh-TW" dirty="0"/>
              <a:t> </a:t>
            </a:r>
            <a:r>
              <a:rPr lang="en-US" altLang="zh-TW" dirty="0">
                <a:hlinkClick r:id="rId2"/>
              </a:rPr>
              <a:t>http://szeliski.org/Book/</a:t>
            </a:r>
            <a:endParaRPr lang="en-US" altLang="zh-TW" dirty="0"/>
          </a:p>
          <a:p>
            <a:pPr lvl="1"/>
            <a:r>
              <a:rPr lang="en-US" altLang="zh-TW" dirty="0"/>
              <a:t>Tutorials</a:t>
            </a:r>
            <a:br>
              <a:rPr lang="en-US" altLang="zh-TW" dirty="0"/>
            </a:br>
            <a:r>
              <a:rPr lang="en-US" altLang="zh-TW" i="1" dirty="0"/>
              <a:t>e.g.</a:t>
            </a:r>
            <a:r>
              <a:rPr lang="en-US" altLang="zh-TW" dirty="0"/>
              <a:t> </a:t>
            </a:r>
            <a:r>
              <a:rPr lang="en-US" altLang="zh-TW" dirty="0">
                <a:hlinkClick r:id="rId3"/>
              </a:rPr>
              <a:t>https://sites.google.com/view/cvpr2018tutorialongans/</a:t>
            </a:r>
            <a:endParaRPr lang="en-US" altLang="zh-TW" dirty="0"/>
          </a:p>
          <a:p>
            <a:pPr lvl="1"/>
            <a:endParaRPr lang="en-US" altLang="zh-TW" dirty="0"/>
          </a:p>
        </p:txBody>
      </p:sp>
      <p:pic>
        <p:nvPicPr>
          <p:cNvPr id="1026" name="Picture 2" descr="http://szeliski.org/Book/imgs/SzeliskiBookFrontCo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218" y="2703023"/>
            <a:ext cx="1526455" cy="214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3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Update current research progress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673388"/>
            <a:ext cx="7886700" cy="4351337"/>
          </a:xfrm>
        </p:spPr>
        <p:txBody>
          <a:bodyPr>
            <a:normAutofit/>
          </a:bodyPr>
          <a:lstStyle/>
          <a:p>
            <a:r>
              <a:rPr lang="en-US" altLang="zh-TW" dirty="0"/>
              <a:t>Recognize key papers</a:t>
            </a:r>
          </a:p>
          <a:p>
            <a:pPr lvl="1"/>
            <a:r>
              <a:rPr lang="en-US" altLang="zh-TW" dirty="0"/>
              <a:t>Mentioned by many other papers </a:t>
            </a:r>
          </a:p>
          <a:p>
            <a:pPr lvl="1"/>
            <a:r>
              <a:rPr lang="en-US" altLang="zh-TW" dirty="0"/>
              <a:t>Citation (long term evaluation)</a:t>
            </a:r>
          </a:p>
          <a:p>
            <a:pPr lvl="1"/>
            <a:r>
              <a:rPr lang="en-US" altLang="zh-TW" dirty="0"/>
              <a:t>Discussion in community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24098" y="3880921"/>
            <a:ext cx="85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ResNet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66541" y="5196911"/>
            <a:ext cx="56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SIFT</a:t>
            </a:r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10" name="圖片 9" descr="一張含有 文字 的圖片&#10;&#10;自動產生的描述">
            <a:extLst>
              <a:ext uri="{FF2B5EF4-FFF2-40B4-BE49-F238E27FC236}">
                <a16:creationId xmlns:a16="http://schemas.microsoft.com/office/drawing/2014/main" id="{2F288D4F-4BF1-425B-B7E8-7800D269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479" y="3576622"/>
            <a:ext cx="6623895" cy="1276364"/>
          </a:xfrm>
          <a:prstGeom prst="rect">
            <a:avLst/>
          </a:prstGeom>
        </p:spPr>
      </p:pic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A4AF0CE0-6B39-4103-A8B9-713E3090B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479" y="4929101"/>
            <a:ext cx="5048950" cy="14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Update current research progress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Recognize key researchers in the field</a:t>
            </a:r>
          </a:p>
          <a:p>
            <a:pPr lvl="1"/>
            <a:r>
              <a:rPr lang="en-US" altLang="zh-TW" dirty="0"/>
              <a:t>They usually update their new findings on personal web page</a:t>
            </a:r>
          </a:p>
          <a:p>
            <a:pPr lvl="1"/>
            <a:r>
              <a:rPr lang="en-US" altLang="zh-TW" i="1" dirty="0"/>
              <a:t>e.g.</a:t>
            </a:r>
            <a:r>
              <a:rPr lang="en-US" altLang="zh-TW" dirty="0"/>
              <a:t> </a:t>
            </a:r>
            <a:r>
              <a:rPr lang="en-US" altLang="zh-TW" dirty="0" err="1"/>
              <a:t>Kaiming</a:t>
            </a:r>
            <a:r>
              <a:rPr lang="en-US" altLang="zh-TW" dirty="0"/>
              <a:t> He (guided filter, </a:t>
            </a:r>
            <a:r>
              <a:rPr lang="en-US" altLang="zh-TW" dirty="0" err="1"/>
              <a:t>ResNet</a:t>
            </a:r>
            <a:r>
              <a:rPr lang="en-US" altLang="zh-TW" dirty="0"/>
              <a:t>, Mask R-CNN…)</a:t>
            </a:r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Paper Survey Skills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A34-0937-4E8E-9EEA-7F4828BC9D16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25530"/>
          <a:stretch/>
        </p:blipFill>
        <p:spPr>
          <a:xfrm>
            <a:off x="675552" y="3140734"/>
            <a:ext cx="5182323" cy="339817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94E6A26-F644-5E4C-92E9-DB54A99C9886}"/>
              </a:ext>
            </a:extLst>
          </p:cNvPr>
          <p:cNvSpPr/>
          <p:nvPr/>
        </p:nvSpPr>
        <p:spPr>
          <a:xfrm>
            <a:off x="5494475" y="4970562"/>
            <a:ext cx="3120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3"/>
              </a:rPr>
              <a:t>https://scholar.google.com/citations?user=DhtAFkwAAAAJ&amp;hl=en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948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TM02900722[[fn=離子會議室]]</Template>
  <TotalTime>955</TotalTime>
  <Words>1376</Words>
  <Application>Microsoft Macintosh PowerPoint</Application>
  <PresentationFormat>如螢幕大小 (4:3)</PresentationFormat>
  <Paragraphs>291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28</vt:i4>
      </vt:variant>
    </vt:vector>
  </HeadingPairs>
  <TitlesOfParts>
    <vt:vector size="36" baseType="lpstr">
      <vt:lpstr>Microsoft JhengHei</vt:lpstr>
      <vt:lpstr>Arial</vt:lpstr>
      <vt:lpstr>Calibri</vt:lpstr>
      <vt:lpstr>Calibri Light</vt:lpstr>
      <vt:lpstr>Cambria Math</vt:lpstr>
      <vt:lpstr>Wingdings 2</vt:lpstr>
      <vt:lpstr>HDOfficeLightV0</vt:lpstr>
      <vt:lpstr>Blank</vt:lpstr>
      <vt:lpstr>Paper Survey Skills</vt:lpstr>
      <vt:lpstr>Outline</vt:lpstr>
      <vt:lpstr>What does a paper look like?</vt:lpstr>
      <vt:lpstr>Where to find papers</vt:lpstr>
      <vt:lpstr>Decide what to read</vt:lpstr>
      <vt:lpstr>Decide what to read</vt:lpstr>
      <vt:lpstr>Understand a new problem</vt:lpstr>
      <vt:lpstr>Update current research progress</vt:lpstr>
      <vt:lpstr>Update current research progress</vt:lpstr>
      <vt:lpstr>Update current research progress</vt:lpstr>
      <vt:lpstr>Update current research progress</vt:lpstr>
      <vt:lpstr>Update current research progress</vt:lpstr>
      <vt:lpstr>Update current research progress</vt:lpstr>
      <vt:lpstr>Update current research progress</vt:lpstr>
      <vt:lpstr>Understand a well-known algorithm</vt:lpstr>
      <vt:lpstr>Follow previous experimental setup</vt:lpstr>
      <vt:lpstr>Follow previous experimental setup</vt:lpstr>
      <vt:lpstr>Reproduce the results</vt:lpstr>
      <vt:lpstr>Venue</vt:lpstr>
      <vt:lpstr>Venue (Conference)</vt:lpstr>
      <vt:lpstr>Venue (Journal)</vt:lpstr>
      <vt:lpstr>Reading broadly (but systematically)</vt:lpstr>
      <vt:lpstr>Reading broadly</vt:lpstr>
      <vt:lpstr>Reading deeply</vt:lpstr>
      <vt:lpstr>Reading beyond the paper</vt:lpstr>
      <vt:lpstr>Reading beyond the paper</vt:lpstr>
      <vt:lpstr>Reading beyond the paper</vt:lpstr>
      <vt:lpstr>If you don’t read papers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Survey Skills</dc:title>
  <dc:creator>wctu</dc:creator>
  <cp:lastModifiedBy>Microsoft Office User</cp:lastModifiedBy>
  <cp:revision>296</cp:revision>
  <dcterms:created xsi:type="dcterms:W3CDTF">2017-06-28T16:30:18Z</dcterms:created>
  <dcterms:modified xsi:type="dcterms:W3CDTF">2023-07-26T18:55:32Z</dcterms:modified>
</cp:coreProperties>
</file>