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75"/>
  </p:notesMasterIdLst>
  <p:sldIdLst>
    <p:sldId id="276" r:id="rId2"/>
    <p:sldId id="282" r:id="rId3"/>
    <p:sldId id="284" r:id="rId4"/>
    <p:sldId id="285" r:id="rId5"/>
    <p:sldId id="283" r:id="rId6"/>
    <p:sldId id="297" r:id="rId7"/>
    <p:sldId id="287" r:id="rId8"/>
    <p:sldId id="286" r:id="rId9"/>
    <p:sldId id="288" r:id="rId10"/>
    <p:sldId id="289" r:id="rId11"/>
    <p:sldId id="292" r:id="rId12"/>
    <p:sldId id="290" r:id="rId13"/>
    <p:sldId id="293" r:id="rId14"/>
    <p:sldId id="266" r:id="rId15"/>
    <p:sldId id="295" r:id="rId16"/>
    <p:sldId id="298" r:id="rId17"/>
    <p:sldId id="299" r:id="rId18"/>
    <p:sldId id="300" r:id="rId19"/>
    <p:sldId id="301" r:id="rId20"/>
    <p:sldId id="303" r:id="rId21"/>
    <p:sldId id="380" r:id="rId22"/>
    <p:sldId id="317" r:id="rId23"/>
    <p:sldId id="306" r:id="rId24"/>
    <p:sldId id="309" r:id="rId25"/>
    <p:sldId id="307" r:id="rId26"/>
    <p:sldId id="308" r:id="rId27"/>
    <p:sldId id="311" r:id="rId28"/>
    <p:sldId id="312" r:id="rId29"/>
    <p:sldId id="318" r:id="rId30"/>
    <p:sldId id="319" r:id="rId31"/>
    <p:sldId id="381" r:id="rId32"/>
    <p:sldId id="320" r:id="rId33"/>
    <p:sldId id="324" r:id="rId34"/>
    <p:sldId id="325" r:id="rId35"/>
    <p:sldId id="326" r:id="rId36"/>
    <p:sldId id="327" r:id="rId37"/>
    <p:sldId id="334" r:id="rId38"/>
    <p:sldId id="335" r:id="rId39"/>
    <p:sldId id="336" r:id="rId40"/>
    <p:sldId id="257" r:id="rId41"/>
    <p:sldId id="343" r:id="rId42"/>
    <p:sldId id="382" r:id="rId43"/>
    <p:sldId id="274" r:id="rId44"/>
    <p:sldId id="258" r:id="rId45"/>
    <p:sldId id="259" r:id="rId46"/>
    <p:sldId id="383" r:id="rId47"/>
    <p:sldId id="260" r:id="rId48"/>
    <p:sldId id="261" r:id="rId49"/>
    <p:sldId id="384" r:id="rId50"/>
    <p:sldId id="262" r:id="rId51"/>
    <p:sldId id="264" r:id="rId52"/>
    <p:sldId id="369" r:id="rId53"/>
    <p:sldId id="267" r:id="rId54"/>
    <p:sldId id="268" r:id="rId55"/>
    <p:sldId id="269" r:id="rId56"/>
    <p:sldId id="270" r:id="rId57"/>
    <p:sldId id="348" r:id="rId58"/>
    <p:sldId id="370" r:id="rId59"/>
    <p:sldId id="371" r:id="rId60"/>
    <p:sldId id="372" r:id="rId61"/>
    <p:sldId id="373" r:id="rId62"/>
    <p:sldId id="353" r:id="rId63"/>
    <p:sldId id="354" r:id="rId64"/>
    <p:sldId id="355" r:id="rId65"/>
    <p:sldId id="356" r:id="rId66"/>
    <p:sldId id="357" r:id="rId67"/>
    <p:sldId id="385" r:id="rId68"/>
    <p:sldId id="378" r:id="rId69"/>
    <p:sldId id="275" r:id="rId70"/>
    <p:sldId id="379" r:id="rId71"/>
    <p:sldId id="277" r:id="rId72"/>
    <p:sldId id="278" r:id="rId73"/>
    <p:sldId id="359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0EFE"/>
    <a:srgbClr val="CE21F7"/>
    <a:srgbClr val="A407C9"/>
    <a:srgbClr val="00D670"/>
    <a:srgbClr val="DB1D97"/>
    <a:srgbClr val="24D2E4"/>
    <a:srgbClr val="70AD47"/>
    <a:srgbClr val="DA2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8" autoAdjust="0"/>
    <p:restoredTop sz="70419" autoAdjust="0"/>
  </p:normalViewPr>
  <p:slideViewPr>
    <p:cSldViewPr snapToGrid="0" showGuides="1">
      <p:cViewPr varScale="1">
        <p:scale>
          <a:sx n="58" d="100"/>
          <a:sy n="58" d="100"/>
        </p:scale>
        <p:origin x="162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47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07278-52C5-4EFE-A695-496C24165746}" type="datetimeFigureOut">
              <a:rPr lang="en-GB" smtClean="0"/>
              <a:t>06/08/2025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FBA92-0F02-414C-8D78-CA0F15F95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84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Image classification </a:t>
            </a:r>
            <a:r>
              <a:rPr lang="zh-TW" altLang="en-US" dirty="0"/>
              <a:t>在電腦視覺中是一個核心任務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372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我們希望可以輸入一張圖片到這個</a:t>
            </a:r>
            <a:r>
              <a:rPr lang="en-US" altLang="zh-TW" dirty="0"/>
              <a:t>linear classifier</a:t>
            </a:r>
            <a:r>
              <a:rPr lang="zh-TW" altLang="en-US" dirty="0"/>
              <a:t>後，他吐給我們一個</a:t>
            </a:r>
            <a:r>
              <a:rPr lang="en-US" altLang="zh-TW" dirty="0"/>
              <a:t>class</a:t>
            </a:r>
            <a:r>
              <a:rPr lang="zh-TW" altLang="en-US" dirty="0"/>
              <a:t>的</a:t>
            </a:r>
            <a:r>
              <a:rPr lang="en-US" altLang="zh-TW" dirty="0"/>
              <a:t>label</a:t>
            </a:r>
          </a:p>
          <a:p>
            <a:r>
              <a:rPr lang="zh-TW" altLang="en-US" dirty="0"/>
              <a:t>矩陣乘法就可以推得</a:t>
            </a:r>
            <a:r>
              <a:rPr lang="en-US" altLang="zh-TW" dirty="0"/>
              <a:t>W</a:t>
            </a:r>
            <a:r>
              <a:rPr lang="zh-TW" altLang="en-US" dirty="0"/>
              <a:t> 的</a:t>
            </a:r>
            <a:r>
              <a:rPr lang="en-US" altLang="zh-TW" dirty="0"/>
              <a:t>Dimension</a:t>
            </a:r>
            <a:r>
              <a:rPr lang="zh-TW" altLang="en-US" dirty="0"/>
              <a:t> 應該要是多少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074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2</a:t>
            </a:r>
            <a:r>
              <a:rPr lang="zh-TW" altLang="en-US" dirty="0"/>
              <a:t>*</a:t>
            </a:r>
            <a:r>
              <a:rPr lang="en-US" altLang="zh-TW" dirty="0"/>
              <a:t>2</a:t>
            </a:r>
            <a:r>
              <a:rPr lang="zh-TW" altLang="en-US" dirty="0"/>
              <a:t> 攤平成</a:t>
            </a:r>
            <a:r>
              <a:rPr lang="en-US" altLang="zh-TW" dirty="0"/>
              <a:t>4</a:t>
            </a:r>
            <a:r>
              <a:rPr lang="zh-TW" altLang="en-US" dirty="0"/>
              <a:t>*</a:t>
            </a:r>
            <a:r>
              <a:rPr lang="en-US" altLang="zh-TW" dirty="0"/>
              <a:t>1</a:t>
            </a:r>
            <a:r>
              <a:rPr lang="zh-TW" altLang="en-US" dirty="0"/>
              <a:t> 餵進去後 </a:t>
            </a:r>
            <a:r>
              <a:rPr lang="en-US" altLang="zh-TW" dirty="0"/>
              <a:t>classifier </a:t>
            </a:r>
            <a:r>
              <a:rPr lang="zh-TW" altLang="en-US" dirty="0"/>
              <a:t>就會吐出一組</a:t>
            </a:r>
            <a:r>
              <a:rPr lang="en-US" altLang="zh-TW" dirty="0"/>
              <a:t>score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724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將每個類別學到的權重視覺化後，可以看到類似原始圖片的特徵，例如貓臉、汽車輪廓等。</a:t>
            </a:r>
          </a:p>
          <a:p>
            <a:r>
              <a:rPr lang="zh-TW" altLang="en-US" dirty="0"/>
              <a:t>表示模型有「學到」某些區別性特徵。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537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每一個</a:t>
            </a:r>
            <a:r>
              <a:rPr lang="en-US" altLang="zh-TW" dirty="0"/>
              <a:t>class </a:t>
            </a:r>
            <a:r>
              <a:rPr lang="zh-TW" altLang="en-US" dirty="0"/>
              <a:t>對應一個</a:t>
            </a:r>
            <a:r>
              <a:rPr lang="en-US" altLang="zh-TW" dirty="0"/>
              <a:t>hyperplane</a:t>
            </a:r>
            <a:r>
              <a:rPr lang="zh-TW" altLang="en-US" dirty="0"/>
              <a:t>，把輸入空間分割成不同的區域</a:t>
            </a:r>
          </a:p>
          <a:p>
            <a:r>
              <a:rPr lang="zh-TW" altLang="en-US" dirty="0"/>
              <a:t>決策邊界是</a:t>
            </a:r>
            <a:r>
              <a:rPr lang="en-US" altLang="zh-TW" dirty="0"/>
              <a:t>class</a:t>
            </a:r>
            <a:r>
              <a:rPr lang="zh-TW" altLang="en-US" dirty="0"/>
              <a:t>間分數相等的那條邊界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969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linear classifier</a:t>
            </a:r>
            <a:r>
              <a:rPr lang="zh-TW" altLang="en-US" dirty="0"/>
              <a:t>雖然快速且簡單，但他無法處理以下情況</a:t>
            </a:r>
            <a:r>
              <a:rPr lang="en-US" altLang="zh-TW" dirty="0"/>
              <a:t>:</a:t>
            </a:r>
          </a:p>
          <a:p>
            <a:r>
              <a:rPr lang="en-US" altLang="zh-TW" dirty="0"/>
              <a:t>a. </a:t>
            </a:r>
            <a:r>
              <a:rPr lang="zh-TW" altLang="en-US" dirty="0"/>
              <a:t>這是一個「離散非線性函數」，超出</a:t>
            </a:r>
            <a:r>
              <a:rPr lang="en-US" altLang="zh-TW" dirty="0"/>
              <a:t>linear classifier</a:t>
            </a:r>
            <a:r>
              <a:rPr lang="zh-TW" altLang="en-US" dirty="0"/>
              <a:t>的能力</a:t>
            </a:r>
            <a:endParaRPr lang="en-US" altLang="zh-TW" dirty="0"/>
          </a:p>
          <a:p>
            <a:r>
              <a:rPr lang="en-US" altLang="zh-TW" dirty="0"/>
              <a:t>b. linear classifier</a:t>
            </a:r>
            <a:r>
              <a:rPr lang="zh-TW" altLang="en-US" dirty="0"/>
              <a:t>只能畫出「</a:t>
            </a:r>
            <a:r>
              <a:rPr lang="en-US" altLang="zh-TW" dirty="0"/>
              <a:t>hyperplane</a:t>
            </a:r>
            <a:r>
              <a:rPr lang="zh-TW" altLang="en-US" dirty="0"/>
              <a:t>」來分資料，而不能圈出「圓形區域」。</a:t>
            </a:r>
            <a:r>
              <a:rPr lang="en-US" altLang="zh-TW" dirty="0"/>
              <a:t>(</a:t>
            </a:r>
            <a:r>
              <a:rPr lang="zh-TW" altLang="en-US" dirty="0"/>
              <a:t>二次函數、非平面邊界</a:t>
            </a:r>
            <a:r>
              <a:rPr lang="en-US" altLang="zh-TW" dirty="0"/>
              <a:t>)</a:t>
            </a:r>
          </a:p>
          <a:p>
            <a:r>
              <a:rPr lang="en-US" altLang="zh-TW" dirty="0"/>
              <a:t>c. </a:t>
            </a:r>
            <a:r>
              <a:rPr lang="zh-TW" altLang="en-US" dirty="0"/>
              <a:t>若 </a:t>
            </a:r>
            <a:r>
              <a:rPr lang="en-US" altLang="zh-TW" dirty="0"/>
              <a:t>Class 1 </a:t>
            </a:r>
            <a:r>
              <a:rPr lang="zh-TW" altLang="en-US" dirty="0"/>
              <a:t>分散在三個不同角落（非連續、非線性邊界），線性模型沒辦法用一個平面包起來。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247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要定義出一個</a:t>
            </a:r>
            <a:r>
              <a:rPr lang="en-US" altLang="zh-TW" dirty="0"/>
              <a:t>loss </a:t>
            </a:r>
            <a:r>
              <a:rPr lang="zh-TW" altLang="en-US" dirty="0"/>
              <a:t>優化才有依據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049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dirty="0"/>
              <a:t>為何需要 </a:t>
            </a:r>
            <a:r>
              <a:rPr lang="en-US" altLang="zh-TW" b="1" dirty="0"/>
              <a:t>Loss</a:t>
            </a:r>
            <a:r>
              <a:rPr lang="zh-TW" altLang="en-US" b="1" dirty="0"/>
              <a:t>？</a:t>
            </a:r>
          </a:p>
          <a:p>
            <a:r>
              <a:rPr lang="en-US" altLang="zh-TW" dirty="0"/>
              <a:t>:</a:t>
            </a:r>
            <a:r>
              <a:rPr lang="zh-TW" altLang="en-US" dirty="0"/>
              <a:t>用來量化預測與正確答案之間的誤差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354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dirty="0"/>
              <a:t>基本概念：</a:t>
            </a:r>
          </a:p>
          <a:p>
            <a:r>
              <a:rPr lang="zh-TW" altLang="en-US" dirty="0"/>
              <a:t>每張圖像會對每個類別輸出一個「分數」（</a:t>
            </a:r>
            <a:r>
              <a:rPr lang="en-US" altLang="zh-TW" dirty="0"/>
              <a:t>score</a:t>
            </a:r>
            <a:r>
              <a:rPr lang="zh-TW" altLang="en-US" dirty="0"/>
              <a:t>）。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814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算</a:t>
            </a:r>
            <a:r>
              <a:rPr lang="en-US" altLang="zh-TW" dirty="0"/>
              <a:t>loss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926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算</a:t>
            </a:r>
            <a:r>
              <a:rPr lang="en-US" altLang="zh-TW" dirty="0"/>
              <a:t>loss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045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電腦視覺領域的問題</a:t>
            </a:r>
            <a:r>
              <a:rPr lang="en-US" altLang="zh-TW" dirty="0"/>
              <a:t>:</a:t>
            </a:r>
            <a:endParaRPr lang="en-US" altLang="zh-TW" b="1" dirty="0"/>
          </a:p>
          <a:p>
            <a:r>
              <a:rPr lang="en-US" altLang="zh-TW" b="1" dirty="0"/>
              <a:t>Semantic gap</a:t>
            </a:r>
            <a:r>
              <a:rPr lang="zh-TW" altLang="en-US" dirty="0"/>
              <a:t>：影像的像素值（如 </a:t>
            </a:r>
            <a:r>
              <a:rPr lang="en-US" altLang="zh-TW" dirty="0"/>
              <a:t>800×600×3 </a:t>
            </a:r>
            <a:r>
              <a:rPr lang="zh-TW" altLang="en-US" dirty="0"/>
              <a:t>的整數張量）與語意資訊間存在差距。</a:t>
            </a:r>
          </a:p>
          <a:p>
            <a:r>
              <a:rPr lang="en-US" altLang="zh-TW" b="1" dirty="0"/>
              <a:t>Viewpoint changes</a:t>
            </a:r>
            <a:r>
              <a:rPr lang="zh-TW" altLang="en-US" dirty="0"/>
              <a:t>：攝影機位置或角度改變時，所有像素可能同時變化</a:t>
            </a:r>
            <a:endParaRPr lang="en-US" altLang="zh-TW" dirty="0"/>
          </a:p>
          <a:p>
            <a:r>
              <a:rPr lang="en-US" altLang="zh-TW" b="1" dirty="0"/>
              <a:t>Background clutter</a:t>
            </a:r>
            <a:r>
              <a:rPr lang="zh-TW" altLang="en-US" dirty="0"/>
              <a:t>：雜亂背景可能掩蓋或混淆目標物體。</a:t>
            </a:r>
          </a:p>
          <a:p>
            <a:r>
              <a:rPr lang="en-US" altLang="zh-TW" b="1" dirty="0"/>
              <a:t>Illumination</a:t>
            </a:r>
            <a:r>
              <a:rPr lang="zh-TW" altLang="en-US" dirty="0"/>
              <a:t>：不同光照條件下，同一物體外觀差異巨大。</a:t>
            </a:r>
          </a:p>
          <a:p>
            <a:r>
              <a:rPr lang="en-US" altLang="zh-TW" b="1" dirty="0"/>
              <a:t>Occlusion</a:t>
            </a:r>
            <a:r>
              <a:rPr lang="zh-TW" altLang="en-US" dirty="0"/>
              <a:t>：物體部分被遮擋或自身形狀可變，增加識別難度 。</a:t>
            </a:r>
          </a:p>
          <a:p>
            <a:r>
              <a:rPr lang="en-US" altLang="zh-TW" b="1" dirty="0"/>
              <a:t>Inter-class variation</a:t>
            </a:r>
            <a:r>
              <a:rPr lang="zh-TW" altLang="en-US" dirty="0"/>
              <a:t>：同一類別內的外觀差異，如不同品種、姿態和尺寸。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679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所以現在我有</a:t>
            </a:r>
            <a:r>
              <a:rPr lang="en-US" altLang="zh-TW" dirty="0"/>
              <a:t>score function</a:t>
            </a:r>
            <a:r>
              <a:rPr lang="zh-TW" altLang="en-US" dirty="0"/>
              <a:t>了 </a:t>
            </a:r>
            <a:r>
              <a:rPr lang="en-US" altLang="zh-TW" dirty="0"/>
              <a:t>s=</a:t>
            </a:r>
            <a:r>
              <a:rPr lang="en-US" altLang="zh-TW" dirty="0" err="1"/>
              <a:t>Wx</a:t>
            </a:r>
            <a:endParaRPr lang="en-US" altLang="zh-TW" dirty="0"/>
          </a:p>
          <a:p>
            <a:r>
              <a:rPr lang="zh-TW" altLang="en-US" dirty="0"/>
              <a:t>也有下面這些</a:t>
            </a:r>
            <a:r>
              <a:rPr lang="en-US" altLang="zh-TW" dirty="0"/>
              <a:t>loss function</a:t>
            </a:r>
            <a:r>
              <a:rPr lang="zh-TW" altLang="en-US" dirty="0"/>
              <a:t> 了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2577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Regularization</a:t>
            </a:r>
            <a:r>
              <a:rPr lang="zh-TW" altLang="en-US" dirty="0"/>
              <a:t>是一種用來防止機器學習模型「過度擬合（</a:t>
            </a:r>
            <a:r>
              <a:rPr lang="en-US" altLang="zh-TW" dirty="0"/>
              <a:t>overfitting</a:t>
            </a:r>
            <a:r>
              <a:rPr lang="zh-TW" altLang="en-US" dirty="0"/>
              <a:t>）」的技術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b="1" dirty="0"/>
              <a:t>降低模型的複雜度</a:t>
            </a:r>
            <a:br>
              <a:rPr lang="zh-TW" altLang="en-US" dirty="0"/>
            </a:br>
            <a:r>
              <a:rPr lang="en-US" altLang="zh-TW" dirty="0"/>
              <a:t>regularization</a:t>
            </a:r>
            <a:r>
              <a:rPr lang="zh-TW" altLang="en-US" dirty="0"/>
              <a:t>會在</a:t>
            </a:r>
            <a:r>
              <a:rPr lang="en-US" altLang="zh-TW" dirty="0"/>
              <a:t>loss function</a:t>
            </a:r>
            <a:r>
              <a:rPr lang="zh-TW" altLang="en-US" dirty="0"/>
              <a:t> 後加上一項</a:t>
            </a:r>
            <a:r>
              <a:rPr lang="en-US" altLang="zh-TW" dirty="0"/>
              <a:t>weight</a:t>
            </a:r>
            <a:r>
              <a:rPr lang="zh-TW" altLang="en-US" dirty="0"/>
              <a:t>的函數，來懲罰「太大」或「太複雜」的模型參數，讓模型不要過度記住訓練</a:t>
            </a:r>
            <a:r>
              <a:rPr lang="en-US" altLang="zh-TW" dirty="0"/>
              <a:t>training data</a:t>
            </a:r>
            <a:r>
              <a:rPr lang="zh-TW" altLang="en-US" dirty="0"/>
              <a:t>的細節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0425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常見的有</a:t>
            </a:r>
            <a:r>
              <a:rPr lang="en-US" altLang="zh-TW" dirty="0"/>
              <a:t>L1,</a:t>
            </a:r>
            <a:r>
              <a:rPr lang="zh-TW" altLang="en-US" dirty="0"/>
              <a:t> </a:t>
            </a:r>
            <a:r>
              <a:rPr lang="en-US" altLang="zh-TW" dirty="0"/>
              <a:t>L2</a:t>
            </a:r>
            <a:r>
              <a:rPr lang="zh-TW" altLang="en-US" dirty="0"/>
              <a:t> </a:t>
            </a:r>
            <a:r>
              <a:rPr lang="en-US" altLang="zh-TW" dirty="0"/>
              <a:t>regularization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/>
              <a:t>平方和</a:t>
            </a:r>
            <a:r>
              <a:rPr lang="en-US" altLang="zh-TW" dirty="0"/>
              <a:t>/</a:t>
            </a:r>
            <a:r>
              <a:rPr lang="zh-TW" altLang="en-US" dirty="0"/>
              <a:t>絕對值和</a:t>
            </a:r>
            <a:r>
              <a:rPr lang="en-US" altLang="zh-TW" dirty="0"/>
              <a:t>)</a:t>
            </a:r>
          </a:p>
          <a:p>
            <a:r>
              <a:rPr lang="en-US" altLang="zh-TW" dirty="0"/>
              <a:t>Elastic net</a:t>
            </a:r>
            <a:r>
              <a:rPr lang="zh-TW" altLang="en-US" dirty="0"/>
              <a:t> 則是</a:t>
            </a:r>
            <a:r>
              <a:rPr lang="en-US" altLang="zh-TW" dirty="0"/>
              <a:t>L1 + L2 </a:t>
            </a:r>
            <a:r>
              <a:rPr lang="zh-TW" altLang="en-US" dirty="0"/>
              <a:t>混合使用</a:t>
            </a:r>
          </a:p>
          <a:p>
            <a:endParaRPr lang="en-US" altLang="zh-TW" dirty="0"/>
          </a:p>
          <a:p>
            <a:r>
              <a:rPr lang="en-US" altLang="zh-TW" dirty="0"/>
              <a:t>λ </a:t>
            </a:r>
            <a:r>
              <a:rPr lang="zh-TW" altLang="en-US" dirty="0"/>
              <a:t>是權衡參數（越大 → 越懲罰大權重）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0875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沒加</a:t>
            </a:r>
            <a:r>
              <a:rPr lang="en-US" altLang="zh-TW" dirty="0"/>
              <a:t>regularization</a:t>
            </a:r>
            <a:r>
              <a:rPr lang="zh-TW" altLang="en-US" dirty="0"/>
              <a:t> 會</a:t>
            </a:r>
            <a:r>
              <a:rPr lang="en-US" altLang="zh-TW" dirty="0"/>
              <a:t>train </a:t>
            </a:r>
            <a:r>
              <a:rPr lang="zh-TW" altLang="en-US" dirty="0"/>
              <a:t>出</a:t>
            </a:r>
            <a:r>
              <a:rPr lang="en-US" altLang="zh-TW" dirty="0"/>
              <a:t>f1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/>
              <a:t>只能在</a:t>
            </a:r>
            <a:r>
              <a:rPr lang="en-US" altLang="zh-TW" dirty="0"/>
              <a:t>training dataset </a:t>
            </a:r>
            <a:r>
              <a:rPr lang="zh-TW" altLang="en-US" dirty="0"/>
              <a:t>有很低的</a:t>
            </a:r>
            <a:r>
              <a:rPr lang="en-US" altLang="zh-TW" dirty="0"/>
              <a:t>loss)</a:t>
            </a:r>
          </a:p>
          <a:p>
            <a:r>
              <a:rPr lang="zh-TW" altLang="en-US" dirty="0"/>
              <a:t>有加</a:t>
            </a:r>
            <a:r>
              <a:rPr lang="en-US" altLang="zh-TW" dirty="0"/>
              <a:t>regularization</a:t>
            </a:r>
            <a:r>
              <a:rPr lang="zh-TW" altLang="en-US" dirty="0"/>
              <a:t> 會</a:t>
            </a:r>
            <a:r>
              <a:rPr lang="en-US" altLang="zh-TW" dirty="0"/>
              <a:t>train </a:t>
            </a:r>
            <a:r>
              <a:rPr lang="zh-TW" altLang="en-US" dirty="0"/>
              <a:t>出</a:t>
            </a:r>
            <a:r>
              <a:rPr lang="en-US" altLang="zh-TW" dirty="0"/>
              <a:t>f2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/>
              <a:t>在</a:t>
            </a:r>
            <a:r>
              <a:rPr lang="en-US" altLang="zh-TW" dirty="0"/>
              <a:t>testing dataset</a:t>
            </a:r>
            <a:r>
              <a:rPr lang="zh-TW" altLang="en-US" dirty="0"/>
              <a:t> 也能表現很好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9288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dirty="0"/>
              <a:t>接著要來介紹</a:t>
            </a:r>
            <a:r>
              <a:rPr lang="en-US" altLang="zh-TW" b="1" dirty="0" err="1"/>
              <a:t>softmax</a:t>
            </a:r>
            <a:r>
              <a:rPr lang="en-US" altLang="zh-TW" b="1" dirty="0"/>
              <a:t>, </a:t>
            </a:r>
            <a:r>
              <a:rPr lang="en-US" altLang="zh-TW" b="1" dirty="0" err="1"/>
              <a:t>Softmax</a:t>
            </a:r>
            <a:r>
              <a:rPr lang="zh-TW" altLang="en-US" dirty="0"/>
              <a:t> 是一個常用在分類模型</a:t>
            </a:r>
            <a:r>
              <a:rPr lang="en-US" altLang="zh-TW" dirty="0"/>
              <a:t>output layer</a:t>
            </a:r>
            <a:r>
              <a:rPr lang="zh-TW" altLang="en-US" dirty="0"/>
              <a:t>的函數，它的</a:t>
            </a:r>
            <a:r>
              <a:rPr lang="zh-TW" altLang="en-US" b="1" dirty="0"/>
              <a:t>功能是把一組實數</a:t>
            </a:r>
            <a:r>
              <a:rPr lang="en-US" altLang="zh-TW" b="1" dirty="0"/>
              <a:t>(3.2 5.1 -1.7)</a:t>
            </a:r>
            <a:r>
              <a:rPr lang="zh-TW" altLang="en-US" b="1" dirty="0"/>
              <a:t>轉換成一組「機率分布」</a:t>
            </a:r>
            <a:r>
              <a:rPr lang="en-US" altLang="zh-TW" b="1" dirty="0"/>
              <a:t>(</a:t>
            </a:r>
            <a:r>
              <a:rPr lang="zh-TW" altLang="en-US" b="1" dirty="0"/>
              <a:t>下一頁的</a:t>
            </a:r>
            <a:r>
              <a:rPr lang="en-US" altLang="zh-TW" b="1" dirty="0"/>
              <a:t>0.13 0.87 0)</a:t>
            </a:r>
            <a:r>
              <a:rPr lang="zh-TW" altLang="en-US" dirty="0"/>
              <a:t>，讓每個輸出值介於 </a:t>
            </a:r>
            <a:r>
              <a:rPr lang="en-US" altLang="zh-TW" dirty="0"/>
              <a:t>0 </a:t>
            </a:r>
            <a:r>
              <a:rPr lang="zh-TW" altLang="en-US" dirty="0"/>
              <a:t>到 </a:t>
            </a:r>
            <a:r>
              <a:rPr lang="en-US" altLang="zh-TW" dirty="0"/>
              <a:t>1 </a:t>
            </a:r>
            <a:r>
              <a:rPr lang="zh-TW" altLang="en-US" dirty="0"/>
              <a:t>之間，並且總和為 </a:t>
            </a:r>
            <a:r>
              <a:rPr lang="en-US" altLang="zh-TW" dirty="0"/>
              <a:t>1</a:t>
            </a:r>
            <a:r>
              <a:rPr lang="zh-TW" altLang="en-US" dirty="0"/>
              <a:t>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6035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透過</a:t>
            </a:r>
            <a:r>
              <a:rPr lang="en-US" altLang="zh-TW" dirty="0"/>
              <a:t>exp</a:t>
            </a:r>
            <a:r>
              <a:rPr lang="zh-TW" altLang="en-US" dirty="0"/>
              <a:t>把</a:t>
            </a:r>
            <a:r>
              <a:rPr lang="en-US" altLang="zh-TW" dirty="0"/>
              <a:t>score</a:t>
            </a:r>
            <a:r>
              <a:rPr lang="zh-TW" altLang="en-US" dirty="0"/>
              <a:t>轉成正數</a:t>
            </a:r>
            <a:endParaRPr lang="en-US" altLang="zh-TW" dirty="0"/>
          </a:p>
          <a:p>
            <a:r>
              <a:rPr lang="zh-TW" altLang="en-US" dirty="0"/>
              <a:t>在</a:t>
            </a:r>
            <a:r>
              <a:rPr lang="en-US" altLang="zh-TW" dirty="0"/>
              <a:t>normalize</a:t>
            </a:r>
            <a:r>
              <a:rPr lang="zh-TW" altLang="en-US" dirty="0"/>
              <a:t>讓</a:t>
            </a:r>
            <a:r>
              <a:rPr lang="en-US" altLang="zh-TW" dirty="0"/>
              <a:t>sum=1 (</a:t>
            </a:r>
            <a:r>
              <a:rPr lang="zh-TW" altLang="en-US" dirty="0"/>
              <a:t>才符合機率的定義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0040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有了</a:t>
            </a:r>
            <a:r>
              <a:rPr lang="en-US" altLang="zh-TW" dirty="0"/>
              <a:t>strategy</a:t>
            </a:r>
            <a:r>
              <a:rPr lang="zh-TW" altLang="en-US" dirty="0"/>
              <a:t> 的想法，後來就產生</a:t>
            </a:r>
            <a:r>
              <a:rPr lang="en-US" altLang="zh-TW" dirty="0"/>
              <a:t>gradient descent</a:t>
            </a:r>
            <a:r>
              <a:rPr lang="zh-TW" altLang="en-US" dirty="0"/>
              <a:t> 的方法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441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沿著 </a:t>
            </a:r>
            <a:r>
              <a:rPr lang="en-US" altLang="zh-TW" dirty="0"/>
              <a:t>negative gradient direction</a:t>
            </a:r>
            <a:r>
              <a:rPr lang="zh-TW" altLang="en-US" dirty="0"/>
              <a:t> 往左上走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4272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最後就能找到低點</a:t>
            </a:r>
            <a:endParaRPr lang="en-US" altLang="zh-TW" dirty="0"/>
          </a:p>
          <a:p>
            <a:r>
              <a:rPr lang="zh-TW" altLang="en-US" dirty="0"/>
              <a:t>但可能會卡在</a:t>
            </a:r>
            <a:r>
              <a:rPr lang="en-US" altLang="zh-TW" dirty="0"/>
              <a:t>local minima</a:t>
            </a:r>
            <a:r>
              <a:rPr lang="zh-TW" altLang="en-US" dirty="0"/>
              <a:t> 或</a:t>
            </a:r>
            <a:r>
              <a:rPr lang="en-US" altLang="zh-TW" dirty="0"/>
              <a:t>saddle point</a:t>
            </a:r>
          </a:p>
          <a:p>
            <a:r>
              <a:rPr lang="zh-TW" altLang="en-US" dirty="0"/>
              <a:t>下一節課會介紹一些方法來解決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1002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943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收集資料與標籤</a:t>
            </a:r>
          </a:p>
          <a:p>
            <a:r>
              <a:rPr lang="zh-TW" altLang="en-US" dirty="0"/>
              <a:t>訓練分類器</a:t>
            </a:r>
          </a:p>
          <a:p>
            <a:r>
              <a:rPr lang="zh-TW" altLang="en-US" dirty="0"/>
              <a:t>測試分類器在新的資料上的準確度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6563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可以多加一層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8772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這邊的</a:t>
            </a:r>
            <a:r>
              <a:rPr lang="en-US" altLang="zh-TW" dirty="0"/>
              <a:t>one </a:t>
            </a:r>
            <a:r>
              <a:rPr lang="zh-TW" altLang="en-US" dirty="0"/>
              <a:t>是指</a:t>
            </a:r>
            <a:r>
              <a:rPr lang="en-US" altLang="zh-TW" dirty="0"/>
              <a:t>activation function</a:t>
            </a:r>
          </a:p>
          <a:p>
            <a:r>
              <a:rPr lang="zh-TW" altLang="en-US" dirty="0"/>
              <a:t>如果中間沒插的話 只是再乘一個矩陣這樣結果還是一個矩陣 也就是</a:t>
            </a:r>
            <a:r>
              <a:rPr lang="en-US" altLang="zh-TW" dirty="0"/>
              <a:t>linear classifier</a:t>
            </a:r>
          </a:p>
          <a:p>
            <a:r>
              <a:rPr lang="zh-TW" altLang="en-US" dirty="0"/>
              <a:t>所以我們需要</a:t>
            </a:r>
            <a:r>
              <a:rPr lang="en-US" altLang="zh-TW" dirty="0"/>
              <a:t>activation function</a:t>
            </a:r>
            <a:r>
              <a:rPr lang="zh-TW" altLang="en-US" dirty="0"/>
              <a:t>來引入非線性，使模型能處理複雜問題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7676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常見的</a:t>
            </a:r>
            <a:r>
              <a:rPr lang="en-US" altLang="zh-TW" dirty="0"/>
              <a:t>activation function</a:t>
            </a:r>
          </a:p>
          <a:p>
            <a:r>
              <a:rPr lang="zh-TW" altLang="en-US" dirty="0"/>
              <a:t>下一節課會更詳細的介紹特性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4618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在神經網路裡，我們通常有許多層、成千上萬個參數（</a:t>
            </a:r>
            <a:r>
              <a:rPr lang="en-US" altLang="zh-TW" dirty="0"/>
              <a:t>weight</a:t>
            </a:r>
            <a:r>
              <a:rPr lang="zh-TW" altLang="en-US" dirty="0"/>
              <a:t>和</a:t>
            </a:r>
            <a:r>
              <a:rPr lang="en-US" altLang="zh-TW" dirty="0"/>
              <a:t>bias</a:t>
            </a:r>
            <a:r>
              <a:rPr lang="zh-TW" altLang="en-US" dirty="0"/>
              <a:t>），每一層的輸出又依賴前一層的輸出</a:t>
            </a:r>
            <a:r>
              <a:rPr lang="en-US" altLang="zh-TW" dirty="0"/>
              <a:t>L=</a:t>
            </a:r>
            <a:r>
              <a:rPr lang="en-US" altLang="zh-TW" dirty="0" err="1"/>
              <a:t>fn</a:t>
            </a:r>
            <a:r>
              <a:rPr lang="en-US" altLang="zh-TW" dirty="0"/>
              <a:t>…​(f4​(f3​(f2​(f1​(x)))))</a:t>
            </a:r>
          </a:p>
          <a:p>
            <a:r>
              <a:rPr lang="zh-TW" altLang="en-US" dirty="0"/>
              <a:t>對參數求偏導數，如果不用技巧的話，就會非常慢、容易出錯。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4DF33-A099-48C3-97F8-77FEC4A41389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71234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這時候，**</a:t>
            </a:r>
            <a:r>
              <a:rPr lang="en-US" altLang="zh-TW" dirty="0"/>
              <a:t>Backpropagation</a:t>
            </a:r>
            <a:r>
              <a:rPr lang="zh-TW" altLang="en-US" dirty="0"/>
              <a:t>**的演算法就派上用場了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2355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從輸出層往回算</a:t>
            </a:r>
            <a:r>
              <a:rPr lang="en-US" altLang="zh-TW" dirty="0"/>
              <a:t>derivative</a:t>
            </a:r>
            <a:r>
              <a:rPr lang="zh-TW" altLang="en-US" dirty="0"/>
              <a:t> 並且使用</a:t>
            </a:r>
            <a:r>
              <a:rPr lang="en-US" altLang="zh-TW" dirty="0"/>
              <a:t>chain rule</a:t>
            </a:r>
          </a:p>
          <a:p>
            <a:endParaRPr lang="en-US" altLang="zh-TW" dirty="0"/>
          </a:p>
          <a:p>
            <a:r>
              <a:rPr lang="zh-TW" altLang="en-US" dirty="0"/>
              <a:t>也可以用</a:t>
            </a:r>
            <a:r>
              <a:rPr lang="en-US" altLang="zh-TW" dirty="0"/>
              <a:t>Adam</a:t>
            </a:r>
            <a:r>
              <a:rPr lang="zh-TW" altLang="en-US" dirty="0"/>
              <a:t> 他另外還融合了 </a:t>
            </a:r>
            <a:r>
              <a:rPr lang="en-US" altLang="zh-TW" b="1" dirty="0"/>
              <a:t>Momentum</a:t>
            </a:r>
            <a:r>
              <a:rPr lang="en-US" altLang="zh-TW" dirty="0"/>
              <a:t> </a:t>
            </a:r>
            <a:r>
              <a:rPr lang="zh-TW" altLang="en-US" dirty="0"/>
              <a:t>和 </a:t>
            </a:r>
            <a:r>
              <a:rPr lang="en-US" altLang="zh-TW" b="1" dirty="0" err="1"/>
              <a:t>RMSProp</a:t>
            </a:r>
            <a:r>
              <a:rPr lang="en-US" altLang="zh-TW" dirty="0"/>
              <a:t> </a:t>
            </a:r>
            <a:r>
              <a:rPr lang="zh-TW" altLang="en-US" dirty="0"/>
              <a:t>的優點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8750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zh-TW" altLang="en-US" dirty="0"/>
                  <a:t>代表</a:t>
                </a:r>
                <a:r>
                  <a:rPr lang="en-US" altLang="zh-TW" dirty="0"/>
                  <a:t>output </a:t>
                </a:r>
                <a:r>
                  <a:rPr lang="en-US" altLang="zh-TW" dirty="0" err="1"/>
                  <a:t>yn</a:t>
                </a:r>
                <a:r>
                  <a:rPr lang="en-US" altLang="zh-TW" dirty="0"/>
                  <a:t> </a:t>
                </a:r>
                <a:r>
                  <a:rPr lang="zh-TW" altLang="en-US" dirty="0"/>
                  <a:t>跟</a:t>
                </a:r>
                <a:r>
                  <a:rPr lang="en-US" altLang="zh-TW" dirty="0"/>
                  <a:t>ground</a:t>
                </a:r>
                <a:r>
                  <a:rPr lang="en-US" altLang="zh-TW" baseline="0" dirty="0"/>
                  <a:t> truth </a:t>
                </a:r>
                <a:r>
                  <a:rPr lang="en-US" altLang="zh-TW" baseline="0" dirty="0" err="1"/>
                  <a:t>yn_hat</a:t>
                </a:r>
                <a:r>
                  <a:rPr lang="zh-TW" altLang="en-US" baseline="0" dirty="0"/>
                  <a:t> 的距離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sz="1200" i="0">
                    <a:latin typeface="Cambria Math" panose="02040503050406030204" pitchFamily="18" charset="0"/>
                  </a:rPr>
                  <a:t>𝑙^𝑛</a:t>
                </a:r>
                <a:r>
                  <a:rPr lang="zh-TW" altLang="en-US" dirty="0"/>
                  <a:t>代表</a:t>
                </a:r>
                <a:r>
                  <a:rPr lang="en-US" altLang="zh-TW" dirty="0"/>
                  <a:t>output </a:t>
                </a:r>
                <a:r>
                  <a:rPr lang="en-US" altLang="zh-TW" dirty="0" err="1"/>
                  <a:t>yn</a:t>
                </a:r>
                <a:r>
                  <a:rPr lang="en-US" altLang="zh-TW" dirty="0"/>
                  <a:t> </a:t>
                </a:r>
                <a:r>
                  <a:rPr lang="zh-TW" altLang="en-US" dirty="0"/>
                  <a:t>跟</a:t>
                </a:r>
                <a:r>
                  <a:rPr lang="en-US" altLang="zh-TW" dirty="0"/>
                  <a:t>ground</a:t>
                </a:r>
                <a:r>
                  <a:rPr lang="en-US" altLang="zh-TW" baseline="0" dirty="0"/>
                  <a:t> truth </a:t>
                </a:r>
                <a:r>
                  <a:rPr lang="en-US" altLang="zh-TW" baseline="0" dirty="0" err="1"/>
                  <a:t>yn_hat</a:t>
                </a:r>
                <a:r>
                  <a:rPr lang="zh-TW" altLang="en-US" baseline="0" dirty="0"/>
                  <a:t> 的距離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395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後面的值很大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38880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Z</a:t>
            </a:r>
            <a:r>
              <a:rPr lang="zh-TW" altLang="en-US" dirty="0"/>
              <a:t> 對</a:t>
            </a:r>
            <a:r>
              <a:rPr lang="en-US" altLang="zh-TW" dirty="0"/>
              <a:t>w1</a:t>
            </a:r>
            <a:r>
              <a:rPr lang="zh-TW" altLang="en-US" dirty="0"/>
              <a:t>偏微分的結果是接在</a:t>
            </a:r>
            <a:r>
              <a:rPr lang="en-US" altLang="zh-TW" dirty="0"/>
              <a:t>w1</a:t>
            </a:r>
            <a:r>
              <a:rPr lang="zh-TW" altLang="en-US" dirty="0"/>
              <a:t>前面的</a:t>
            </a:r>
            <a:r>
              <a:rPr lang="en-US" altLang="zh-TW" dirty="0"/>
              <a:t>x1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Z</a:t>
            </a:r>
            <a:r>
              <a:rPr lang="zh-TW" altLang="en-US" dirty="0"/>
              <a:t> 對</a:t>
            </a:r>
            <a:r>
              <a:rPr lang="en-US" altLang="zh-TW" dirty="0"/>
              <a:t>w2</a:t>
            </a:r>
            <a:r>
              <a:rPr lang="zh-TW" altLang="en-US" dirty="0"/>
              <a:t>偏微分的結果是接在</a:t>
            </a:r>
            <a:r>
              <a:rPr lang="en-US" altLang="zh-TW" dirty="0"/>
              <a:t>w2</a:t>
            </a:r>
            <a:r>
              <a:rPr lang="zh-TW" altLang="en-US" dirty="0"/>
              <a:t>前面的</a:t>
            </a:r>
            <a:r>
              <a:rPr lang="en-US" altLang="zh-TW" dirty="0"/>
              <a:t>x2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4539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zh-TW" altLang="en-US" sz="1200" dirty="0"/>
              <a:t>偏微分的結果就是看前面接甚麼</a:t>
            </a:r>
            <a:endParaRPr lang="en-US" altLang="zh-TW" sz="1200" dirty="0"/>
          </a:p>
          <a:p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所以如果你要算出這個 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neural network 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裡面的 每一個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activation function input z 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對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weight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的偏微分 </a:t>
            </a:r>
            <a:endParaRPr lang="en-US" altLang="zh-TW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你就把你的 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input 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丟進去然後，計算每一個 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neuron 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 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output 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就結束了，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這個步驟叫做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Forward pass</a:t>
            </a:r>
            <a:endParaRPr lang="zh-TW" alt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ctr"/>
            <a:endParaRPr lang="zh-TW" altLang="en-US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9490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從看過的東西去學習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7168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也就是要怎麼算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12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zh-TW" altLang="en-US" sz="12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endParaRPr lang="zh-TW" altLang="en-US" sz="1200" dirty="0"/>
              </a:p>
              <a:p>
                <a:r>
                  <a:rPr lang="zh-TW" altLang="en-US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假設這個 </a:t>
                </a:r>
                <a:r>
                  <a:rPr lang="en-US" altLang="zh-TW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activation function </a:t>
                </a:r>
                <a:r>
                  <a:rPr lang="zh-TW" altLang="en-US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是 </a:t>
                </a:r>
                <a:r>
                  <a:rPr lang="en-US" altLang="zh-TW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sigmoid function </a:t>
                </a:r>
                <a:r>
                  <a:rPr lang="el-GR" altLang="zh-TW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σ(</a:t>
                </a:r>
                <a:r>
                  <a:rPr lang="en-US" altLang="zh-TW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z)</a:t>
                </a:r>
              </a:p>
              <a:p>
                <a:r>
                  <a:rPr lang="en-US" altLang="zh-TW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z </a:t>
                </a:r>
                <a:r>
                  <a:rPr lang="zh-TW" altLang="en-US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通過 </a:t>
                </a:r>
                <a:r>
                  <a:rPr lang="en-US" altLang="zh-TW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sigmoid function </a:t>
                </a:r>
                <a:r>
                  <a:rPr lang="zh-TW" altLang="en-US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得到 </a:t>
                </a:r>
                <a:r>
                  <a:rPr lang="en-US" altLang="zh-TW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 </a:t>
                </a:r>
                <a:r>
                  <a:rPr lang="zh-TW" altLang="en-US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這個 </a:t>
                </a:r>
                <a:r>
                  <a:rPr lang="en-US" altLang="zh-TW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neuron output </a:t>
                </a:r>
              </a:p>
              <a:p>
                <a:r>
                  <a:rPr lang="zh-TW" altLang="en-US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所以我們就用偏微分把她拆成兩項，前面那項就是該</a:t>
                </a:r>
                <a:r>
                  <a:rPr lang="en-US" altLang="zh-TW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activation function </a:t>
                </a:r>
                <a:r>
                  <a:rPr lang="zh-TW" altLang="en-US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對</a:t>
                </a:r>
                <a:r>
                  <a:rPr lang="en-US" altLang="zh-TW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z</a:t>
                </a:r>
                <a:r>
                  <a:rPr lang="zh-TW" altLang="en-US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的微分</a:t>
                </a:r>
                <a:endParaRPr lang="en-US" altLang="zh-TW" sz="1200" b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zh-TW" altLang="en-US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後面那項則可以在下一頁把它拆成</a:t>
                </a:r>
                <a:r>
                  <a:rPr lang="en-US" altLang="zh-TW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也就是要怎麼算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𝜕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𝑙/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𝜕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𝑧</a:t>
                </a:r>
                <a:endParaRPr lang="zh-TW" altLang="en-US" sz="1200" dirty="0"/>
              </a:p>
              <a:p>
                <a:r>
                  <a:rPr lang="zh-TW" altLang="en-US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假設這個 </a:t>
                </a:r>
                <a:r>
                  <a:rPr lang="en-US" altLang="zh-TW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activation function </a:t>
                </a:r>
                <a:r>
                  <a:rPr lang="zh-TW" altLang="en-US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是 </a:t>
                </a:r>
                <a:r>
                  <a:rPr lang="en-US" altLang="zh-TW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sigmoid function </a:t>
                </a:r>
                <a:r>
                  <a:rPr lang="el-GR" altLang="zh-TW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σ(</a:t>
                </a:r>
                <a:r>
                  <a:rPr lang="en-US" altLang="zh-TW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z)</a:t>
                </a:r>
              </a:p>
              <a:p>
                <a:r>
                  <a:rPr lang="en-US" altLang="zh-TW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z </a:t>
                </a:r>
                <a:r>
                  <a:rPr lang="zh-TW" altLang="en-US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通過 </a:t>
                </a:r>
                <a:r>
                  <a:rPr lang="en-US" altLang="zh-TW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sigmoid function </a:t>
                </a:r>
                <a:r>
                  <a:rPr lang="zh-TW" altLang="en-US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得到 </a:t>
                </a:r>
                <a:r>
                  <a:rPr lang="en-US" altLang="zh-TW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 </a:t>
                </a:r>
                <a:r>
                  <a:rPr lang="zh-TW" altLang="en-US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這個 </a:t>
                </a:r>
                <a:r>
                  <a:rPr lang="en-US" altLang="zh-TW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neuron output </a:t>
                </a:r>
              </a:p>
              <a:p>
                <a:r>
                  <a:rPr lang="zh-TW" altLang="en-US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所以我們就用偏微分把她拆成兩項，前面那項就是該</a:t>
                </a:r>
                <a:r>
                  <a:rPr lang="en-US" altLang="zh-TW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activation function </a:t>
                </a:r>
                <a:r>
                  <a:rPr lang="zh-TW" altLang="en-US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對</a:t>
                </a:r>
                <a:r>
                  <a:rPr lang="en-US" altLang="zh-TW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z</a:t>
                </a:r>
                <a:r>
                  <a:rPr lang="zh-TW" altLang="en-US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的微分</a:t>
                </a:r>
                <a:endParaRPr lang="en-US" altLang="zh-TW" sz="1200" b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zh-TW" altLang="en-US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後面那項則可以在下一頁把它拆成</a:t>
                </a:r>
                <a:r>
                  <a:rPr lang="en-US" altLang="zh-TW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: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7825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問號的這兩項算出來後就大功告成了 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後面會講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TW" alt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103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zh-TW" altLang="en-US" sz="1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zh-TW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ctrlPr>
                          <a:rPr lang="en-US" altLang="zh-TW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zh-TW" altLang="en-US" sz="1200" dirty="0">
                    <a:solidFill>
                      <a:srgbClr val="FF0000"/>
                    </a:solidFill>
                  </a:rPr>
                  <a:t> 是常數。因為在計算</a:t>
                </a:r>
                <a:r>
                  <a:rPr lang="en-US" altLang="zh-TW" sz="1200" dirty="0">
                    <a:solidFill>
                      <a:srgbClr val="FF0000"/>
                    </a:solidFill>
                  </a:rPr>
                  <a:t>forward pass</a:t>
                </a:r>
                <a:r>
                  <a:rPr lang="zh-TW" altLang="en-US" sz="1200" dirty="0">
                    <a:solidFill>
                      <a:srgbClr val="FF0000"/>
                    </a:solidFill>
                  </a:rPr>
                  <a:t> 時 我們就能算出</a:t>
                </a:r>
                <a:r>
                  <a:rPr lang="en-US" altLang="zh-TW" sz="1200" dirty="0">
                    <a:solidFill>
                      <a:srgbClr val="FF0000"/>
                    </a:solidFill>
                  </a:rPr>
                  <a:t>z</a:t>
                </a:r>
                <a:r>
                  <a:rPr lang="zh-TW" altLang="en-US" sz="1200" dirty="0">
                    <a:solidFill>
                      <a:srgbClr val="FF0000"/>
                    </a:solidFill>
                  </a:rPr>
                  <a:t>是多少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sz="120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𝜎</a:t>
                </a:r>
                <a:r>
                  <a:rPr lang="en-US" altLang="zh-TW" sz="120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′(𝑧)</a:t>
                </a:r>
                <a:r>
                  <a:rPr lang="zh-TW" altLang="en-US" sz="1200" dirty="0">
                    <a:solidFill>
                      <a:srgbClr val="FF0000"/>
                    </a:solidFill>
                  </a:rPr>
                  <a:t> 是常數。因為在計算</a:t>
                </a:r>
                <a:r>
                  <a:rPr lang="en-US" altLang="zh-TW" sz="1200" dirty="0">
                    <a:solidFill>
                      <a:srgbClr val="FF0000"/>
                    </a:solidFill>
                  </a:rPr>
                  <a:t>forward pass</a:t>
                </a:r>
                <a:r>
                  <a:rPr lang="zh-TW" altLang="en-US" sz="1200" dirty="0">
                    <a:solidFill>
                      <a:srgbClr val="FF0000"/>
                    </a:solidFill>
                  </a:rPr>
                  <a:t> 時 我們就能算出</a:t>
                </a:r>
                <a:r>
                  <a:rPr lang="en-US" altLang="zh-TW" sz="1200" dirty="0">
                    <a:solidFill>
                      <a:srgbClr val="FF0000"/>
                    </a:solidFill>
                  </a:rPr>
                  <a:t>z</a:t>
                </a:r>
                <a:r>
                  <a:rPr lang="zh-TW" altLang="en-US" sz="1200" dirty="0">
                    <a:solidFill>
                      <a:srgbClr val="FF0000"/>
                    </a:solidFill>
                  </a:rPr>
                  <a:t>是多少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59776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sz="1200" b="1" i="1" u="sng" dirty="0"/>
                  <a:t>Case 1. Output Layer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b="1" i="1" u="sng" dirty="0"/>
                  <a:t>Case 2. Not Output Layer</a:t>
                </a:r>
                <a:endParaRPr lang="zh-TW" altLang="en-US" sz="1200" b="1" i="1" u="sng" dirty="0"/>
              </a:p>
              <a:p>
                <a:endParaRPr lang="en-US" altLang="zh-TW" sz="1200" b="1" i="1" u="sng" dirty="0"/>
              </a:p>
              <a:p>
                <a:r>
                  <a:rPr lang="en-US" altLang="zh-TW" sz="1200" b="1" i="1" u="sng" dirty="0"/>
                  <a:t>Output y1 y2 </a:t>
                </a:r>
                <a:r>
                  <a:rPr lang="zh-TW" altLang="en-US" sz="1200" b="1" i="1" u="sng" dirty="0"/>
                  <a:t>用</a:t>
                </a:r>
                <a:r>
                  <a:rPr lang="en-US" altLang="zh-TW" sz="1200" b="1" i="1" u="sng" dirty="0"/>
                  <a:t>chain rule</a:t>
                </a:r>
                <a:r>
                  <a:rPr lang="zh-TW" altLang="en-US" sz="1200" b="1" i="1" u="sng" dirty="0"/>
                  <a:t> 把她拆開</a:t>
                </a:r>
                <a:endParaRPr lang="en-US" altLang="zh-TW" sz="1200" b="1" i="1" u="sng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12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TW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zh-TW" altLang="en-US" sz="12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′</m:t>
                        </m:r>
                      </m:den>
                    </m:f>
                    <m:r>
                      <a:rPr lang="zh-TW" altLang="en-US" sz="1200" i="1">
                        <a:latin typeface="Cambria Math" panose="02040503050406030204" pitchFamily="18" charset="0"/>
                      </a:rPr>
                      <m:t>就看橘色那個</m:t>
                    </m:r>
                  </m:oMath>
                </a14:m>
                <a:r>
                  <a:rPr lang="en-US" altLang="zh-TW" sz="1200" b="1" i="1" u="sng" dirty="0"/>
                  <a:t>activation function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12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zh-TW" altLang="en-US" sz="12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TW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zh-TW" altLang="en-US" sz="1200" i="1">
                        <a:latin typeface="Cambria Math" panose="02040503050406030204" pitchFamily="18" charset="0"/>
                      </a:rPr>
                      <m:t>就是看</m:t>
                    </m:r>
                  </m:oMath>
                </a14:m>
                <a:r>
                  <a:rPr lang="en-US" altLang="zh-TW" sz="1200" b="1" i="1" u="sng" dirty="0"/>
                  <a:t>loss function</a:t>
                </a:r>
                <a:endParaRPr lang="zh-TW" altLang="en-US" sz="1200" b="1" i="1" u="sng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sz="1200" b="1" i="1" u="sng" dirty="0"/>
                  <a:t>Case 1. Output Layer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b="1" i="1" u="sng" dirty="0"/>
                  <a:t>Case 2. Not Output Layer</a:t>
                </a:r>
                <a:endParaRPr lang="zh-TW" altLang="en-US" sz="1200" b="1" i="1" u="sng" dirty="0"/>
              </a:p>
              <a:p>
                <a:endParaRPr lang="en-US" altLang="zh-TW" sz="1200" b="1" i="1" u="sng" dirty="0"/>
              </a:p>
              <a:p>
                <a:r>
                  <a:rPr lang="en-US" altLang="zh-TW" sz="1200" b="1" i="1" u="sng" dirty="0"/>
                  <a:t>Output y1 y2 </a:t>
                </a:r>
                <a:r>
                  <a:rPr lang="zh-TW" altLang="en-US" sz="1200" b="1" i="1" u="sng" dirty="0"/>
                  <a:t>用</a:t>
                </a:r>
                <a:r>
                  <a:rPr lang="en-US" altLang="zh-TW" sz="1200" b="1" i="1" u="sng" dirty="0"/>
                  <a:t>chain rule</a:t>
                </a:r>
                <a:r>
                  <a:rPr lang="zh-TW" altLang="en-US" sz="1200" b="1" i="1" u="sng" dirty="0"/>
                  <a:t> 把她拆開</a:t>
                </a:r>
                <a:endParaRPr lang="en-US" altLang="zh-TW" sz="1200" b="1" i="1" u="sng" dirty="0"/>
              </a:p>
              <a:p>
                <a:r>
                  <a:rPr lang="en-US" altLang="zh-TW" sz="1200" i="0">
                    <a:latin typeface="Cambria Math" panose="02040503050406030204" pitchFamily="18" charset="0"/>
                  </a:rPr>
                  <a:t>(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𝜕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𝑦_1)/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𝜕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𝑧′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 就看橘色那個</a:t>
                </a:r>
                <a:r>
                  <a:rPr lang="en-US" altLang="zh-TW" sz="1200" b="1" i="1" u="sng" dirty="0"/>
                  <a:t>activation function</a:t>
                </a:r>
              </a:p>
              <a:p>
                <a:r>
                  <a:rPr lang="zh-TW" altLang="en-US" sz="1200" i="0">
                    <a:latin typeface="Cambria Math" panose="02040503050406030204" pitchFamily="18" charset="0"/>
                  </a:rPr>
                  <a:t>𝜕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𝑙/(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𝜕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𝑦_1 )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 就是看</a:t>
                </a:r>
                <a:r>
                  <a:rPr lang="en-US" altLang="zh-TW" sz="1200" b="1" i="1" u="sng" dirty="0"/>
                  <a:t>loss function</a:t>
                </a:r>
                <a:endParaRPr lang="zh-TW" altLang="en-US" sz="1200" b="1" i="1" u="sng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82920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How to explain this chain rule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73033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How to explain this chain rule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28042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根據前面</a:t>
                </a:r>
                <a:r>
                  <a:rPr lang="en-US" altLang="zh-TW" dirty="0" err="1"/>
                  <a:t>opamp</a:t>
                </a:r>
                <a:r>
                  <a:rPr lang="zh-TW" altLang="en-US" dirty="0"/>
                  <a:t>那頁的公式，知道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12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zh-TW" altLang="en-US" sz="12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TW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TW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den>
                    </m:f>
                  </m:oMath>
                </a14:m>
                <a:r>
                  <a:rPr lang="zh-TW" alt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12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zh-TW" altLang="en-US" sz="12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TW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TW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  <m:r>
                      <a:rPr lang="zh-TW" alt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，就能知道</m:t>
                    </m:r>
                  </m:oMath>
                </a14:m>
                <a:r>
                  <a:rPr lang="zh-TW" alt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12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zh-TW" altLang="en-US" sz="12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′</m:t>
                        </m:r>
                      </m:den>
                    </m:f>
                  </m:oMath>
                </a14:m>
                <a:endParaRPr lang="en-US" altLang="zh-TW" sz="1200" dirty="0"/>
              </a:p>
              <a:p>
                <a:r>
                  <a:rPr lang="zh-TW" altLang="en-US" dirty="0"/>
                  <a:t>如此就能從</a:t>
                </a:r>
                <a:r>
                  <a:rPr lang="en-US" altLang="zh-TW" dirty="0"/>
                  <a:t>output layer recursively</a:t>
                </a:r>
                <a:r>
                  <a:rPr lang="zh-TW" altLang="en-US" dirty="0"/>
                  <a:t> 推過來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根據前面</a:t>
                </a:r>
                <a:r>
                  <a:rPr lang="en-US" altLang="zh-TW" dirty="0" err="1"/>
                  <a:t>opamp</a:t>
                </a:r>
                <a:r>
                  <a:rPr lang="zh-TW" altLang="en-US" dirty="0"/>
                  <a:t>那頁的公式，知道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𝜕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𝑙/(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𝜕</a:t>
                </a:r>
                <a:r>
                  <a:rPr lang="en-US" altLang="zh-TW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𝑧_𝑎 )</a:t>
                </a:r>
                <a:r>
                  <a:rPr lang="zh-TW" altLang="en-US" dirty="0"/>
                  <a:t> 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𝜕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𝑙/(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𝜕</a:t>
                </a:r>
                <a:r>
                  <a:rPr lang="en-US" altLang="zh-TW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𝑧_𝑏 )</a:t>
                </a:r>
                <a:r>
                  <a:rPr lang="zh-TW" altLang="en-US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，就能知道</a:t>
                </a:r>
                <a:r>
                  <a:rPr lang="zh-TW" altLang="en-US" dirty="0"/>
                  <a:t> 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𝜕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𝑙/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𝜕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𝑧′</a:t>
                </a:r>
                <a:endParaRPr lang="en-US" altLang="zh-TW" sz="1200" dirty="0"/>
              </a:p>
              <a:p>
                <a:r>
                  <a:rPr lang="zh-TW" altLang="en-US" dirty="0"/>
                  <a:t>如此就能從</a:t>
                </a:r>
                <a:r>
                  <a:rPr lang="en-US" altLang="zh-TW" dirty="0"/>
                  <a:t>output layer recursively</a:t>
                </a:r>
                <a:r>
                  <a:rPr lang="zh-TW" altLang="en-US" dirty="0"/>
                  <a:t> 推過來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411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不用看整張圖，看一小區</a:t>
            </a:r>
            <a:r>
              <a:rPr lang="en-US" altLang="zh-TW" dirty="0"/>
              <a:t>(</a:t>
            </a:r>
            <a:r>
              <a:rPr lang="zh-TW" altLang="en-US" dirty="0"/>
              <a:t>如鳥嘴</a:t>
            </a:r>
            <a:r>
              <a:rPr lang="en-US" altLang="zh-TW" dirty="0"/>
              <a:t>)</a:t>
            </a:r>
            <a:r>
              <a:rPr lang="zh-TW" altLang="en-US" dirty="0"/>
              <a:t>就好，像假設這個</a:t>
            </a:r>
            <a:r>
              <a:rPr lang="en-US" altLang="zh-TW" dirty="0"/>
              <a:t>neuron</a:t>
            </a:r>
            <a:r>
              <a:rPr lang="zh-TW" altLang="en-US" dirty="0"/>
              <a:t>就是</a:t>
            </a:r>
            <a:r>
              <a:rPr lang="en-US" altLang="zh-TW" dirty="0"/>
              <a:t>beak detector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9832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他們做的事一樣的是，所以我們可以要求這兩個 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neuron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，，它們就共用同一組參數這樣你就可以減少參數量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2793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做 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subsampling 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這件事情 對影像辨識來說，是沒有太大的影響的，所以，我們可以用這個概念把 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變小</a:t>
            </a:r>
            <a:r>
              <a:rPr lang="zh-TW" altLang="en-US" dirty="0"/>
              <a:t>，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以減少你需要用的參數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604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KNN:</a:t>
            </a:r>
            <a:r>
              <a:rPr lang="zh-TW" altLang="en-US" dirty="0"/>
              <a:t> 給定一張測試圖片，找出訓練集中最接近的 </a:t>
            </a:r>
            <a:r>
              <a:rPr lang="en-US" altLang="zh-TW" dirty="0"/>
              <a:t>k</a:t>
            </a:r>
            <a:r>
              <a:rPr lang="zh-TW" altLang="en-US" dirty="0"/>
              <a:t>張圖像，根據它們的標籤投票。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7682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前兩個影像辨識的特性可以靠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convolution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來處理，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property 3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可以靠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 pooling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來保留</a:t>
            </a:r>
            <a:r>
              <a:rPr lang="zh-TW" altLang="en-US" dirty="0"/>
              <a:t>真正重要的資訊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要做幾次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convolution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，做幾次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 Pooling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在定你的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的架構時，就要事先決定好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</a:p>
          <a:p>
            <a:r>
              <a:rPr lang="en-US" altLang="zh-TW" dirty="0"/>
              <a:t>flatten</a:t>
            </a:r>
            <a:r>
              <a:rPr lang="zh-TW" altLang="en-US" dirty="0"/>
              <a:t> 是因為前面卷積與池化提取出特徵圖（例如 </a:t>
            </a:r>
            <a:r>
              <a:rPr lang="en-US" altLang="zh-TW" dirty="0"/>
              <a:t>shape </a:t>
            </a:r>
            <a:r>
              <a:rPr lang="zh-TW" altLang="en-US" dirty="0"/>
              <a:t>是 </a:t>
            </a:r>
            <a:r>
              <a:rPr lang="en-US" altLang="zh-TW" dirty="0"/>
              <a:t>[batch, channels, height, width]</a:t>
            </a:r>
            <a:r>
              <a:rPr lang="zh-TW" altLang="en-US" dirty="0"/>
              <a:t>）。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最後的分類器，也就是</a:t>
            </a:r>
            <a:r>
              <a:rPr lang="zh-TW" altLang="en-US" dirty="0"/>
              <a:t>全連接層（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Fully Connected Layer</a:t>
            </a:r>
            <a:r>
              <a:rPr lang="zh-TW" altLang="en-US" dirty="0"/>
              <a:t>）只能接收 </a:t>
            </a:r>
            <a:r>
              <a:rPr lang="en-US" altLang="zh-TW" dirty="0"/>
              <a:t>1D </a:t>
            </a:r>
            <a:r>
              <a:rPr lang="zh-TW" altLang="en-US" dirty="0"/>
              <a:t>向量，因此要先用 </a:t>
            </a:r>
            <a:r>
              <a:rPr lang="en-US" altLang="zh-TW" b="1" dirty="0"/>
              <a:t>Flatten</a:t>
            </a:r>
            <a:r>
              <a:rPr lang="en-US" altLang="zh-TW" dirty="0"/>
              <a:t> </a:t>
            </a:r>
            <a:r>
              <a:rPr lang="zh-TW" altLang="en-US" dirty="0"/>
              <a:t>將其展平成一個長向量再餵進去。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8020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we're going to take this filter and we're going to slide it over the image spatially and compute dot products at every spatial location.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2953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最後會</a:t>
            </a:r>
            <a:r>
              <a:rPr lang="en-US" altLang="zh-TW" dirty="0"/>
              <a:t>convolve</a:t>
            </a:r>
            <a:r>
              <a:rPr lang="zh-TW" altLang="en-US" dirty="0"/>
              <a:t>出這張</a:t>
            </a:r>
            <a:r>
              <a:rPr lang="en-US" altLang="zh-TW" dirty="0"/>
              <a:t>activation map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/>
              <a:t>也稱作</a:t>
            </a:r>
            <a:r>
              <a:rPr lang="en-US" altLang="zh-TW" dirty="0"/>
              <a:t>feature map)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3830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2</a:t>
            </a:r>
            <a:r>
              <a:rPr lang="en-US" altLang="zh-TW" baseline="30000" dirty="0"/>
              <a:t>nd</a:t>
            </a:r>
            <a:r>
              <a:rPr lang="en-US" altLang="zh-TW" dirty="0"/>
              <a:t> filter</a:t>
            </a:r>
            <a:r>
              <a:rPr lang="zh-TW" altLang="en-US" dirty="0"/>
              <a:t> 就會</a:t>
            </a:r>
            <a:r>
              <a:rPr lang="en-US" altLang="zh-TW" dirty="0"/>
              <a:t>convolve</a:t>
            </a:r>
            <a:r>
              <a:rPr lang="zh-TW" altLang="en-US" dirty="0"/>
              <a:t> 出第二張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9422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Filter </a:t>
            </a:r>
            <a:r>
              <a:rPr lang="zh-TW" altLang="en-US" dirty="0"/>
              <a:t>去</a:t>
            </a:r>
            <a:r>
              <a:rPr lang="en-US" altLang="zh-TW" dirty="0" err="1"/>
              <a:t>colvole</a:t>
            </a:r>
            <a:r>
              <a:rPr lang="zh-TW" altLang="en-US" dirty="0"/>
              <a:t> </a:t>
            </a:r>
            <a:r>
              <a:rPr lang="en-US" altLang="zh-TW" dirty="0"/>
              <a:t>image</a:t>
            </a:r>
            <a:r>
              <a:rPr lang="zh-TW" altLang="en-US" dirty="0"/>
              <a:t> 就會產生</a:t>
            </a:r>
            <a:r>
              <a:rPr lang="en-US" altLang="zh-TW" dirty="0"/>
              <a:t>feature map</a:t>
            </a:r>
            <a:r>
              <a:rPr lang="zh-TW" altLang="en-US" dirty="0"/>
              <a:t>，像</a:t>
            </a:r>
            <a:r>
              <a:rPr lang="en-US" altLang="zh-TW" dirty="0"/>
              <a:t>filter 1 </a:t>
            </a:r>
            <a:r>
              <a:rPr lang="zh-TW" altLang="en-US" dirty="0"/>
              <a:t>就可以偵測圖上對角線都是</a:t>
            </a:r>
            <a:r>
              <a:rPr lang="en-US" altLang="zh-TW" dirty="0"/>
              <a:t>1</a:t>
            </a:r>
            <a:r>
              <a:rPr lang="zh-TW" altLang="en-US" dirty="0"/>
              <a:t>的區塊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6976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把</a:t>
            </a:r>
            <a:r>
              <a:rPr lang="en-US" altLang="zh-TW" dirty="0"/>
              <a:t>feature map</a:t>
            </a:r>
            <a:r>
              <a:rPr lang="zh-TW" altLang="en-US" dirty="0"/>
              <a:t> 做</a:t>
            </a:r>
            <a:r>
              <a:rPr lang="en-US" altLang="zh-TW" dirty="0"/>
              <a:t>max pooling</a:t>
            </a:r>
            <a:r>
              <a:rPr lang="zh-TW" altLang="en-US" dirty="0"/>
              <a:t> 就可以讓圖變小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4037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所以，做完一次 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convolution 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加一次 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 pooling 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我們就把原來 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6*6 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 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變成一個 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2*2 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 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7164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做一次會變小</a:t>
            </a:r>
            <a:endParaRPr lang="en-US" altLang="zh-TW" dirty="0"/>
          </a:p>
          <a:p>
            <a:r>
              <a:rPr lang="zh-TW" altLang="en-US" dirty="0"/>
              <a:t>再做一次會更小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0805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New image </a:t>
            </a:r>
            <a:r>
              <a:rPr lang="zh-TW" altLang="en-US" dirty="0"/>
              <a:t>要</a:t>
            </a:r>
            <a:r>
              <a:rPr lang="en-US" altLang="zh-TW" dirty="0"/>
              <a:t>flatten</a:t>
            </a:r>
            <a:r>
              <a:rPr lang="zh-TW" altLang="en-US" dirty="0"/>
              <a:t> 後才能丟到</a:t>
            </a:r>
            <a:r>
              <a:rPr lang="en-US" altLang="zh-TW" dirty="0"/>
              <a:t>FCN</a:t>
            </a:r>
            <a:r>
              <a:rPr lang="zh-TW" altLang="en-US" dirty="0"/>
              <a:t>裡面</a:t>
            </a:r>
            <a:endParaRPr lang="en-US" altLang="zh-TW" dirty="0"/>
          </a:p>
          <a:p>
            <a:r>
              <a:rPr lang="zh-TW" altLang="en-US" dirty="0"/>
              <a:t>那</a:t>
            </a:r>
            <a:r>
              <a:rPr lang="en-US" altLang="zh-TW" dirty="0"/>
              <a:t>flatten </a:t>
            </a:r>
            <a:r>
              <a:rPr lang="zh-TW" altLang="en-US" dirty="0"/>
              <a:t>就是</a:t>
            </a:r>
            <a:r>
              <a:rPr lang="en-US" altLang="zh-TW" dirty="0"/>
              <a:t>: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9346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flatten</a:t>
            </a:r>
            <a:r>
              <a:rPr lang="zh-TW" altLang="en-US" dirty="0"/>
              <a:t> 是因為前面卷積與池化提取出特徵圖（例如 </a:t>
            </a:r>
            <a:r>
              <a:rPr lang="en-US" altLang="zh-TW" dirty="0"/>
              <a:t>shape </a:t>
            </a:r>
            <a:r>
              <a:rPr lang="zh-TW" altLang="en-US" dirty="0"/>
              <a:t>是 </a:t>
            </a:r>
            <a:r>
              <a:rPr lang="en-US" altLang="zh-TW" dirty="0"/>
              <a:t>[batch, channels, height, width]</a:t>
            </a:r>
            <a:r>
              <a:rPr lang="zh-TW" altLang="en-US" dirty="0"/>
              <a:t>）。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最後的分類器，也就是</a:t>
            </a:r>
            <a:r>
              <a:rPr lang="zh-TW" altLang="en-US" dirty="0"/>
              <a:t>全連接層（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Fully Connected Layer</a:t>
            </a:r>
            <a:r>
              <a:rPr lang="zh-TW" altLang="en-US" dirty="0"/>
              <a:t>）只能接收 </a:t>
            </a:r>
            <a:r>
              <a:rPr lang="en-US" altLang="zh-TW" dirty="0"/>
              <a:t>1D </a:t>
            </a:r>
            <a:r>
              <a:rPr lang="zh-TW" altLang="en-US" dirty="0"/>
              <a:t>向量，因此要先用 </a:t>
            </a:r>
            <a:r>
              <a:rPr lang="en-US" altLang="zh-TW" b="1" dirty="0"/>
              <a:t>Flatten</a:t>
            </a:r>
            <a:r>
              <a:rPr lang="en-US" altLang="zh-TW" dirty="0"/>
              <a:t> </a:t>
            </a:r>
            <a:r>
              <a:rPr lang="zh-TW" altLang="en-US" dirty="0"/>
              <a:t>將其展平成一個長向量再餵進去。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CDAE2-1044-44AA-8E16-BB9FD2E2B3CC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0380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9944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這張圖可以看出，最開始的卷積層會學到比較</a:t>
            </a:r>
            <a:r>
              <a:rPr lang="zh-TW" altLang="en-US" b="1" dirty="0"/>
              <a:t>簡單的特徵</a:t>
            </a:r>
            <a:r>
              <a:rPr lang="zh-TW" altLang="en-US" dirty="0"/>
              <a:t>（如邊緣、線條），越往後的層會學到越</a:t>
            </a:r>
            <a:r>
              <a:rPr lang="zh-TW" altLang="en-US" b="1" dirty="0"/>
              <a:t>複雜與抽象的特徵</a:t>
            </a:r>
            <a:r>
              <a:rPr lang="zh-TW" altLang="en-US" dirty="0"/>
              <a:t>（如物體的一部分）。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520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Idea 1</a:t>
            </a:r>
            <a:r>
              <a:rPr lang="zh-TW" altLang="en-US" dirty="0"/>
              <a:t>直接在整個資料集上選最好的參數 → </a:t>
            </a:r>
            <a:r>
              <a:rPr lang="en-US" altLang="zh-TW" dirty="0"/>
              <a:t>K=1 </a:t>
            </a:r>
            <a:r>
              <a:rPr lang="zh-TW" altLang="en-US" dirty="0"/>
              <a:t>在訓練資料集表現完美，但泛化能力差</a:t>
            </a:r>
            <a:endParaRPr lang="en-US" altLang="zh-TW" dirty="0"/>
          </a:p>
          <a:p>
            <a:r>
              <a:rPr lang="en-US" altLang="zh-TW" dirty="0"/>
              <a:t>Idea 2</a:t>
            </a:r>
            <a:r>
              <a:rPr lang="zh-TW" altLang="en-US" dirty="0"/>
              <a:t>將資料分成 </a:t>
            </a:r>
            <a:r>
              <a:rPr lang="en-US" altLang="zh-TW" dirty="0"/>
              <a:t>train / test</a:t>
            </a:r>
            <a:r>
              <a:rPr lang="zh-TW" altLang="en-US" dirty="0"/>
              <a:t>，再用 </a:t>
            </a:r>
            <a:r>
              <a:rPr lang="en-US" altLang="zh-TW" dirty="0"/>
              <a:t>test </a:t>
            </a:r>
            <a:r>
              <a:rPr lang="zh-TW" altLang="en-US" dirty="0"/>
              <a:t>來挑</a:t>
            </a:r>
            <a:r>
              <a:rPr lang="en-US" altLang="zh-TW" dirty="0"/>
              <a:t>hyperparameter</a:t>
            </a:r>
            <a:r>
              <a:rPr lang="zh-TW" altLang="en-US" dirty="0"/>
              <a:t>→ 測試集不能被用來調參</a:t>
            </a:r>
            <a:endParaRPr lang="en-US" altLang="zh-TW" dirty="0"/>
          </a:p>
          <a:p>
            <a:r>
              <a:rPr lang="en-US" altLang="zh-TW" dirty="0"/>
              <a:t>Idea 3</a:t>
            </a:r>
            <a:r>
              <a:rPr lang="zh-TW" altLang="en-US" dirty="0"/>
              <a:t>將資料切成三份 → </a:t>
            </a:r>
            <a:r>
              <a:rPr lang="en-US" altLang="zh-TW" b="1" dirty="0"/>
              <a:t>train / validation / test </a:t>
            </a:r>
            <a:r>
              <a:rPr lang="zh-TW" altLang="en-US" dirty="0"/>
              <a:t>用 </a:t>
            </a:r>
            <a:r>
              <a:rPr lang="en-US" altLang="zh-TW" dirty="0"/>
              <a:t>training </a:t>
            </a:r>
            <a:r>
              <a:rPr lang="zh-TW" altLang="en-US" dirty="0"/>
              <a:t>訓練；用 </a:t>
            </a:r>
            <a:r>
              <a:rPr lang="en-US" altLang="zh-TW" dirty="0"/>
              <a:t>validation </a:t>
            </a:r>
            <a:r>
              <a:rPr lang="zh-TW" altLang="en-US" dirty="0"/>
              <a:t>調參；最後只用一次 </a:t>
            </a:r>
            <a:r>
              <a:rPr lang="en-US" altLang="zh-TW" dirty="0"/>
              <a:t>test </a:t>
            </a:r>
            <a:r>
              <a:rPr lang="zh-TW" altLang="en-US" dirty="0"/>
              <a:t>評估效果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258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Idea 4 </a:t>
            </a:r>
            <a:r>
              <a:rPr lang="zh-TW" altLang="en-US" dirty="0"/>
              <a:t>交叉驗證（</a:t>
            </a:r>
            <a:r>
              <a:rPr lang="en-US" altLang="zh-TW" dirty="0"/>
              <a:t>Cross-Validation</a:t>
            </a:r>
            <a:r>
              <a:rPr lang="zh-TW" altLang="en-US" dirty="0"/>
              <a:t>）</a:t>
            </a:r>
          </a:p>
          <a:p>
            <a:r>
              <a:rPr lang="zh-TW" altLang="en-US" dirty="0"/>
              <a:t>將資料分為多個「</a:t>
            </a:r>
            <a:r>
              <a:rPr lang="en-US" altLang="zh-TW" dirty="0"/>
              <a:t>folds</a:t>
            </a:r>
            <a:r>
              <a:rPr lang="zh-TW" altLang="en-US" dirty="0"/>
              <a:t>」，輪流當驗證集，其餘為訓練集。</a:t>
            </a:r>
          </a:p>
          <a:p>
            <a:r>
              <a:rPr lang="zh-TW" altLang="en-US" dirty="0"/>
              <a:t>適合小資料集，但在 </a:t>
            </a:r>
            <a:r>
              <a:rPr lang="en-US" altLang="zh-TW" dirty="0"/>
              <a:t>deep learning </a:t>
            </a:r>
            <a:r>
              <a:rPr lang="zh-TW" altLang="en-US" dirty="0"/>
              <a:t>中不常用，因計算量大。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210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替代 </a:t>
            </a:r>
            <a:r>
              <a:rPr lang="en-US" altLang="zh-TW" dirty="0"/>
              <a:t>KNN</a:t>
            </a:r>
            <a:r>
              <a:rPr lang="zh-TW" altLang="en-US" dirty="0"/>
              <a:t>，使用能夠學習參數的模型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BA92-0F02-414C-8D78-CA0F15F9506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311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0F8874-C2FB-D143-8BDC-BAED3443B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+mn-lt"/>
              </a:defRPr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326ECDA-F0C6-CE48-8AA1-795D67DE3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B514E57-577F-7A4B-A1F7-3D5465D5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42BA-6E48-FB43-ADD4-4C9C268A6C60}" type="datetime1">
              <a:rPr lang="zh-TW" altLang="en-US" smtClean="0"/>
              <a:t>2025/8/6</a:t>
            </a:fld>
            <a:endParaRPr lang="en-GB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65091F-2D57-B347-BC9A-5D9A87DBB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3EE28C1-F03B-3B48-B2D2-54763A404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5095933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474AAD-6E51-914E-83F7-F7B8AF89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79EF49E-E54D-A24A-8072-B51D92AAD9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4992267-726B-0F4F-9501-47FDE6EDB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42BA-6E48-FB43-ADD4-4C9C268A6C60}" type="datetime1">
              <a:rPr lang="zh-TW" altLang="en-US" smtClean="0"/>
              <a:t>2025/8/6</a:t>
            </a:fld>
            <a:endParaRPr lang="en-GB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8EB84CE-B8E2-024D-9387-B752D8D1B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083A0BB-DD48-4C4B-A390-7083B2ADF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619272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7E86F4A-CC32-D040-9E80-B140521E2D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B1D9614-B9FE-2947-BD7F-0CF384147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7C75193-A8E9-3745-A46A-AABB5E198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42BA-6E48-FB43-ADD4-4C9C268A6C60}" type="datetime1">
              <a:rPr lang="zh-TW" altLang="en-US" smtClean="0"/>
              <a:t>2025/8/6</a:t>
            </a:fld>
            <a:endParaRPr lang="en-GB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84408EE-C130-9246-9C16-723BD8F5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F938215-A52C-D741-954C-F9C1C4B29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5012528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6933">
              <a:lnSpc>
                <a:spcPts val="2787"/>
              </a:lnSpc>
            </a:pPr>
            <a:r>
              <a:rPr lang="en" spc="-7"/>
              <a:t>Fei-Fei Li, Ranjay Krishna, Danfei</a:t>
            </a:r>
            <a:r>
              <a:rPr lang="en" spc="-107"/>
              <a:t> </a:t>
            </a:r>
            <a:r>
              <a:rPr lang="en" spc="-7"/>
              <a:t>Xu</a:t>
            </a:r>
            <a:endParaRPr lang="en" spc="-7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6933">
              <a:lnSpc>
                <a:spcPts val="2787"/>
              </a:lnSpc>
            </a:pPr>
            <a:r>
              <a:rPr lang="en" spc="-7"/>
              <a:t>April 14,</a:t>
            </a:r>
            <a:r>
              <a:rPr lang="en" spc="-120"/>
              <a:t> </a:t>
            </a:r>
            <a:r>
              <a:rPr lang="en" spc="-7"/>
              <a:t>2020</a:t>
            </a:r>
            <a:endParaRPr lang="en" spc="-7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701715">
              <a:lnSpc>
                <a:spcPts val="2787"/>
              </a:lnSpc>
            </a:pPr>
            <a:fld id="{81D60167-4931-47E6-BA6A-407CBD079E47}" type="slidenum">
              <a:rPr lang="en-US" altLang="zh-TW" smtClean="0"/>
              <a:pPr marL="1701715">
                <a:lnSpc>
                  <a:spcPts val="2787"/>
                </a:lnSpc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66738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2E1BA6-DDC2-9B4B-9A8A-5DAE14203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11045D1-BA5D-7C4C-A325-617671C05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9DE0403-A852-4745-A8DE-E210754A1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42BA-6E48-FB43-ADD4-4C9C268A6C60}" type="datetime1">
              <a:rPr lang="zh-TW" altLang="en-US" smtClean="0"/>
              <a:t>2025/8/6</a:t>
            </a:fld>
            <a:endParaRPr lang="en-GB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94DEE50-637B-1A49-ABEE-5DB2AAB99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A1DF795-117F-4D40-B920-775A18581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5329262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EE4C5A-4983-9A4B-BDB8-DC9A43C77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DB112B2-1FA1-6140-B250-280307095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0EF2B3C-02F9-5943-A2DC-8B638070D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42BA-6E48-FB43-ADD4-4C9C268A6C60}" type="datetime1">
              <a:rPr lang="zh-TW" altLang="en-US" smtClean="0"/>
              <a:t>2025/8/6</a:t>
            </a:fld>
            <a:endParaRPr lang="en-GB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CB8C5E4-B5F1-FA48-AA9C-CDCB80D57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0AFCC40-BCDA-264E-8D23-4434A8D4F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680040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9489F0-43BC-244B-BE6C-ED0ED465D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F34460-06A4-D14C-935F-C7AF91B7F7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629C534-95B1-2A4A-A25F-759FA0804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A2C7AFB-C231-E24A-8E51-0DF296B01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42BA-6E48-FB43-ADD4-4C9C268A6C60}" type="datetime1">
              <a:rPr lang="zh-TW" altLang="en-US" smtClean="0"/>
              <a:t>2025/8/6</a:t>
            </a:fld>
            <a:endParaRPr lang="en-GB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FC3C01C-6039-9445-9CF3-DE681264C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24B4DF8-881B-F84A-9635-92DB301F5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5050355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8EE1E0-4818-FE46-BDF7-0F9B7186D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78C2BA9-EE1A-7D44-8669-A461F2874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45A4DF2-E6E5-2048-BB19-C7F1B4CF9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4F5DF3A-12EA-694A-8531-CD30B5D16C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86754C5-3AC5-AD4B-AB38-7D4F33E748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FD25A7C-D41B-2046-A528-05499856E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42BA-6E48-FB43-ADD4-4C9C268A6C60}" type="datetime1">
              <a:rPr lang="zh-TW" altLang="en-US" smtClean="0"/>
              <a:t>2025/8/6</a:t>
            </a:fld>
            <a:endParaRPr lang="en-GB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E1E5FA2-AB7F-2245-8234-65E4FB02F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903A947-1D9A-144E-8E68-D367A6E6D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7944032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D0E9B5-3F2B-F24B-9181-96C4F6F83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6D1FDDF-0F4D-E741-B72B-6B98F3796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42BA-6E48-FB43-ADD4-4C9C268A6C60}" type="datetime1">
              <a:rPr lang="zh-TW" altLang="en-US" smtClean="0"/>
              <a:t>2025/8/6</a:t>
            </a:fld>
            <a:endParaRPr lang="en-GB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692506A-D329-3B46-A2E5-E504FDE8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1E07234-826A-0A42-9D0F-409A15786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2212784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7422AE5-5894-8D4B-B588-5C15CC60E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42BA-6E48-FB43-ADD4-4C9C268A6C60}" type="datetime1">
              <a:rPr lang="zh-TW" altLang="en-US" smtClean="0"/>
              <a:t>2025/8/6</a:t>
            </a:fld>
            <a:endParaRPr lang="en-GB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A8DB2EA3-008F-4442-8149-5DCA1B47C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73CB54F-A121-2947-BD56-405D1F1C3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6398439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E90712-5BD3-0942-8CFE-7490E825E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499983-C64C-8040-B366-B9BD951A7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68F8C4D-E98E-0D40-B695-4631E3FBF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217E1DC-2106-CA49-A425-A41E654B3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42BA-6E48-FB43-ADD4-4C9C268A6C60}" type="datetime1">
              <a:rPr lang="zh-TW" altLang="en-US" smtClean="0"/>
              <a:t>2025/8/6</a:t>
            </a:fld>
            <a:endParaRPr lang="en-GB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27435F5-DC83-9741-8B94-14C871197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DB03C71-64AA-1B45-A056-678C58588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2475745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2956EC-1887-AE4D-8EF6-30BBD91BB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59CBD234-0551-6444-8D75-1B03C9C76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DF684F8-FBA9-A24C-8006-4B1C11678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F911A3A-03D3-E34D-A3A1-4B8867D25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42BA-6E48-FB43-ADD4-4C9C268A6C60}" type="datetime1">
              <a:rPr lang="zh-TW" altLang="en-US" smtClean="0"/>
              <a:t>2025/8/6</a:t>
            </a:fld>
            <a:endParaRPr lang="en-GB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94F5CC4-8DD4-0245-9A82-F261B4BF1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1C11FDD-9C64-E742-9662-8B306287E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5276747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C94A4F1-981A-C84C-B38F-B0F8E837D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11BBB41-95CA-A943-9094-2BE0FA622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9B28C0F-7FC0-464B-9269-7A1D02CFB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542BA-6E48-FB43-ADD4-4C9C268A6C60}" type="datetime1">
              <a:rPr lang="zh-TW" altLang="en-US" smtClean="0"/>
              <a:t>2025/8/6</a:t>
            </a:fld>
            <a:endParaRPr lang="en-GB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2089969-6925-DE46-A8B6-04A5B2E35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679D12D-4C1A-784D-9A7A-13B94E9EF1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FDD9C-F00C-4F7F-B010-92790AB2CEB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344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stanford.edu/syllabus.html" TargetMode="External"/><Relationship Id="rId2" Type="http://schemas.openxmlformats.org/officeDocument/2006/relationships/hyperlink" Target="http://media.ee.ntu.edu.tw/crash_course/2020/Intro_DL.pptx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peech.ee.ntu.edu.tw/~hylee/ml/2017-spring.php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53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0.wmf"/><Relationship Id="rId17" Type="http://schemas.openxmlformats.org/officeDocument/2006/relationships/oleObject" Target="../embeddings/oleObject8.bin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52.wmf"/><Relationship Id="rId20" Type="http://schemas.openxmlformats.org/officeDocument/2006/relationships/image" Target="../media/image5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49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46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51.wmf"/><Relationship Id="rId22" Type="http://schemas.openxmlformats.org/officeDocument/2006/relationships/image" Target="../media/image55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62.wmf"/><Relationship Id="rId18" Type="http://schemas.openxmlformats.org/officeDocument/2006/relationships/oleObject" Target="../embeddings/oleObject19.bin"/><Relationship Id="rId3" Type="http://schemas.openxmlformats.org/officeDocument/2006/relationships/image" Target="../media/image57.wmf"/><Relationship Id="rId21" Type="http://schemas.openxmlformats.org/officeDocument/2006/relationships/image" Target="../media/image66.wmf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64.wmf"/><Relationship Id="rId25" Type="http://schemas.openxmlformats.org/officeDocument/2006/relationships/image" Target="../media/image68.wmf"/><Relationship Id="rId2" Type="http://schemas.openxmlformats.org/officeDocument/2006/relationships/oleObject" Target="../embeddings/oleObject11.bin"/><Relationship Id="rId16" Type="http://schemas.openxmlformats.org/officeDocument/2006/relationships/oleObject" Target="../embeddings/oleObject18.bin"/><Relationship Id="rId20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61.wmf"/><Relationship Id="rId24" Type="http://schemas.openxmlformats.org/officeDocument/2006/relationships/oleObject" Target="../embeddings/oleObject22.bin"/><Relationship Id="rId5" Type="http://schemas.openxmlformats.org/officeDocument/2006/relationships/image" Target="../media/image58.wmf"/><Relationship Id="rId15" Type="http://schemas.openxmlformats.org/officeDocument/2006/relationships/image" Target="../media/image63.wmf"/><Relationship Id="rId23" Type="http://schemas.openxmlformats.org/officeDocument/2006/relationships/image" Target="../media/image67.wmf"/><Relationship Id="rId10" Type="http://schemas.openxmlformats.org/officeDocument/2006/relationships/oleObject" Target="../embeddings/oleObject15.bin"/><Relationship Id="rId19" Type="http://schemas.openxmlformats.org/officeDocument/2006/relationships/image" Target="../media/image65.w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60.wmf"/><Relationship Id="rId14" Type="http://schemas.openxmlformats.org/officeDocument/2006/relationships/oleObject" Target="../embeddings/oleObject17.bin"/><Relationship Id="rId22" Type="http://schemas.openxmlformats.org/officeDocument/2006/relationships/oleObject" Target="../embeddings/oleObject21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270.png"/><Relationship Id="rId5" Type="http://schemas.openxmlformats.org/officeDocument/2006/relationships/image" Target="../media/image68.png"/><Relationship Id="rId10" Type="http://schemas.openxmlformats.org/officeDocument/2006/relationships/image" Target="../media/image260.png"/><Relationship Id="rId4" Type="http://schemas.openxmlformats.org/officeDocument/2006/relationships/image" Target="../media/image67.png"/><Relationship Id="rId9" Type="http://schemas.openxmlformats.org/officeDocument/2006/relationships/image" Target="../media/image25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oleObject" Target="../embeddings/oleObject23.bin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161.png"/><Relationship Id="rId10" Type="http://schemas.openxmlformats.org/officeDocument/2006/relationships/image" Target="../media/image78.png"/><Relationship Id="rId4" Type="http://schemas.openxmlformats.org/officeDocument/2006/relationships/image" Target="../media/image69.wmf"/><Relationship Id="rId9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3" Type="http://schemas.openxmlformats.org/officeDocument/2006/relationships/oleObject" Target="../embeddings/oleObject23.bin"/><Relationship Id="rId7" Type="http://schemas.openxmlformats.org/officeDocument/2006/relationships/image" Target="../media/image85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169.png"/><Relationship Id="rId5" Type="http://schemas.openxmlformats.org/officeDocument/2006/relationships/image" Target="../media/image83.png"/><Relationship Id="rId15" Type="http://schemas.openxmlformats.org/officeDocument/2006/relationships/image" Target="../media/image91.png"/><Relationship Id="rId10" Type="http://schemas.openxmlformats.org/officeDocument/2006/relationships/image" Target="../media/image168.png"/><Relationship Id="rId4" Type="http://schemas.openxmlformats.org/officeDocument/2006/relationships/image" Target="../media/image69.wmf"/><Relationship Id="rId9" Type="http://schemas.openxmlformats.org/officeDocument/2006/relationships/image" Target="../media/image87.png"/><Relationship Id="rId1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24" Type="http://schemas.openxmlformats.org/officeDocument/2006/relationships/image" Target="../media/image196.png"/><Relationship Id="rId5" Type="http://schemas.openxmlformats.org/officeDocument/2006/relationships/image" Target="../media/image69.wmf"/><Relationship Id="rId15" Type="http://schemas.openxmlformats.org/officeDocument/2006/relationships/image" Target="../media/image107.png"/><Relationship Id="rId23" Type="http://schemas.openxmlformats.org/officeDocument/2006/relationships/image" Target="../media/image195.png"/><Relationship Id="rId10" Type="http://schemas.openxmlformats.org/officeDocument/2006/relationships/image" Target="../media/image102.png"/><Relationship Id="rId4" Type="http://schemas.openxmlformats.org/officeDocument/2006/relationships/oleObject" Target="../embeddings/oleObject23.bin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10.png"/><Relationship Id="rId18" Type="http://schemas.openxmlformats.org/officeDocument/2006/relationships/image" Target="../media/image104.png"/><Relationship Id="rId26" Type="http://schemas.openxmlformats.org/officeDocument/2006/relationships/image" Target="../media/image117.png"/><Relationship Id="rId3" Type="http://schemas.openxmlformats.org/officeDocument/2006/relationships/image" Target="../media/image97.png"/><Relationship Id="rId21" Type="http://schemas.openxmlformats.org/officeDocument/2006/relationships/image" Target="../media/image113.png"/><Relationship Id="rId7" Type="http://schemas.openxmlformats.org/officeDocument/2006/relationships/image" Target="../media/image99.png"/><Relationship Id="rId12" Type="http://schemas.openxmlformats.org/officeDocument/2006/relationships/image" Target="../media/image109.png"/><Relationship Id="rId17" Type="http://schemas.openxmlformats.org/officeDocument/2006/relationships/image" Target="../media/image112.png"/><Relationship Id="rId25" Type="http://schemas.openxmlformats.org/officeDocument/2006/relationships/image" Target="../media/image108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11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24" Type="http://schemas.openxmlformats.org/officeDocument/2006/relationships/image" Target="../media/image116.png"/><Relationship Id="rId5" Type="http://schemas.openxmlformats.org/officeDocument/2006/relationships/image" Target="../media/image69.wmf"/><Relationship Id="rId23" Type="http://schemas.openxmlformats.org/officeDocument/2006/relationships/image" Target="../media/image115.png"/><Relationship Id="rId10" Type="http://schemas.openxmlformats.org/officeDocument/2006/relationships/image" Target="../media/image102.png"/><Relationship Id="rId19" Type="http://schemas.openxmlformats.org/officeDocument/2006/relationships/image" Target="../media/image105.png"/><Relationship Id="rId4" Type="http://schemas.openxmlformats.org/officeDocument/2006/relationships/oleObject" Target="../embeddings/oleObject23.bin"/><Relationship Id="rId9" Type="http://schemas.openxmlformats.org/officeDocument/2006/relationships/image" Target="../media/image101.png"/><Relationship Id="rId14" Type="http://schemas.openxmlformats.org/officeDocument/2006/relationships/image" Target="../media/image103.png"/><Relationship Id="rId22" Type="http://schemas.openxmlformats.org/officeDocument/2006/relationships/image" Target="../media/image11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oleObject" Target="../embeddings/oleObject23.bin"/><Relationship Id="rId7" Type="http://schemas.openxmlformats.org/officeDocument/2006/relationships/image" Target="../media/image1170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22.png"/><Relationship Id="rId5" Type="http://schemas.openxmlformats.org/officeDocument/2006/relationships/image" Target="../media/image109.png"/><Relationship Id="rId10" Type="http://schemas.openxmlformats.org/officeDocument/2006/relationships/image" Target="../media/image121.png"/><Relationship Id="rId4" Type="http://schemas.openxmlformats.org/officeDocument/2006/relationships/image" Target="../media/image69.wmf"/><Relationship Id="rId9" Type="http://schemas.openxmlformats.org/officeDocument/2006/relationships/image" Target="../media/image11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3.png"/><Relationship Id="rId18" Type="http://schemas.openxmlformats.org/officeDocument/2006/relationships/image" Target="../media/image118.png"/><Relationship Id="rId3" Type="http://schemas.openxmlformats.org/officeDocument/2006/relationships/oleObject" Target="../embeddings/oleObject23.bin"/><Relationship Id="rId21" Type="http://schemas.openxmlformats.org/officeDocument/2006/relationships/image" Target="../media/image124.png"/><Relationship Id="rId7" Type="http://schemas.openxmlformats.org/officeDocument/2006/relationships/image" Target="../media/image100.png"/><Relationship Id="rId12" Type="http://schemas.openxmlformats.org/officeDocument/2006/relationships/image" Target="../media/image110.png"/><Relationship Id="rId17" Type="http://schemas.openxmlformats.org/officeDocument/2006/relationships/image" Target="../media/image1170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12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9.png"/><Relationship Id="rId24" Type="http://schemas.openxmlformats.org/officeDocument/2006/relationships/image" Target="../media/image127.png"/><Relationship Id="rId5" Type="http://schemas.openxmlformats.org/officeDocument/2006/relationships/image" Target="../media/image98.png"/><Relationship Id="rId15" Type="http://schemas.openxmlformats.org/officeDocument/2006/relationships/image" Target="../media/image111.png"/><Relationship Id="rId23" Type="http://schemas.openxmlformats.org/officeDocument/2006/relationships/image" Target="../media/image126.png"/><Relationship Id="rId19" Type="http://schemas.openxmlformats.org/officeDocument/2006/relationships/image" Target="../media/image119.png"/><Relationship Id="rId4" Type="http://schemas.openxmlformats.org/officeDocument/2006/relationships/image" Target="../media/image69.wmf"/><Relationship Id="rId9" Type="http://schemas.openxmlformats.org/officeDocument/2006/relationships/image" Target="../media/image102.png"/><Relationship Id="rId22" Type="http://schemas.openxmlformats.org/officeDocument/2006/relationships/image" Target="../media/image12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oleObject" Target="../embeddings/oleObject23.bin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10" Type="http://schemas.openxmlformats.org/officeDocument/2006/relationships/image" Target="../media/image131.png"/><Relationship Id="rId4" Type="http://schemas.openxmlformats.org/officeDocument/2006/relationships/image" Target="../media/image69.wmf"/><Relationship Id="rId9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3.png"/><Relationship Id="rId18" Type="http://schemas.openxmlformats.org/officeDocument/2006/relationships/image" Target="../media/image137.png"/><Relationship Id="rId3" Type="http://schemas.openxmlformats.org/officeDocument/2006/relationships/oleObject" Target="../embeddings/oleObject23.bin"/><Relationship Id="rId7" Type="http://schemas.openxmlformats.org/officeDocument/2006/relationships/image" Target="../media/image129.png"/><Relationship Id="rId12" Type="http://schemas.openxmlformats.org/officeDocument/2006/relationships/image" Target="../media/image132.png"/><Relationship Id="rId17" Type="http://schemas.openxmlformats.org/officeDocument/2006/relationships/image" Target="../media/image136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10" Type="http://schemas.openxmlformats.org/officeDocument/2006/relationships/image" Target="../media/image131.png"/><Relationship Id="rId19" Type="http://schemas.openxmlformats.org/officeDocument/2006/relationships/image" Target="../media/image138.png"/><Relationship Id="rId4" Type="http://schemas.openxmlformats.org/officeDocument/2006/relationships/image" Target="../media/image69.wmf"/><Relationship Id="rId9" Type="http://schemas.openxmlformats.org/officeDocument/2006/relationships/image" Target="../media/image97.png"/><Relationship Id="rId14" Type="http://schemas.openxmlformats.org/officeDocument/2006/relationships/image" Target="../media/image13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3.png"/><Relationship Id="rId18" Type="http://schemas.openxmlformats.org/officeDocument/2006/relationships/image" Target="../media/image138.png"/><Relationship Id="rId3" Type="http://schemas.openxmlformats.org/officeDocument/2006/relationships/oleObject" Target="../embeddings/oleObject23.bin"/><Relationship Id="rId21" Type="http://schemas.openxmlformats.org/officeDocument/2006/relationships/image" Target="../media/image140.png"/><Relationship Id="rId7" Type="http://schemas.openxmlformats.org/officeDocument/2006/relationships/image" Target="../media/image129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136.png"/><Relationship Id="rId20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10" Type="http://schemas.openxmlformats.org/officeDocument/2006/relationships/image" Target="../media/image131.png"/><Relationship Id="rId19" Type="http://schemas.openxmlformats.org/officeDocument/2006/relationships/image" Target="../media/image139.png"/><Relationship Id="rId4" Type="http://schemas.openxmlformats.org/officeDocument/2006/relationships/image" Target="../media/image69.wmf"/><Relationship Id="rId9" Type="http://schemas.openxmlformats.org/officeDocument/2006/relationships/image" Target="../media/image97.png"/><Relationship Id="rId14" Type="http://schemas.openxmlformats.org/officeDocument/2006/relationships/image" Target="../media/image13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2.png"/><Relationship Id="rId4" Type="http://schemas.openxmlformats.org/officeDocument/2006/relationships/image" Target="../media/image1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8C4C14-F687-4DE2-BA2E-685E3319B1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09629"/>
            <a:ext cx="9144000" cy="2387600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Introduction to Deep Learning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05FA91-9FE4-4CF3-8AFF-E83A02784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15396"/>
            <a:ext cx="9144000" cy="1655763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黃昱翔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(Yu-Xiang Huang)</a:t>
            </a:r>
            <a:endParaRPr lang="it-IT" altLang="zh-TW"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r>
              <a:rPr lang="en-US" altLang="zh-TW" sz="1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Media IC and System Lab</a:t>
            </a:r>
          </a:p>
          <a:p>
            <a:r>
              <a:rPr lang="en-US" altLang="zh-TW" sz="1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Graduate Institute of Electronics Engineering, </a:t>
            </a:r>
          </a:p>
          <a:p>
            <a:r>
              <a:rPr lang="en-US" altLang="zh-TW" sz="1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National Taiwan University</a:t>
            </a:r>
            <a:endParaRPr lang="zh-TW" altLang="en-US" sz="1800"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D073A98-02EC-EB48-AD14-CF5EE7181DA0}"/>
              </a:ext>
            </a:extLst>
          </p:cNvPr>
          <p:cNvSpPr txBox="1"/>
          <p:nvPr/>
        </p:nvSpPr>
        <p:spPr>
          <a:xfrm>
            <a:off x="396067" y="5671159"/>
            <a:ext cx="10108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dirty="0"/>
              <a:t>All of the slides are copy from    </a:t>
            </a:r>
          </a:p>
          <a:p>
            <a:r>
              <a:rPr kumimoji="1" lang="en-US" altLang="zh-TW" sz="1400" dirty="0"/>
              <a:t>(1)</a:t>
            </a:r>
            <a:r>
              <a:rPr kumimoji="1" lang="zh-TW" altLang="en-US" sz="1400" dirty="0"/>
              <a:t> </a:t>
            </a:r>
            <a:r>
              <a:rPr kumimoji="1" lang="en-US" altLang="zh-TW" sz="1400" dirty="0">
                <a:hlinkClick r:id="rId2"/>
              </a:rPr>
              <a:t>http://media.ee.ntu.edu.tw/crash_course/2022/</a:t>
            </a:r>
            <a:r>
              <a:rPr kumimoji="1" lang="en-US" altLang="zh-TW" sz="1400" dirty="0" err="1">
                <a:hlinkClick r:id="rId2"/>
              </a:rPr>
              <a:t>Intro_DL.pptx</a:t>
            </a:r>
            <a:endParaRPr kumimoji="1" lang="en-US" altLang="zh-TW" sz="1400" dirty="0"/>
          </a:p>
          <a:p>
            <a:r>
              <a:rPr kumimoji="1" lang="en-US" altLang="zh-TW" sz="1400" dirty="0"/>
              <a:t>(2) </a:t>
            </a:r>
            <a:r>
              <a:rPr kumimoji="1" lang="en-US" altLang="zh-TW" sz="1400" dirty="0">
                <a:hlinkClick r:id="rId3"/>
              </a:rPr>
              <a:t>http://cs231n.stanford.edu/syllabus.html</a:t>
            </a:r>
            <a:endParaRPr kumimoji="1" lang="en-US" altLang="zh-TW" sz="1400" dirty="0"/>
          </a:p>
          <a:p>
            <a:r>
              <a:rPr kumimoji="1" lang="en-US" altLang="zh-TW" sz="1400" dirty="0"/>
              <a:t>(3) </a:t>
            </a:r>
            <a:r>
              <a:rPr kumimoji="1" lang="en-US" altLang="zh-TW" sz="1400" dirty="0">
                <a:hlinkClick r:id="rId4"/>
              </a:rPr>
              <a:t>https://</a:t>
            </a:r>
            <a:r>
              <a:rPr kumimoji="1" lang="en-US" altLang="zh-TW" sz="1400" dirty="0" err="1">
                <a:hlinkClick r:id="rId4"/>
              </a:rPr>
              <a:t>speech.ee.ntu.edu.tw</a:t>
            </a:r>
            <a:r>
              <a:rPr kumimoji="1" lang="en-US" altLang="zh-TW" sz="1400" dirty="0">
                <a:hlinkClick r:id="rId4"/>
              </a:rPr>
              <a:t>/~</a:t>
            </a:r>
            <a:r>
              <a:rPr kumimoji="1" lang="en-US" altLang="zh-TW" sz="1400" dirty="0" err="1">
                <a:hlinkClick r:id="rId4"/>
              </a:rPr>
              <a:t>hylee</a:t>
            </a:r>
            <a:r>
              <a:rPr kumimoji="1" lang="en-US" altLang="zh-TW" sz="1400" dirty="0">
                <a:hlinkClick r:id="rId4"/>
              </a:rPr>
              <a:t>/ml/2017-spring.php</a:t>
            </a:r>
            <a:endParaRPr kumimoji="1" lang="en-US" altLang="zh-TW" sz="1400" dirty="0"/>
          </a:p>
        </p:txBody>
      </p:sp>
    </p:spTree>
    <p:extLst>
      <p:ext uri="{BB962C8B-B14F-4D97-AF65-F5344CB8AC3E}">
        <p14:creationId xmlns:p14="http://schemas.microsoft.com/office/powerpoint/2010/main" val="732029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CDB1FA4C-167A-487F-9E63-E7F2C2E1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9F15649-EB8B-4BE4-A6BB-344B2AFBB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10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7834BD4-7CE5-4473-8916-D765378DB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93" y="559218"/>
            <a:ext cx="11191836" cy="5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41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B89B12-10D7-994E-BDD9-66DAECEAE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Let’s talk about classifier first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1C304D-31E1-9748-9F9C-BC18E4334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759" y="1425993"/>
            <a:ext cx="10515600" cy="4486275"/>
          </a:xfrm>
        </p:spPr>
        <p:txBody>
          <a:bodyPr/>
          <a:lstStyle/>
          <a:p>
            <a:r>
              <a:rPr kumimoji="1" lang="en-US" altLang="zh-TW" dirty="0"/>
              <a:t>Supposed the feature is the image itself…</a:t>
            </a:r>
          </a:p>
          <a:p>
            <a:r>
              <a:rPr kumimoji="1" lang="en-US" altLang="zh-TW" dirty="0"/>
              <a:t>We can (2) learn a </a:t>
            </a:r>
            <a:r>
              <a:rPr kumimoji="1" lang="en-US" altLang="zh-TW" b="1" dirty="0"/>
              <a:t>Linear Classifier</a:t>
            </a:r>
            <a:endParaRPr kumimoji="1" lang="zh-TW" altLang="en-US" b="1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A2F45B7-49AD-DF41-86B7-F9AF45812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26C08C2-4E96-6D49-9593-E5E0526A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11</a:t>
            </a:fld>
            <a:endParaRPr lang="en-GB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8878513-468F-4F01-BE3C-8E4150685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633" y="2751557"/>
            <a:ext cx="6208044" cy="340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0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26784E8-5E00-4EBC-BEBA-B0F23D17A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81D9B75-0C53-45CF-8A0B-3B3428162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12</a:t>
            </a:fld>
            <a:endParaRPr lang="en-GB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9BF6AC5-32CD-4F6E-92EA-FC5140A49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22" y="654218"/>
            <a:ext cx="11063559" cy="554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03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35DFBC9-79D3-4C3A-9FD4-76FAD426F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A6F0302-6E6C-495B-8A28-ABFDCEF9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13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6F5889C-9139-4344-9F43-5DB50B803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86" y="696078"/>
            <a:ext cx="11289717" cy="546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10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2967" y="185640"/>
            <a:ext cx="10080412" cy="5915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3733" spc="-7" dirty="0"/>
              <a:t>Interpreting </a:t>
            </a:r>
            <a:r>
              <a:rPr sz="3733" dirty="0"/>
              <a:t>a </a:t>
            </a:r>
            <a:r>
              <a:rPr sz="3733" spc="-7" dirty="0"/>
              <a:t>Linear Classifier: </a:t>
            </a:r>
            <a:r>
              <a:rPr sz="3733" u="heavy" spc="-20" dirty="0">
                <a:uFill>
                  <a:solidFill>
                    <a:srgbClr val="000000"/>
                  </a:solidFill>
                </a:uFill>
              </a:rPr>
              <a:t>Visual</a:t>
            </a:r>
            <a:r>
              <a:rPr sz="3733" u="heavy" spc="4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3733" u="heavy" spc="-20" dirty="0">
                <a:uFill>
                  <a:solidFill>
                    <a:srgbClr val="000000"/>
                  </a:solidFill>
                </a:uFill>
              </a:rPr>
              <a:t>Viewpoint</a:t>
            </a:r>
            <a:endParaRPr sz="3733" dirty="0"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9797" y="865202"/>
            <a:ext cx="4846264" cy="36316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91102" y="917883"/>
            <a:ext cx="4301596" cy="34075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3050" y="5474304"/>
            <a:ext cx="11645899" cy="123189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5384800" y="8539014"/>
            <a:ext cx="5486400" cy="35907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6933">
              <a:lnSpc>
                <a:spcPts val="2787"/>
              </a:lnSpc>
            </a:pPr>
            <a:r>
              <a:rPr spc="-7" dirty="0"/>
              <a:t>Fei-Fei Li, Ranjay Krishna, Danfei</a:t>
            </a:r>
            <a:r>
              <a:rPr spc="-107" dirty="0"/>
              <a:t> </a:t>
            </a:r>
            <a:r>
              <a:rPr spc="-7" dirty="0"/>
              <a:t>Xu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807540" y="6415074"/>
            <a:ext cx="1490133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2787"/>
              </a:lnSpc>
            </a:pPr>
            <a:r>
              <a:rPr sz="2400" spc="-7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457951" y="6359378"/>
            <a:ext cx="2057400" cy="35907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701715">
              <a:lnSpc>
                <a:spcPts val="2787"/>
              </a:lnSpc>
            </a:pPr>
            <a:fld id="{81D60167-4931-47E6-BA6A-407CBD079E47}" type="slidenum">
              <a:rPr dirty="0"/>
              <a:pPr marL="1701715">
                <a:lnSpc>
                  <a:spcPts val="2787"/>
                </a:lnSpc>
              </a:pPr>
              <a:t>14</a:t>
            </a:fld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628651" y="6359378"/>
            <a:ext cx="2057400" cy="35907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6933">
              <a:lnSpc>
                <a:spcPts val="2787"/>
              </a:lnSpc>
            </a:pPr>
            <a:r>
              <a:rPr spc="-7" dirty="0"/>
              <a:t>April 14,</a:t>
            </a:r>
            <a:r>
              <a:rPr spc="-120" dirty="0"/>
              <a:t> </a:t>
            </a:r>
            <a:r>
              <a:rPr spc="-7" dirty="0"/>
              <a:t>2020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35C7308-4CF7-8BCF-75CB-094E3AEDC630}"/>
              </a:ext>
            </a:extLst>
          </p:cNvPr>
          <p:cNvSpPr txBox="1"/>
          <p:nvPr/>
        </p:nvSpPr>
        <p:spPr>
          <a:xfrm>
            <a:off x="201863" y="4922947"/>
            <a:ext cx="103915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/>
              <a:t>Example trained weights of a linear classifier trained on CIFAR-10 </a:t>
            </a:r>
            <a:r>
              <a:rPr lang="en-US" altLang="zh-TW" sz="2400" dirty="0"/>
              <a:t>(10</a:t>
            </a:r>
            <a:r>
              <a:rPr lang="zh-TW" altLang="en-US" sz="2400" dirty="0"/>
              <a:t> </a:t>
            </a:r>
            <a:r>
              <a:rPr lang="en-US" altLang="zh-TW" sz="2400" dirty="0"/>
              <a:t>classes)</a:t>
            </a:r>
            <a:r>
              <a:rPr lang="zh-TW" altLang="en-US" sz="24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59702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9AE10A0-BD3C-4612-B5E7-F028CA13C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1DB4CC7-37AA-4721-BC00-5069E94A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15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5BA0767-23AB-4820-9765-508772F9D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79" y="485023"/>
            <a:ext cx="11263899" cy="54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25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51C87F7-F417-4358-AE01-C33666C87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5D441FC-A461-4058-92CA-DEFF7A1F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16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6D46744-E875-4328-8180-44565FA24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8" y="519320"/>
            <a:ext cx="11549495" cy="59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23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FE62883-E1D7-8B42-A8B6-F89D5230B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296B5D0-3FF3-AD41-8036-E4BE57733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17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BC7A742-C6C6-C44B-AB82-A00459440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0567"/>
            <a:ext cx="12192000" cy="548578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B8F39877-0D84-7442-B7EB-EDA6383B6301}"/>
              </a:ext>
            </a:extLst>
          </p:cNvPr>
          <p:cNvSpPr txBox="1"/>
          <p:nvPr/>
        </p:nvSpPr>
        <p:spPr>
          <a:xfrm>
            <a:off x="400833" y="212941"/>
            <a:ext cx="10308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4000" b="1" dirty="0"/>
              <a:t>Loss &amp; Optimization</a:t>
            </a:r>
            <a:endParaRPr kumimoji="1" lang="zh-TW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129718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E8073229-1699-8847-A930-5800FD421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8D3CD6F-3BB4-D142-8625-6A1506866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18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B9C481D-1177-DF4D-B3B9-6AA51B24F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115"/>
            <a:ext cx="12192000" cy="617377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7C8BCAF-7DA1-364F-BCC5-929876A1BDEB}"/>
              </a:ext>
            </a:extLst>
          </p:cNvPr>
          <p:cNvSpPr/>
          <p:nvPr/>
        </p:nvSpPr>
        <p:spPr>
          <a:xfrm>
            <a:off x="7095067" y="4188654"/>
            <a:ext cx="4978400" cy="2167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4706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0F08244-3C4E-9E4D-9B08-0B482DE6D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09A7FA3-6FAB-844C-A0E3-D6734B470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19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40C6EFD-7D17-ED4D-84A3-BF6C24DCE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5956"/>
            <a:ext cx="12192000" cy="606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12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1A93CDE-4C24-B048-8C83-044BAE8E0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3F70AF4-EA4A-FF44-882D-15366903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2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D46AF08-CB6B-4C43-A837-A3B14D003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23" y="506870"/>
            <a:ext cx="11713808" cy="58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76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8A2DBB4E-6AFB-6541-9148-9A8B8D81A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29BA078-7FD4-354D-9FB6-BE0BBDB7D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20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5E2528F-01A1-BB45-B7B1-AAF9E42D3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446"/>
            <a:ext cx="12192000" cy="593510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50E0F1D-5F0A-544F-8B98-BE1AA6182DAB}"/>
              </a:ext>
            </a:extLst>
          </p:cNvPr>
          <p:cNvSpPr/>
          <p:nvPr/>
        </p:nvSpPr>
        <p:spPr>
          <a:xfrm>
            <a:off x="7636933" y="4442117"/>
            <a:ext cx="4267200" cy="1914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v</a:t>
            </a:r>
            <a:endParaRPr kumimoji="1"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1C08451-8167-A443-BBCE-1C26AA968DB1}"/>
              </a:ext>
            </a:extLst>
          </p:cNvPr>
          <p:cNvSpPr/>
          <p:nvPr/>
        </p:nvSpPr>
        <p:spPr>
          <a:xfrm>
            <a:off x="2152651" y="5625473"/>
            <a:ext cx="1013884" cy="521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v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0417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2AD15FB1-4AE6-7A39-DFD4-5506B785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FF2BBA7-8946-0AC8-95B5-61E26457A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21</a:t>
            </a:fld>
            <a:endParaRPr lang="en-GB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E11B9B3-9949-1E3D-5FBF-1849B4445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7155"/>
            <a:ext cx="11856787" cy="584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91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DCE4677-4A85-CD43-B903-E8B2396AD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68C73D0-ECB5-A241-A246-25B576D94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22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153E908-8DA0-304D-A647-C5D43B1A5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0359"/>
            <a:ext cx="12192000" cy="607728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F3D7B14-3B68-F544-BB29-070A6BDE6D57}"/>
              </a:ext>
            </a:extLst>
          </p:cNvPr>
          <p:cNvSpPr/>
          <p:nvPr/>
        </p:nvSpPr>
        <p:spPr>
          <a:xfrm>
            <a:off x="5715000" y="136525"/>
            <a:ext cx="5765800" cy="1302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v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718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A50191F8-416C-8641-BF06-3CF5CD404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DDF4613-6937-3547-AFBB-8870E92F3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23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529CFD7-3F8B-A443-A30D-20B87568A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04365"/>
            <a:ext cx="9631591" cy="482757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BEFB987-F448-A465-E485-727E22B37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398" y="3476630"/>
            <a:ext cx="5337644" cy="274235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ECE995B8-EB75-FF68-6462-4F0A66B4BFEE}"/>
              </a:ext>
            </a:extLst>
          </p:cNvPr>
          <p:cNvSpPr txBox="1"/>
          <p:nvPr/>
        </p:nvSpPr>
        <p:spPr>
          <a:xfrm>
            <a:off x="994610" y="4309198"/>
            <a:ext cx="4219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/>
              <a:t>Regularization intuition:</a:t>
            </a:r>
          </a:p>
          <a:p>
            <a:r>
              <a:rPr lang="en-US" altLang="zh-TW" sz="3200" dirty="0"/>
              <a:t>Prefer simple model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484924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12BF39F3-9C6D-F745-9A1D-89807BD05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84797A2-4D4F-0542-AB2E-9102F060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24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864D79A-8910-6342-BF09-754119482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59" y="214116"/>
            <a:ext cx="11974883" cy="614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02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A67D135-03B2-9E49-AFF5-DAB20BE4F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2E00C6D-D93A-B74F-955E-42588563F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25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32E99C4-46D7-944D-BFB0-DC528BC72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39" y="549593"/>
            <a:ext cx="11682255" cy="591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9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975FE79C-21C1-E445-88BA-AE4DABE04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4648376-D1AB-0141-BFF5-BB5AD428E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26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EA23AC6-838C-8049-8724-6DF4091B2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1" y="285750"/>
            <a:ext cx="11988959" cy="624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32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2FB6D43-9BE2-8749-8872-CAB2EC2C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5E79425-B27D-C84F-B1A4-AFF23DDD2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27</a:t>
            </a:fld>
            <a:endParaRPr lang="en-GB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FB03B2B-CAFF-EAF7-AE74-CE78387FE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31" y="417591"/>
            <a:ext cx="12095660" cy="550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12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EC567813-CBFD-D74A-AB29-CA722C482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A7AA57B-B499-BD45-A125-39ED38D5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28</a:t>
            </a:fld>
            <a:endParaRPr lang="en-GB" dirty="0"/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B5CA08A3-69BA-B14C-8A2B-156C5D4F2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38" y="158752"/>
            <a:ext cx="11658600" cy="6197600"/>
          </a:xfrm>
          <a:prstGeom prst="rect">
            <a:avLst/>
          </a:prstGeom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3838ADD9-94D8-C84D-86E2-31A6D30E39CB}"/>
              </a:ext>
            </a:extLst>
          </p:cNvPr>
          <p:cNvSpPr/>
          <p:nvPr/>
        </p:nvSpPr>
        <p:spPr>
          <a:xfrm>
            <a:off x="8280401" y="2562518"/>
            <a:ext cx="3691467" cy="3428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v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6899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9A965E6A-A5FA-2E48-8D25-83612649C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6682A5E-66D6-734D-BBFD-79E86CD98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29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05B6CE5-7E00-7B40-85DD-D9DC6960E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100" y="1693869"/>
            <a:ext cx="6823901" cy="455235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26866C0-40C5-594D-9137-3A27E8DAF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10" y="372040"/>
            <a:ext cx="4064783" cy="83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48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D61DAE-EE28-DC4D-ABE1-B886BEB62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Problems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3FF361E-B0C8-354C-A52F-A9D90BC84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5429"/>
            <a:ext cx="10515600" cy="4899308"/>
          </a:xfrm>
        </p:spPr>
        <p:txBody>
          <a:bodyPr/>
          <a:lstStyle/>
          <a:p>
            <a:r>
              <a:rPr kumimoji="1" lang="en-US" altLang="zh-TW" dirty="0"/>
              <a:t>Semantic gap</a:t>
            </a:r>
          </a:p>
          <a:p>
            <a:r>
              <a:rPr kumimoji="1" lang="en-US" altLang="zh-TW" dirty="0"/>
              <a:t>Viewpoint changes</a:t>
            </a:r>
          </a:p>
          <a:p>
            <a:r>
              <a:rPr kumimoji="1" lang="en-US" altLang="zh-TW" dirty="0"/>
              <a:t>Background clutter</a:t>
            </a:r>
          </a:p>
          <a:p>
            <a:r>
              <a:rPr kumimoji="1" lang="en-US" altLang="zh-TW" dirty="0"/>
              <a:t>Illumination</a:t>
            </a:r>
          </a:p>
          <a:p>
            <a:r>
              <a:rPr kumimoji="1" lang="en-US" altLang="zh-TW" dirty="0"/>
              <a:t>Occlusion</a:t>
            </a:r>
          </a:p>
          <a:p>
            <a:r>
              <a:rPr kumimoji="1" lang="en-US" altLang="zh-TW" dirty="0"/>
              <a:t>Inter-class variation</a:t>
            </a:r>
            <a:endParaRPr kumimoji="1"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A795651-52BB-9945-B979-EDC8409D9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C920026-C7BE-3141-9223-BA0875CD9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3</a:t>
            </a:fld>
            <a:endParaRPr lang="en-GB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319197E-3ACD-A84A-BA7D-D6E81976F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1" y="263679"/>
            <a:ext cx="3111500" cy="2603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8D21B7A-7CE3-314A-9304-32DD23C5B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2438" y="670123"/>
            <a:ext cx="3609759" cy="179061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A1B7B1F-BBCF-A742-BDC1-C9962958D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859" y="3145425"/>
            <a:ext cx="54483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97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814FD4E-1CFB-134A-8C19-A1DCFF4CC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7BCDB3F-1919-9F48-B7AC-60BF305A8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30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A2C6E27-3BD8-4545-813B-2332E4854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1" y="298451"/>
            <a:ext cx="118237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15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C6CBDC9-0843-A539-29FD-F0217B44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D364D94-F2FE-048D-501A-96A98E9B0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31</a:t>
            </a:fld>
            <a:endParaRPr lang="en-GB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A57CD01-AEF4-5494-A9E7-47032A766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522"/>
            <a:ext cx="12198323" cy="571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88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1B8616D-C14E-9942-A042-73148F682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D544720-0DE3-2B46-B4C8-C9D771225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32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F3E1DD5-9687-D642-A8C6-18C55AC6C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55" y="633947"/>
            <a:ext cx="11362725" cy="572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045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A2F6862-549F-E943-9774-A0A028860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238155A-4CD4-5F44-8766-95855729F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33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D177466-5511-7B4F-A4AA-CDE742287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29" y="652745"/>
            <a:ext cx="11517755" cy="541676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839F4A0-2C2F-D557-FD47-68A45ACA3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078" y="365904"/>
            <a:ext cx="5487027" cy="238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06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FC8F619-1C28-994A-9DBC-0A587B7B2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9D9A9A6-E1A2-7F4A-85CB-55CDCA1F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34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20B06C6-F44B-694C-89BF-025BE15CF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17" y="838200"/>
            <a:ext cx="10058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92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297889D-B788-8843-AA6F-EA4F88D8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F006ADF-154D-C747-8F9A-D9FF1EE5B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35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B5E4C91-E7F6-4D44-B21B-CC3C7A67C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1" y="559148"/>
            <a:ext cx="112141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046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4BF2ED1-74F7-4147-98DA-DFE5DDBB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8859F8E-E275-C445-A888-89900ADE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36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8D6A0C0-FE98-FD4E-9CBC-891CD0C31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100" y="2568097"/>
            <a:ext cx="77978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917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F2105FD-E3F3-134C-B61F-4F1A95D1C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8716D9E-FE26-5047-BC06-ADFAE0B9B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37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44C08F0-B21E-6248-BE44-1FD78ABEF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1" y="301408"/>
            <a:ext cx="110363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26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B29E5531-210A-9A4B-8E4A-934C62A3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73C6B04-1D6B-C646-AAFB-AA7578D3D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38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CF8D768-B829-2145-B3D2-C617602FE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07" y="465812"/>
            <a:ext cx="11687575" cy="589053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9F37275-30F5-664D-8DF4-E96223258D0E}"/>
              </a:ext>
            </a:extLst>
          </p:cNvPr>
          <p:cNvSpPr/>
          <p:nvPr/>
        </p:nvSpPr>
        <p:spPr>
          <a:xfrm>
            <a:off x="677333" y="4076991"/>
            <a:ext cx="10854267" cy="1914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v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01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EA19CD1-5C76-1641-9A0A-72F890020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A089A3F-0573-9443-AF4B-24D3CCC68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39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6CB3BED-B295-E649-BE92-7DBDBA63E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97" y="452417"/>
            <a:ext cx="11493691" cy="590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06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F9897F6E-3FDC-BA4E-9B75-C736032C0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860" y="752409"/>
            <a:ext cx="10675941" cy="5344379"/>
          </a:xfrm>
          <a:prstGeom prst="rect">
            <a:avLst/>
          </a:prstGeom>
        </p:spPr>
      </p:pic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E4E376F-5242-E340-B3D1-52C66C018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0616BAC-F692-9043-B794-0847DC69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03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Gradient Descent </a:t>
            </a:r>
            <a:endParaRPr lang="zh-TW" altLang="en-US" dirty="0"/>
          </a:p>
        </p:txBody>
      </p:sp>
      <p:graphicFrame>
        <p:nvGraphicFramePr>
          <p:cNvPr id="5" name="Object 12"/>
          <p:cNvGraphicFramePr>
            <a:graphicFrameLocks noChangeAspect="1"/>
          </p:cNvGraphicFramePr>
          <p:nvPr/>
        </p:nvGraphicFramePr>
        <p:xfrm>
          <a:off x="3987024" y="2359961"/>
          <a:ext cx="40798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90440" imgH="203040" progId="Equation.3">
                  <p:embed/>
                </p:oleObj>
              </mc:Choice>
              <mc:Fallback>
                <p:oleObj name="方程式" r:id="rId3" imgW="190440" imgH="203040" progId="Equation.3">
                  <p:embed/>
                  <p:pic>
                    <p:nvPicPr>
                      <p:cNvPr id="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7024" y="2359961"/>
                        <a:ext cx="407987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2064666" y="2173414"/>
            <a:ext cx="1948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Starting Parameters</a:t>
            </a:r>
            <a:endParaRPr lang="zh-TW" altLang="en-US" sz="2400" dirty="0"/>
          </a:p>
        </p:txBody>
      </p:sp>
      <p:graphicFrame>
        <p:nvGraphicFramePr>
          <p:cNvPr id="8" name="Object 12"/>
          <p:cNvGraphicFramePr>
            <a:graphicFrameLocks noChangeAspect="1"/>
          </p:cNvGraphicFramePr>
          <p:nvPr/>
        </p:nvGraphicFramePr>
        <p:xfrm>
          <a:off x="5725529" y="2359960"/>
          <a:ext cx="354013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64880" imgH="203040" progId="Equation.3">
                  <p:embed/>
                </p:oleObj>
              </mc:Choice>
              <mc:Fallback>
                <p:oleObj name="方程式" r:id="rId5" imgW="164880" imgH="203040" progId="Equation.3">
                  <p:embed/>
                  <p:pic>
                    <p:nvPicPr>
                      <p:cNvPr id="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5529" y="2359960"/>
                        <a:ext cx="354013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2"/>
          <p:cNvGraphicFramePr>
            <a:graphicFrameLocks noChangeAspect="1"/>
          </p:cNvGraphicFramePr>
          <p:nvPr/>
        </p:nvGraphicFramePr>
        <p:xfrm>
          <a:off x="7383515" y="2360607"/>
          <a:ext cx="40798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90440" imgH="203040" progId="Equation.3">
                  <p:embed/>
                </p:oleObj>
              </mc:Choice>
              <mc:Fallback>
                <p:oleObj name="方程式" r:id="rId7" imgW="190440" imgH="203040" progId="Equation.3">
                  <p:embed/>
                  <p:pic>
                    <p:nvPicPr>
                      <p:cNvPr id="1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3515" y="2360607"/>
                        <a:ext cx="407987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直線單箭頭接點 15"/>
          <p:cNvCxnSpPr/>
          <p:nvPr/>
        </p:nvCxnSpPr>
        <p:spPr>
          <a:xfrm>
            <a:off x="4444009" y="2593448"/>
            <a:ext cx="118040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>
            <a:off x="6114146" y="2593448"/>
            <a:ext cx="118040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8791950" y="2289561"/>
            <a:ext cx="124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p:cxnSp>
        <p:nvCxnSpPr>
          <p:cNvPr id="22" name="直線單箭頭接點 21"/>
          <p:cNvCxnSpPr/>
          <p:nvPr/>
        </p:nvCxnSpPr>
        <p:spPr>
          <a:xfrm>
            <a:off x="7842734" y="2577446"/>
            <a:ext cx="118040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ct 12"/>
          <p:cNvGraphicFramePr>
            <a:graphicFrameLocks noChangeAspect="1"/>
          </p:cNvGraphicFramePr>
          <p:nvPr/>
        </p:nvGraphicFramePr>
        <p:xfrm>
          <a:off x="4524375" y="3435350"/>
          <a:ext cx="2255838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1054080" imgH="228600" progId="Equation.3">
                  <p:embed/>
                </p:oleObj>
              </mc:Choice>
              <mc:Fallback>
                <p:oleObj name="方程式" r:id="rId9" imgW="1054080" imgH="228600" progId="Equation.3">
                  <p:embed/>
                  <p:pic>
                    <p:nvPicPr>
                      <p:cNvPr id="2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75" y="3435350"/>
                        <a:ext cx="2255838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12"/>
          <p:cNvGraphicFramePr>
            <a:graphicFrameLocks noChangeAspect="1"/>
          </p:cNvGraphicFramePr>
          <p:nvPr/>
        </p:nvGraphicFramePr>
        <p:xfrm>
          <a:off x="7508318" y="3421133"/>
          <a:ext cx="2420938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1130040" imgH="228600" progId="Equation.3">
                  <p:embed/>
                </p:oleObj>
              </mc:Choice>
              <mc:Fallback>
                <p:oleObj name="方程式" r:id="rId11" imgW="1130040" imgH="228600" progId="Equation.3">
                  <p:embed/>
                  <p:pic>
                    <p:nvPicPr>
                      <p:cNvPr id="2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318" y="3421133"/>
                        <a:ext cx="2420938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2"/>
          <p:cNvGraphicFramePr>
            <a:graphicFrameLocks noChangeAspect="1"/>
          </p:cNvGraphicFramePr>
          <p:nvPr/>
        </p:nvGraphicFramePr>
        <p:xfrm>
          <a:off x="4522789" y="4116388"/>
          <a:ext cx="223043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3" imgW="1041120" imgH="228600" progId="Equation.3">
                  <p:embed/>
                </p:oleObj>
              </mc:Choice>
              <mc:Fallback>
                <p:oleObj name="方程式" r:id="rId13" imgW="1041120" imgH="228600" progId="Equation.3">
                  <p:embed/>
                  <p:pic>
                    <p:nvPicPr>
                      <p:cNvPr id="2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2789" y="4116388"/>
                        <a:ext cx="2230437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12"/>
          <p:cNvGraphicFramePr>
            <a:graphicFrameLocks noChangeAspect="1"/>
          </p:cNvGraphicFramePr>
          <p:nvPr/>
        </p:nvGraphicFramePr>
        <p:xfrm>
          <a:off x="7508318" y="4114793"/>
          <a:ext cx="239395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5" imgW="1117440" imgH="228600" progId="Equation.3">
                  <p:embed/>
                </p:oleObj>
              </mc:Choice>
              <mc:Fallback>
                <p:oleObj name="方程式" r:id="rId15" imgW="1117440" imgH="228600" progId="Equation.3">
                  <p:embed/>
                  <p:pic>
                    <p:nvPicPr>
                      <p:cNvPr id="3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318" y="4114793"/>
                        <a:ext cx="2393950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12"/>
          <p:cNvGraphicFramePr>
            <a:graphicFrameLocks noChangeAspect="1"/>
          </p:cNvGraphicFramePr>
          <p:nvPr/>
        </p:nvGraphicFramePr>
        <p:xfrm>
          <a:off x="2344482" y="3278087"/>
          <a:ext cx="884030" cy="455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7" imgW="419040" imgH="215640" progId="Equation.3">
                  <p:embed/>
                </p:oleObj>
              </mc:Choice>
              <mc:Fallback>
                <p:oleObj name="方程式" r:id="rId17" imgW="419040" imgH="215640" progId="Equation.3">
                  <p:embed/>
                  <p:pic>
                    <p:nvPicPr>
                      <p:cNvPr id="3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4482" y="3278087"/>
                        <a:ext cx="884030" cy="4558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12"/>
          <p:cNvGraphicFramePr>
            <a:graphicFrameLocks noChangeAspect="1"/>
          </p:cNvGraphicFramePr>
          <p:nvPr/>
        </p:nvGraphicFramePr>
        <p:xfrm>
          <a:off x="5578527" y="1584459"/>
          <a:ext cx="3609975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9" imgW="1473120" imgH="215640" progId="Equation.3">
                  <p:embed/>
                </p:oleObj>
              </mc:Choice>
              <mc:Fallback>
                <p:oleObj name="方程式" r:id="rId19" imgW="1473120" imgH="215640" progId="Equation.3">
                  <p:embed/>
                  <p:pic>
                    <p:nvPicPr>
                      <p:cNvPr id="3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8527" y="1584459"/>
                        <a:ext cx="3609975" cy="5254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12"/>
          <p:cNvGraphicFramePr>
            <a:graphicFrameLocks noChangeAspect="1"/>
          </p:cNvGraphicFramePr>
          <p:nvPr/>
        </p:nvGraphicFramePr>
        <p:xfrm>
          <a:off x="2357438" y="3733800"/>
          <a:ext cx="1949450" cy="275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1" imgW="939600" imgH="1320480" progId="Equation.3">
                  <p:embed/>
                </p:oleObj>
              </mc:Choice>
              <mc:Fallback>
                <p:oleObj name="方程式" r:id="rId21" imgW="939600" imgH="1320480" progId="Equation.3">
                  <p:embed/>
                  <p:pic>
                    <p:nvPicPr>
                      <p:cNvPr id="3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38" y="3733800"/>
                        <a:ext cx="1949450" cy="2751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文字方塊 38"/>
          <p:cNvSpPr txBox="1"/>
          <p:nvPr/>
        </p:nvSpPr>
        <p:spPr>
          <a:xfrm>
            <a:off x="4510160" y="4996369"/>
            <a:ext cx="4147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Millions of parameters ……</a:t>
            </a:r>
            <a:endParaRPr lang="zh-TW" altLang="en-US" sz="2800" dirty="0"/>
          </a:p>
        </p:txBody>
      </p:sp>
      <p:sp>
        <p:nvSpPr>
          <p:cNvPr id="40" name="文字方塊 39"/>
          <p:cNvSpPr txBox="1"/>
          <p:nvPr/>
        </p:nvSpPr>
        <p:spPr>
          <a:xfrm>
            <a:off x="4716997" y="5583886"/>
            <a:ext cx="5582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0000FF"/>
                </a:solidFill>
              </a:rPr>
              <a:t>To compute the gradients efficiently, we use </a:t>
            </a:r>
            <a:r>
              <a:rPr lang="en-US" altLang="zh-TW" sz="2800" b="1" i="1" u="sng" dirty="0">
                <a:solidFill>
                  <a:srgbClr val="0000FF"/>
                </a:solidFill>
              </a:rPr>
              <a:t>backpropagation</a:t>
            </a:r>
            <a:r>
              <a:rPr lang="en-US" altLang="zh-TW" sz="2800" dirty="0">
                <a:solidFill>
                  <a:srgbClr val="0000FF"/>
                </a:solidFill>
              </a:rPr>
              <a:t>.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2603617" y="1600062"/>
            <a:ext cx="3178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Network parameters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2682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39" grpId="0"/>
      <p:bldP spid="40" grpId="0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2A947527-9CBD-574B-BF4C-BD4718452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ABBEB38-521D-1E43-8A44-43671EEBB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41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A71ACE7-4B5F-AD46-8EB6-7B77439EA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" y="1949451"/>
            <a:ext cx="93726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596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1E640E2-4992-C36E-4B7B-EAA69E0FB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046FA39-26DF-499C-86DD-11F382951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42</a:t>
            </a:fld>
            <a:endParaRPr lang="en-GB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E50441A-2839-FEEB-52AF-40949CB2ED35}"/>
              </a:ext>
            </a:extLst>
          </p:cNvPr>
          <p:cNvSpPr txBox="1"/>
          <p:nvPr/>
        </p:nvSpPr>
        <p:spPr>
          <a:xfrm>
            <a:off x="555458" y="778207"/>
            <a:ext cx="1108108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/>
              <a:t>What Does Backpropagation Do?</a:t>
            </a:r>
          </a:p>
          <a:p>
            <a:endParaRPr lang="en-US" altLang="zh-TW" sz="2400" dirty="0"/>
          </a:p>
          <a:p>
            <a:r>
              <a:rPr lang="en-US" altLang="zh-TW" sz="2800" dirty="0"/>
              <a:t>1. Starts Computes the derivative of the loss from the output layer</a:t>
            </a:r>
          </a:p>
          <a:p>
            <a:r>
              <a:rPr lang="en-US" altLang="zh-TW" sz="2800" dirty="0"/>
              <a:t>2. Uses the Chain Rule</a:t>
            </a:r>
          </a:p>
          <a:p>
            <a:endParaRPr lang="en-US" altLang="zh-TW" sz="2400" dirty="0"/>
          </a:p>
          <a:p>
            <a:r>
              <a:rPr lang="en-US" altLang="zh-TW" sz="3600" b="1" dirty="0"/>
              <a:t>The Full Training Loop:</a:t>
            </a:r>
          </a:p>
          <a:p>
            <a:endParaRPr lang="en-US" altLang="zh-TW" sz="2400" dirty="0"/>
          </a:p>
          <a:p>
            <a:r>
              <a:rPr lang="en-US" altLang="zh-TW" sz="2800" dirty="0"/>
              <a:t>1. Forward pass – compute the prediction and the loss.</a:t>
            </a:r>
          </a:p>
          <a:p>
            <a:r>
              <a:rPr lang="en-US" altLang="zh-TW" sz="2800" dirty="0"/>
              <a:t>2. Backward pass – use backpropagation to compute gradients.</a:t>
            </a:r>
          </a:p>
          <a:p>
            <a:r>
              <a:rPr lang="en-US" altLang="zh-TW" sz="2800" dirty="0"/>
              <a:t>3. Parameter update – use gradient descent (or a variant like Adam).</a:t>
            </a:r>
          </a:p>
          <a:p>
            <a:r>
              <a:rPr lang="en-US" altLang="zh-TW" sz="2800" dirty="0"/>
              <a:t>4. Repeat until the loss is low enough or max epochs reached.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435474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Chain Rule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1345573" y="1897396"/>
            <a:ext cx="19140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 u="sng" dirty="0"/>
              <a:t>Case 1</a:t>
            </a:r>
          </a:p>
          <a:p>
            <a:pPr algn="ctr"/>
            <a:r>
              <a:rPr lang="en-US" altLang="zh-TW" dirty="0"/>
              <a:t>for functions of one variable</a:t>
            </a:r>
            <a:endParaRPr lang="zh-TW" altLang="en-US" sz="2800" b="1" i="1" u="sng" dirty="0"/>
          </a:p>
        </p:txBody>
      </p:sp>
      <p:sp>
        <p:nvSpPr>
          <p:cNvPr id="7" name="文字方塊 6"/>
          <p:cNvSpPr txBox="1"/>
          <p:nvPr/>
        </p:nvSpPr>
        <p:spPr>
          <a:xfrm>
            <a:off x="1411413" y="3646878"/>
            <a:ext cx="19140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 u="sng" dirty="0"/>
              <a:t>Case 2</a:t>
            </a:r>
          </a:p>
          <a:p>
            <a:pPr algn="ctr"/>
            <a:r>
              <a:rPr lang="en-US" altLang="zh-TW" dirty="0"/>
              <a:t>for Functions of Several Variables</a:t>
            </a:r>
            <a:endParaRPr lang="zh-TW" altLang="en-US" sz="2800" b="1" i="1" u="sng" dirty="0"/>
          </a:p>
        </p:txBody>
      </p:sp>
      <p:graphicFrame>
        <p:nvGraphicFramePr>
          <p:cNvPr id="8" name="Object 12"/>
          <p:cNvGraphicFramePr>
            <a:graphicFrameLocks noChangeAspect="1"/>
          </p:cNvGraphicFramePr>
          <p:nvPr/>
        </p:nvGraphicFramePr>
        <p:xfrm>
          <a:off x="5524500" y="1932647"/>
          <a:ext cx="11430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533160" imgH="215640" progId="Equation.3">
                  <p:embed/>
                </p:oleObj>
              </mc:Choice>
              <mc:Fallback>
                <p:oleObj name="方程式" r:id="rId2" imgW="533160" imgH="215640" progId="Equation.3">
                  <p:embed/>
                  <p:pic>
                    <p:nvPicPr>
                      <p:cNvPr id="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1932647"/>
                        <a:ext cx="1143000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2"/>
          <p:cNvGraphicFramePr>
            <a:graphicFrameLocks noChangeAspect="1"/>
          </p:cNvGraphicFramePr>
          <p:nvPr/>
        </p:nvGraphicFramePr>
        <p:xfrm>
          <a:off x="4066656" y="1914075"/>
          <a:ext cx="119697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558720" imgH="215640" progId="Equation.3">
                  <p:embed/>
                </p:oleObj>
              </mc:Choice>
              <mc:Fallback>
                <p:oleObj name="方程式" r:id="rId4" imgW="558720" imgH="215640" progId="Equation.3">
                  <p:embed/>
                  <p:pic>
                    <p:nvPicPr>
                      <p:cNvPr id="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6656" y="1914075"/>
                        <a:ext cx="1196975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2"/>
          <p:cNvGraphicFramePr>
            <a:graphicFrameLocks noChangeAspect="1"/>
          </p:cNvGraphicFramePr>
          <p:nvPr/>
        </p:nvGraphicFramePr>
        <p:xfrm>
          <a:off x="7361382" y="2530685"/>
          <a:ext cx="1574800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736560" imgH="419040" progId="Equation.3">
                  <p:embed/>
                </p:oleObj>
              </mc:Choice>
              <mc:Fallback>
                <p:oleObj name="方程式" r:id="rId6" imgW="736560" imgH="419040" progId="Equation.3">
                  <p:embed/>
                  <p:pic>
                    <p:nvPicPr>
                      <p:cNvPr id="1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1382" y="2530685"/>
                        <a:ext cx="1574800" cy="896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2"/>
          <p:cNvGraphicFramePr>
            <a:graphicFrameLocks noChangeAspect="1"/>
          </p:cNvGraphicFramePr>
          <p:nvPr/>
        </p:nvGraphicFramePr>
        <p:xfrm>
          <a:off x="4347015" y="2763254"/>
          <a:ext cx="206851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965160" imgH="203040" progId="Equation.3">
                  <p:embed/>
                </p:oleObj>
              </mc:Choice>
              <mc:Fallback>
                <p:oleObj name="方程式" r:id="rId8" imgW="965160" imgH="203040" progId="Equation.3">
                  <p:embed/>
                  <p:pic>
                    <p:nvPicPr>
                      <p:cNvPr id="1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7015" y="2763254"/>
                        <a:ext cx="2068512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2"/>
          <p:cNvGraphicFramePr>
            <a:graphicFrameLocks noChangeAspect="1"/>
          </p:cNvGraphicFramePr>
          <p:nvPr/>
        </p:nvGraphicFramePr>
        <p:xfrm>
          <a:off x="6815410" y="4122489"/>
          <a:ext cx="1443038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672840" imgH="215640" progId="Equation.3">
                  <p:embed/>
                </p:oleObj>
              </mc:Choice>
              <mc:Fallback>
                <p:oleObj name="方程式" r:id="rId10" imgW="672840" imgH="215640" progId="Equation.3">
                  <p:embed/>
                  <p:pic>
                    <p:nvPicPr>
                      <p:cNvPr id="1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5410" y="4122489"/>
                        <a:ext cx="1443038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162551" y="4125914"/>
          <a:ext cx="1116013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520560" imgH="215640" progId="Equation.3">
                  <p:embed/>
                </p:oleObj>
              </mc:Choice>
              <mc:Fallback>
                <p:oleObj name="方程式" r:id="rId12" imgW="520560" imgH="21564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2551" y="4125914"/>
                        <a:ext cx="1116013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2"/>
          <p:cNvGraphicFramePr>
            <a:graphicFrameLocks noChangeAspect="1"/>
          </p:cNvGraphicFramePr>
          <p:nvPr/>
        </p:nvGraphicFramePr>
        <p:xfrm>
          <a:off x="3470276" y="4129089"/>
          <a:ext cx="1141413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4" imgW="533160" imgH="215640" progId="Equation.3">
                  <p:embed/>
                </p:oleObj>
              </mc:Choice>
              <mc:Fallback>
                <p:oleObj name="方程式" r:id="rId14" imgW="533160" imgH="215640" progId="Equation.3">
                  <p:embed/>
                  <p:pic>
                    <p:nvPicPr>
                      <p:cNvPr id="1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0276" y="4129089"/>
                        <a:ext cx="1141413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2"/>
          <p:cNvGraphicFramePr>
            <a:graphicFrameLocks noChangeAspect="1"/>
          </p:cNvGraphicFramePr>
          <p:nvPr/>
        </p:nvGraphicFramePr>
        <p:xfrm>
          <a:off x="6316663" y="5291139"/>
          <a:ext cx="2633662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6" imgW="1231560" imgH="419040" progId="Equation.3">
                  <p:embed/>
                </p:oleObj>
              </mc:Choice>
              <mc:Fallback>
                <p:oleObj name="方程式" r:id="rId16" imgW="1231560" imgH="419040" progId="Equation.3">
                  <p:embed/>
                  <p:pic>
                    <p:nvPicPr>
                      <p:cNvPr id="1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6663" y="5291139"/>
                        <a:ext cx="2633662" cy="896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2"/>
          <p:cNvGraphicFramePr>
            <a:graphicFrameLocks noChangeAspect="1"/>
          </p:cNvGraphicFramePr>
          <p:nvPr/>
        </p:nvGraphicFramePr>
        <p:xfrm>
          <a:off x="3374982" y="5415082"/>
          <a:ext cx="434975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8" imgW="203040" imgH="177480" progId="Equation.3">
                  <p:embed/>
                </p:oleObj>
              </mc:Choice>
              <mc:Fallback>
                <p:oleObj name="方程式" r:id="rId18" imgW="203040" imgH="177480" progId="Equation.3">
                  <p:embed/>
                  <p:pic>
                    <p:nvPicPr>
                      <p:cNvPr id="1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4982" y="5415082"/>
                        <a:ext cx="434975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2"/>
          <p:cNvGraphicFramePr>
            <a:graphicFrameLocks noChangeAspect="1"/>
          </p:cNvGraphicFramePr>
          <p:nvPr/>
        </p:nvGraphicFramePr>
        <p:xfrm>
          <a:off x="5247006" y="5469267"/>
          <a:ext cx="434975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0" imgW="203040" imgH="164880" progId="Equation.3">
                  <p:embed/>
                </p:oleObj>
              </mc:Choice>
              <mc:Fallback>
                <p:oleObj name="方程式" r:id="rId20" imgW="203040" imgH="164880" progId="Equation.3">
                  <p:embed/>
                  <p:pic>
                    <p:nvPicPr>
                      <p:cNvPr id="1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7006" y="5469267"/>
                        <a:ext cx="434975" cy="350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2"/>
          <p:cNvGraphicFramePr>
            <a:graphicFrameLocks noChangeAspect="1"/>
          </p:cNvGraphicFramePr>
          <p:nvPr/>
        </p:nvGraphicFramePr>
        <p:xfrm>
          <a:off x="4293373" y="4928559"/>
          <a:ext cx="461963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2" imgW="215640" imgH="177480" progId="Equation.3">
                  <p:embed/>
                </p:oleObj>
              </mc:Choice>
              <mc:Fallback>
                <p:oleObj name="方程式" r:id="rId22" imgW="215640" imgH="177480" progId="Equation.3">
                  <p:embed/>
                  <p:pic>
                    <p:nvPicPr>
                      <p:cNvPr id="1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3373" y="4928559"/>
                        <a:ext cx="461963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2"/>
          <p:cNvGraphicFramePr>
            <a:graphicFrameLocks noChangeAspect="1"/>
          </p:cNvGraphicFramePr>
          <p:nvPr/>
        </p:nvGraphicFramePr>
        <p:xfrm>
          <a:off x="4293373" y="6027506"/>
          <a:ext cx="4619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4" imgW="215640" imgH="203040" progId="Equation.3">
                  <p:embed/>
                </p:oleObj>
              </mc:Choice>
              <mc:Fallback>
                <p:oleObj name="方程式" r:id="rId24" imgW="215640" imgH="203040" progId="Equation.3">
                  <p:embed/>
                  <p:pic>
                    <p:nvPicPr>
                      <p:cNvPr id="1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3373" y="6027506"/>
                        <a:ext cx="461963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直線單箭頭接點 20"/>
          <p:cNvCxnSpPr>
            <a:endCxn id="18" idx="1"/>
          </p:cNvCxnSpPr>
          <p:nvPr/>
        </p:nvCxnSpPr>
        <p:spPr>
          <a:xfrm flipV="1">
            <a:off x="3809956" y="5117471"/>
            <a:ext cx="483416" cy="4615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>
            <a:endCxn id="19" idx="1"/>
          </p:cNvCxnSpPr>
          <p:nvPr/>
        </p:nvCxnSpPr>
        <p:spPr>
          <a:xfrm>
            <a:off x="3809956" y="5800764"/>
            <a:ext cx="483416" cy="4426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>
            <a:off x="4776788" y="5159343"/>
            <a:ext cx="483416" cy="4581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 flipV="1">
            <a:off x="4780214" y="5807729"/>
            <a:ext cx="483416" cy="4615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67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Backpropagation</a:t>
            </a:r>
            <a:endParaRPr lang="zh-TW" altLang="en-US" dirty="0"/>
          </a:p>
        </p:txBody>
      </p:sp>
      <p:cxnSp>
        <p:nvCxnSpPr>
          <p:cNvPr id="4" name="直線單箭頭接點 3"/>
          <p:cNvCxnSpPr/>
          <p:nvPr/>
        </p:nvCxnSpPr>
        <p:spPr>
          <a:xfrm>
            <a:off x="9174519" y="5389417"/>
            <a:ext cx="65565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>
          <a:xfrm>
            <a:off x="9174518" y="3729821"/>
            <a:ext cx="64900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橢圓 5"/>
          <p:cNvSpPr/>
          <p:nvPr/>
        </p:nvSpPr>
        <p:spPr>
          <a:xfrm>
            <a:off x="4278161" y="3518949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4266878" y="5066644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6481583" y="3488251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6500505" y="5060927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8635276" y="3461020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8676966" y="5060927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2661956" y="3795177"/>
            <a:ext cx="1588876" cy="1638300"/>
            <a:chOff x="1013669" y="3459098"/>
            <a:chExt cx="1588876" cy="1638300"/>
          </a:xfrm>
        </p:grpSpPr>
        <p:cxnSp>
          <p:nvCxnSpPr>
            <p:cNvPr id="13" name="直線單箭頭接點 12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群組 13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15" name="直線單箭頭接點 14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單箭頭接點 15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單箭頭接點 16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群組 17"/>
          <p:cNvGrpSpPr/>
          <p:nvPr/>
        </p:nvGrpSpPr>
        <p:grpSpPr>
          <a:xfrm>
            <a:off x="4880263" y="3780490"/>
            <a:ext cx="1588876" cy="1638300"/>
            <a:chOff x="1013669" y="3459098"/>
            <a:chExt cx="1588876" cy="1638300"/>
          </a:xfrm>
        </p:grpSpPr>
        <p:cxnSp>
          <p:nvCxnSpPr>
            <p:cNvPr id="19" name="直線單箭頭接點 18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群組 19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21" name="直線單箭頭接點 20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單箭頭接點 21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單箭頭接點 22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群組 23"/>
          <p:cNvGrpSpPr/>
          <p:nvPr/>
        </p:nvGrpSpPr>
        <p:grpSpPr>
          <a:xfrm>
            <a:off x="7080201" y="3760572"/>
            <a:ext cx="1588876" cy="1638300"/>
            <a:chOff x="1013669" y="3459098"/>
            <a:chExt cx="1588876" cy="1638300"/>
          </a:xfrm>
        </p:grpSpPr>
        <p:cxnSp>
          <p:nvCxnSpPr>
            <p:cNvPr id="25" name="直線單箭頭接點 24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群組 25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27" name="直線單箭頭接點 26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單箭頭接點 27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單箭頭接點 28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手繪多邊形 29"/>
          <p:cNvSpPr/>
          <p:nvPr/>
        </p:nvSpPr>
        <p:spPr>
          <a:xfrm>
            <a:off x="4333194" y="5192458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手繪多邊形 30"/>
          <p:cNvSpPr/>
          <p:nvPr/>
        </p:nvSpPr>
        <p:spPr>
          <a:xfrm>
            <a:off x="4314584" y="3603017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手繪多邊形 31"/>
          <p:cNvSpPr/>
          <p:nvPr/>
        </p:nvSpPr>
        <p:spPr>
          <a:xfrm>
            <a:off x="6543506" y="3614200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手繪多邊形 32"/>
          <p:cNvSpPr/>
          <p:nvPr/>
        </p:nvSpPr>
        <p:spPr>
          <a:xfrm>
            <a:off x="6559850" y="5137529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手繪多邊形 33"/>
          <p:cNvSpPr/>
          <p:nvPr/>
        </p:nvSpPr>
        <p:spPr>
          <a:xfrm>
            <a:off x="8692447" y="3552780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手繪多邊形 34"/>
          <p:cNvSpPr/>
          <p:nvPr/>
        </p:nvSpPr>
        <p:spPr>
          <a:xfrm>
            <a:off x="8739534" y="5170964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字方塊 94"/>
              <p:cNvSpPr txBox="1"/>
              <p:nvPr/>
            </p:nvSpPr>
            <p:spPr>
              <a:xfrm>
                <a:off x="2562755" y="1776286"/>
                <a:ext cx="2659959" cy="12115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5" name="文字方塊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755" y="1776286"/>
                <a:ext cx="2659959" cy="1211550"/>
              </a:xfrm>
              <a:prstGeom prst="rect">
                <a:avLst/>
              </a:prstGeom>
              <a:blipFill>
                <a:blip r:embed="rId3"/>
                <a:stretch>
                  <a:fillRect l="-4265" t="-111340" b="-1731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字方塊 95"/>
              <p:cNvSpPr txBox="1"/>
              <p:nvPr/>
            </p:nvSpPr>
            <p:spPr>
              <a:xfrm>
                <a:off x="6525601" y="1806297"/>
                <a:ext cx="3069815" cy="12115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TW" altLang="en-US" sz="28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num>
                            <m:den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6" name="文字方塊 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601" y="1806297"/>
                <a:ext cx="3069815" cy="1211550"/>
              </a:xfrm>
              <a:prstGeom prst="rect">
                <a:avLst/>
              </a:prstGeom>
              <a:blipFill>
                <a:blip r:embed="rId4"/>
                <a:stretch>
                  <a:fillRect l="-2058" t="-112500" b="-17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向右箭號 2"/>
          <p:cNvSpPr/>
          <p:nvPr/>
        </p:nvSpPr>
        <p:spPr>
          <a:xfrm>
            <a:off x="5532832" y="2131179"/>
            <a:ext cx="767568" cy="569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字方塊 96"/>
              <p:cNvSpPr txBox="1"/>
              <p:nvPr/>
            </p:nvSpPr>
            <p:spPr>
              <a:xfrm>
                <a:off x="2237316" y="3605867"/>
                <a:ext cx="427874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7" name="文字方塊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316" y="3605867"/>
                <a:ext cx="427874" cy="430887"/>
              </a:xfrm>
              <a:prstGeom prst="rect">
                <a:avLst/>
              </a:prstGeom>
              <a:blipFill>
                <a:blip r:embed="rId5"/>
                <a:stretch>
                  <a:fillRect l="-11429" r="-5714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字方塊 97"/>
              <p:cNvSpPr txBox="1"/>
              <p:nvPr/>
            </p:nvSpPr>
            <p:spPr>
              <a:xfrm>
                <a:off x="2246391" y="5213094"/>
                <a:ext cx="436145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8" name="文字方塊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391" y="5213094"/>
                <a:ext cx="436145" cy="430887"/>
              </a:xfrm>
              <a:prstGeom prst="rect">
                <a:avLst/>
              </a:prstGeom>
              <a:blipFill>
                <a:blip r:embed="rId6"/>
                <a:stretch>
                  <a:fillRect l="-11429" r="-5714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字方塊 98"/>
              <p:cNvSpPr txBox="1"/>
              <p:nvPr/>
            </p:nvSpPr>
            <p:spPr>
              <a:xfrm>
                <a:off x="9898012" y="3465376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9" name="文字方塊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012" y="3465376"/>
                <a:ext cx="366639" cy="369332"/>
              </a:xfrm>
              <a:prstGeom prst="rect">
                <a:avLst/>
              </a:prstGeom>
              <a:blipFill>
                <a:blip r:embed="rId7"/>
                <a:stretch>
                  <a:fillRect l="-20000" r="-6667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文字方塊 99"/>
              <p:cNvSpPr txBox="1"/>
              <p:nvPr/>
            </p:nvSpPr>
            <p:spPr>
              <a:xfrm>
                <a:off x="9898011" y="5184833"/>
                <a:ext cx="37375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0" name="文字方塊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011" y="5184833"/>
                <a:ext cx="373756" cy="369332"/>
              </a:xfrm>
              <a:prstGeom prst="rect">
                <a:avLst/>
              </a:prstGeom>
              <a:blipFill>
                <a:blip r:embed="rId8"/>
                <a:stretch>
                  <a:fillRect l="-20000" r="-6667" b="-2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群組 110"/>
          <p:cNvGrpSpPr/>
          <p:nvPr/>
        </p:nvGrpSpPr>
        <p:grpSpPr>
          <a:xfrm>
            <a:off x="3986662" y="3921936"/>
            <a:ext cx="458287" cy="838405"/>
            <a:chOff x="10102194" y="1939763"/>
            <a:chExt cx="458287" cy="838405"/>
          </a:xfrm>
        </p:grpSpPr>
        <p:sp>
          <p:nvSpPr>
            <p:cNvPr id="112" name="矩形 111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13" name="直線單箭頭接點 112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文字方塊 113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TW" altLang="en-US" sz="2400" dirty="0"/>
            </a:p>
          </p:txBody>
        </p:sp>
      </p:grpSp>
      <p:grpSp>
        <p:nvGrpSpPr>
          <p:cNvPr id="115" name="群組 114"/>
          <p:cNvGrpSpPr/>
          <p:nvPr/>
        </p:nvGrpSpPr>
        <p:grpSpPr>
          <a:xfrm>
            <a:off x="3986662" y="5471099"/>
            <a:ext cx="458287" cy="838405"/>
            <a:chOff x="10102194" y="1939763"/>
            <a:chExt cx="458287" cy="838405"/>
          </a:xfrm>
        </p:grpSpPr>
        <p:sp>
          <p:nvSpPr>
            <p:cNvPr id="116" name="矩形 115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17" name="直線單箭頭接點 116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文字方塊 117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TW" altLang="en-US" sz="2400" dirty="0"/>
            </a:p>
          </p:txBody>
        </p:sp>
      </p:grpSp>
      <p:grpSp>
        <p:nvGrpSpPr>
          <p:cNvPr id="107" name="群組 106"/>
          <p:cNvGrpSpPr/>
          <p:nvPr/>
        </p:nvGrpSpPr>
        <p:grpSpPr>
          <a:xfrm>
            <a:off x="2071120" y="3467986"/>
            <a:ext cx="3217334" cy="2832850"/>
            <a:chOff x="474133" y="3539067"/>
            <a:chExt cx="3217334" cy="2832850"/>
          </a:xfrm>
        </p:grpSpPr>
        <p:cxnSp>
          <p:nvCxnSpPr>
            <p:cNvPr id="101" name="直線接點 100"/>
            <p:cNvCxnSpPr/>
            <p:nvPr/>
          </p:nvCxnSpPr>
          <p:spPr>
            <a:xfrm>
              <a:off x="474133" y="3539067"/>
              <a:ext cx="321733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接點 101"/>
            <p:cNvCxnSpPr/>
            <p:nvPr/>
          </p:nvCxnSpPr>
          <p:spPr>
            <a:xfrm flipV="1">
              <a:off x="490410" y="3549034"/>
              <a:ext cx="0" cy="278403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接點 103"/>
            <p:cNvCxnSpPr/>
            <p:nvPr/>
          </p:nvCxnSpPr>
          <p:spPr>
            <a:xfrm flipV="1">
              <a:off x="475719" y="3539067"/>
              <a:ext cx="3215748" cy="28328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群組 118"/>
          <p:cNvGrpSpPr/>
          <p:nvPr/>
        </p:nvGrpSpPr>
        <p:grpSpPr>
          <a:xfrm>
            <a:off x="6236972" y="3915478"/>
            <a:ext cx="458287" cy="838405"/>
            <a:chOff x="10102194" y="1939763"/>
            <a:chExt cx="458287" cy="838405"/>
          </a:xfrm>
        </p:grpSpPr>
        <p:sp>
          <p:nvSpPr>
            <p:cNvPr id="120" name="矩形 119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21" name="直線單箭頭接點 120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文字方塊 121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TW" altLang="en-US" sz="2400" dirty="0"/>
            </a:p>
          </p:txBody>
        </p:sp>
      </p:grpSp>
      <p:grpSp>
        <p:nvGrpSpPr>
          <p:cNvPr id="123" name="群組 122"/>
          <p:cNvGrpSpPr/>
          <p:nvPr/>
        </p:nvGrpSpPr>
        <p:grpSpPr>
          <a:xfrm>
            <a:off x="6236972" y="5439555"/>
            <a:ext cx="458287" cy="838405"/>
            <a:chOff x="10102194" y="1939763"/>
            <a:chExt cx="458287" cy="838405"/>
          </a:xfrm>
        </p:grpSpPr>
        <p:sp>
          <p:nvSpPr>
            <p:cNvPr id="124" name="矩形 123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25" name="直線單箭頭接點 124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文字方塊 125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TW" altLang="en-US" sz="2400" dirty="0"/>
            </a:p>
          </p:txBody>
        </p:sp>
      </p:grpSp>
      <p:grpSp>
        <p:nvGrpSpPr>
          <p:cNvPr id="127" name="群組 126"/>
          <p:cNvGrpSpPr/>
          <p:nvPr/>
        </p:nvGrpSpPr>
        <p:grpSpPr>
          <a:xfrm>
            <a:off x="8436910" y="3915478"/>
            <a:ext cx="458287" cy="838405"/>
            <a:chOff x="10102194" y="1939763"/>
            <a:chExt cx="458287" cy="838405"/>
          </a:xfrm>
        </p:grpSpPr>
        <p:sp>
          <p:nvSpPr>
            <p:cNvPr id="128" name="矩形 127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29" name="直線單箭頭接點 128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文字方塊 129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TW" altLang="en-US" sz="2400" dirty="0"/>
            </a:p>
          </p:txBody>
        </p:sp>
      </p:grpSp>
      <p:grpSp>
        <p:nvGrpSpPr>
          <p:cNvPr id="131" name="群組 130"/>
          <p:cNvGrpSpPr/>
          <p:nvPr/>
        </p:nvGrpSpPr>
        <p:grpSpPr>
          <a:xfrm>
            <a:off x="8425995" y="5439555"/>
            <a:ext cx="458287" cy="838405"/>
            <a:chOff x="10102194" y="1939763"/>
            <a:chExt cx="458287" cy="838405"/>
          </a:xfrm>
        </p:grpSpPr>
        <p:sp>
          <p:nvSpPr>
            <p:cNvPr id="132" name="矩形 131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33" name="直線單箭頭接點 132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文字方塊 133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TW" altLang="en-US" sz="2400" dirty="0"/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6547119" y="678102"/>
            <a:ext cx="3604888" cy="808425"/>
            <a:chOff x="5592847" y="608587"/>
            <a:chExt cx="3604888" cy="808425"/>
          </a:xfrm>
        </p:grpSpPr>
        <p:grpSp>
          <p:nvGrpSpPr>
            <p:cNvPr id="70" name="群組 69"/>
            <p:cNvGrpSpPr/>
            <p:nvPr/>
          </p:nvGrpSpPr>
          <p:grpSpPr>
            <a:xfrm>
              <a:off x="5592847" y="614411"/>
              <a:ext cx="425117" cy="671513"/>
              <a:chOff x="508960" y="3417283"/>
              <a:chExt cx="425117" cy="671513"/>
            </a:xfrm>
          </p:grpSpPr>
          <p:sp>
            <p:nvSpPr>
              <p:cNvPr id="71" name="矩形 70"/>
              <p:cNvSpPr/>
              <p:nvPr/>
            </p:nvSpPr>
            <p:spPr>
              <a:xfrm>
                <a:off x="557212" y="3417283"/>
                <a:ext cx="271463" cy="67151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 baseline="30000" dirty="0"/>
              </a:p>
            </p:txBody>
          </p:sp>
          <p:sp>
            <p:nvSpPr>
              <p:cNvPr id="72" name="矩形 71"/>
              <p:cNvSpPr/>
              <p:nvPr/>
            </p:nvSpPr>
            <p:spPr>
              <a:xfrm>
                <a:off x="508960" y="3522206"/>
                <a:ext cx="4251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2400" dirty="0" err="1"/>
                  <a:t>x</a:t>
                </a:r>
                <a:r>
                  <a:rPr lang="en-US" altLang="zh-TW" sz="2400" baseline="30000" dirty="0" err="1"/>
                  <a:t>n</a:t>
                </a:r>
                <a:endParaRPr lang="zh-TW" altLang="en-US" sz="2400" baseline="300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矩形 72"/>
                <p:cNvSpPr/>
                <p:nvPr/>
              </p:nvSpPr>
              <p:spPr>
                <a:xfrm>
                  <a:off x="6394376" y="608587"/>
                  <a:ext cx="965905" cy="683158"/>
                </a:xfrm>
                <a:prstGeom prst="rect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 sz="2400" dirty="0"/>
                    <a:t>NN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3" name="矩形 7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4376" y="608587"/>
                  <a:ext cx="965905" cy="683158"/>
                </a:xfrm>
                <a:prstGeom prst="rect">
                  <a:avLst/>
                </a:prstGeom>
                <a:blipFill>
                  <a:blip r:embed="rId9"/>
                  <a:stretch>
                    <a:fillRect t="-16814" b="-708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4" name="直線單箭頭接點 73"/>
            <p:cNvCxnSpPr/>
            <p:nvPr/>
          </p:nvCxnSpPr>
          <p:spPr>
            <a:xfrm flipV="1">
              <a:off x="5960032" y="950166"/>
              <a:ext cx="41709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單箭頭接點 74"/>
            <p:cNvCxnSpPr/>
            <p:nvPr/>
          </p:nvCxnSpPr>
          <p:spPr>
            <a:xfrm flipV="1">
              <a:off x="7360281" y="944959"/>
              <a:ext cx="41709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群組 75"/>
            <p:cNvGrpSpPr/>
            <p:nvPr/>
          </p:nvGrpSpPr>
          <p:grpSpPr>
            <a:xfrm>
              <a:off x="7760154" y="614411"/>
              <a:ext cx="431529" cy="671513"/>
              <a:chOff x="505755" y="3417283"/>
              <a:chExt cx="431529" cy="671513"/>
            </a:xfrm>
          </p:grpSpPr>
          <p:sp>
            <p:nvSpPr>
              <p:cNvPr id="77" name="矩形 76"/>
              <p:cNvSpPr/>
              <p:nvPr/>
            </p:nvSpPr>
            <p:spPr>
              <a:xfrm>
                <a:off x="557212" y="3417283"/>
                <a:ext cx="271463" cy="67151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 baseline="30000" dirty="0"/>
              </a:p>
            </p:txBody>
          </p:sp>
          <p:sp>
            <p:nvSpPr>
              <p:cNvPr id="78" name="矩形 77"/>
              <p:cNvSpPr/>
              <p:nvPr/>
            </p:nvSpPr>
            <p:spPr>
              <a:xfrm>
                <a:off x="505755" y="3522206"/>
                <a:ext cx="43152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2400" dirty="0" err="1"/>
                  <a:t>y</a:t>
                </a:r>
                <a:r>
                  <a:rPr lang="en-US" altLang="zh-TW" sz="2400" baseline="30000" dirty="0" err="1"/>
                  <a:t>n</a:t>
                </a:r>
                <a:endParaRPr lang="zh-TW" altLang="en-US" sz="2400" baseline="30000" dirty="0"/>
              </a:p>
            </p:txBody>
          </p:sp>
        </p:grpSp>
        <p:sp>
          <p:nvSpPr>
            <p:cNvPr id="79" name="矩形 78"/>
            <p:cNvSpPr/>
            <p:nvPr/>
          </p:nvSpPr>
          <p:spPr>
            <a:xfrm>
              <a:off x="8779800" y="614411"/>
              <a:ext cx="271463" cy="67151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文字方塊 79"/>
                <p:cNvSpPr txBox="1"/>
                <p:nvPr/>
              </p:nvSpPr>
              <p:spPr>
                <a:xfrm>
                  <a:off x="8779800" y="776419"/>
                  <a:ext cx="417935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0" name="文字方塊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9800" y="776419"/>
                  <a:ext cx="417935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7647" t="-18333" r="-45588" b="-26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左-右雙向箭號 74"/>
            <p:cNvSpPr/>
            <p:nvPr/>
          </p:nvSpPr>
          <p:spPr>
            <a:xfrm>
              <a:off x="8116025" y="879980"/>
              <a:ext cx="602650" cy="181045"/>
            </a:xfrm>
            <a:prstGeom prst="left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文字方塊 82"/>
                <p:cNvSpPr txBox="1"/>
                <p:nvPr/>
              </p:nvSpPr>
              <p:spPr>
                <a:xfrm>
                  <a:off x="8263285" y="1047680"/>
                  <a:ext cx="33893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3" name="文字方塊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3285" y="1047680"/>
                  <a:ext cx="338939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21429" r="-3571" b="-655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6147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直線單箭頭接點 103"/>
          <p:cNvCxnSpPr/>
          <p:nvPr/>
        </p:nvCxnSpPr>
        <p:spPr>
          <a:xfrm flipV="1">
            <a:off x="2832690" y="2555869"/>
            <a:ext cx="1686350" cy="15884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Backpropagation</a:t>
            </a:r>
            <a:endParaRPr lang="zh-TW" altLang="en-US" dirty="0"/>
          </a:p>
        </p:txBody>
      </p:sp>
      <p:cxnSp>
        <p:nvCxnSpPr>
          <p:cNvPr id="79" name="直線單箭頭接點 78"/>
          <p:cNvCxnSpPr/>
          <p:nvPr/>
        </p:nvCxnSpPr>
        <p:spPr>
          <a:xfrm flipV="1">
            <a:off x="2832690" y="2302531"/>
            <a:ext cx="15768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群組 90"/>
          <p:cNvGrpSpPr/>
          <p:nvPr/>
        </p:nvGrpSpPr>
        <p:grpSpPr>
          <a:xfrm>
            <a:off x="5805340" y="1936338"/>
            <a:ext cx="574158" cy="574158"/>
            <a:chOff x="5170781" y="1854574"/>
            <a:chExt cx="574158" cy="574158"/>
          </a:xfrm>
        </p:grpSpPr>
        <p:sp>
          <p:nvSpPr>
            <p:cNvPr id="9" name="橢圓 8"/>
            <p:cNvSpPr/>
            <p:nvPr/>
          </p:nvSpPr>
          <p:spPr>
            <a:xfrm>
              <a:off x="5170781" y="1854574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手繪多邊形 17"/>
            <p:cNvSpPr/>
            <p:nvPr/>
          </p:nvSpPr>
          <p:spPr>
            <a:xfrm>
              <a:off x="5232704" y="1980522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4" name="群組 43"/>
          <p:cNvGrpSpPr/>
          <p:nvPr/>
        </p:nvGrpSpPr>
        <p:grpSpPr>
          <a:xfrm>
            <a:off x="4482778" y="2555870"/>
            <a:ext cx="458287" cy="838405"/>
            <a:chOff x="10102194" y="1939763"/>
            <a:chExt cx="458287" cy="838405"/>
          </a:xfrm>
        </p:grpSpPr>
        <p:sp>
          <p:nvSpPr>
            <p:cNvPr id="61" name="矩形 60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2" name="直線單箭頭接點 61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文字方塊 62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b</a:t>
              </a:r>
              <a:endParaRPr lang="zh-TW" altLang="en-US" sz="2400" dirty="0"/>
            </a:p>
          </p:txBody>
        </p:sp>
      </p:grpSp>
      <p:grpSp>
        <p:nvGrpSpPr>
          <p:cNvPr id="101" name="群組 100"/>
          <p:cNvGrpSpPr/>
          <p:nvPr/>
        </p:nvGrpSpPr>
        <p:grpSpPr>
          <a:xfrm>
            <a:off x="4441804" y="2082310"/>
            <a:ext cx="474993" cy="425277"/>
            <a:chOff x="3357891" y="3538413"/>
            <a:chExt cx="474993" cy="425277"/>
          </a:xfrm>
        </p:grpSpPr>
        <p:sp>
          <p:nvSpPr>
            <p:cNvPr id="102" name="矩形 101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103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3" imgW="139680" imgH="139680" progId="Equation.3">
                    <p:embed/>
                  </p:oleObj>
                </mc:Choice>
                <mc:Fallback>
                  <p:oleObj name="方程式" r:id="rId3" imgW="139680" imgH="139680" progId="Equation.3">
                    <p:embed/>
                    <p:pic>
                      <p:nvPicPr>
                        <p:cNvPr id="10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06" name="直線單箭頭接點 105"/>
          <p:cNvCxnSpPr/>
          <p:nvPr/>
        </p:nvCxnSpPr>
        <p:spPr>
          <a:xfrm flipV="1">
            <a:off x="4916796" y="2260065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文字方塊 108"/>
              <p:cNvSpPr txBox="1"/>
              <p:nvPr/>
            </p:nvSpPr>
            <p:spPr>
              <a:xfrm>
                <a:off x="3343748" y="1808458"/>
                <a:ext cx="493212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09" name="文字方塊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748" y="1808458"/>
                <a:ext cx="493212" cy="430887"/>
              </a:xfrm>
              <a:prstGeom prst="rect">
                <a:avLst/>
              </a:prstGeom>
              <a:blipFill>
                <a:blip r:embed="rId5"/>
                <a:stretch>
                  <a:fillRect l="-10000" r="-5000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文字方塊 109"/>
              <p:cNvSpPr txBox="1"/>
              <p:nvPr/>
            </p:nvSpPr>
            <p:spPr>
              <a:xfrm>
                <a:off x="5258543" y="1752124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10" name="文字方塊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543" y="1752124"/>
                <a:ext cx="308161" cy="430887"/>
              </a:xfrm>
              <a:prstGeom prst="rect">
                <a:avLst/>
              </a:prstGeom>
              <a:blipFill>
                <a:blip r:embed="rId6"/>
                <a:stretch>
                  <a:fillRect l="-8000" r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文字方塊 112"/>
              <p:cNvSpPr txBox="1"/>
              <p:nvPr/>
            </p:nvSpPr>
            <p:spPr>
              <a:xfrm>
                <a:off x="2331285" y="4857626"/>
                <a:ext cx="1076897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13" name="文字方塊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285" y="4857626"/>
                <a:ext cx="1076897" cy="819263"/>
              </a:xfrm>
              <a:prstGeom prst="rect">
                <a:avLst/>
              </a:prstGeom>
              <a:blipFill>
                <a:blip r:embed="rId7"/>
                <a:stretch>
                  <a:fillRect l="-6977" r="-6977" b="-153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文字方塊 113"/>
          <p:cNvSpPr txBox="1"/>
          <p:nvPr/>
        </p:nvSpPr>
        <p:spPr>
          <a:xfrm>
            <a:off x="7033617" y="1907699"/>
            <a:ext cx="142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……</a:t>
            </a:r>
            <a:endParaRPr lang="zh-TW" altLang="en-US" sz="2800" b="1" dirty="0"/>
          </a:p>
        </p:txBody>
      </p:sp>
      <p:sp>
        <p:nvSpPr>
          <p:cNvPr id="115" name="文字方塊 114"/>
          <p:cNvSpPr txBox="1"/>
          <p:nvPr/>
        </p:nvSpPr>
        <p:spPr>
          <a:xfrm rot="2277005">
            <a:off x="6885628" y="2979782"/>
            <a:ext cx="142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……</a:t>
            </a:r>
            <a:endParaRPr lang="zh-TW" alt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文字方塊 115"/>
              <p:cNvSpPr txBox="1"/>
              <p:nvPr/>
            </p:nvSpPr>
            <p:spPr>
              <a:xfrm>
                <a:off x="3687303" y="4876257"/>
                <a:ext cx="996619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16" name="文字方塊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303" y="4876257"/>
                <a:ext cx="996619" cy="819263"/>
              </a:xfrm>
              <a:prstGeom prst="rect">
                <a:avLst/>
              </a:prstGeom>
              <a:blipFill>
                <a:blip r:embed="rId8"/>
                <a:stretch>
                  <a:fillRect l="-7595" r="-3797" b="-1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文字方塊 116"/>
          <p:cNvSpPr txBox="1"/>
          <p:nvPr/>
        </p:nvSpPr>
        <p:spPr>
          <a:xfrm>
            <a:off x="3225949" y="5853402"/>
            <a:ext cx="1996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(Chain rule)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/>
              <p:cNvSpPr txBox="1"/>
              <p:nvPr/>
            </p:nvSpPr>
            <p:spPr>
              <a:xfrm>
                <a:off x="3335476" y="3060542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5" name="文字方塊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5476" y="3060542"/>
                <a:ext cx="501484" cy="430887"/>
              </a:xfrm>
              <a:prstGeom prst="rect">
                <a:avLst/>
              </a:prstGeom>
              <a:blipFill>
                <a:blip r:embed="rId9"/>
                <a:stretch>
                  <a:fillRect l="-7317" r="-4878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文字方塊 48"/>
          <p:cNvSpPr txBox="1"/>
          <p:nvPr/>
        </p:nvSpPr>
        <p:spPr>
          <a:xfrm>
            <a:off x="5336476" y="4189859"/>
            <a:ext cx="1891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u="sng" dirty="0"/>
              <a:t>Forward pass:</a:t>
            </a:r>
            <a:endParaRPr lang="zh-TW" altLang="en-US" sz="2400" b="1" i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字方塊 50"/>
              <p:cNvSpPr txBox="1"/>
              <p:nvPr/>
            </p:nvSpPr>
            <p:spPr>
              <a:xfrm>
                <a:off x="5867263" y="4743325"/>
                <a:ext cx="44047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TW" sz="24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r>
                  <a:rPr lang="en-US" altLang="zh-TW" sz="2400" dirty="0"/>
                  <a:t> for all parameters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51" name="文字方塊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263" y="4743325"/>
                <a:ext cx="4404732" cy="369332"/>
              </a:xfrm>
              <a:prstGeom prst="rect">
                <a:avLst/>
              </a:prstGeom>
              <a:blipFill>
                <a:blip r:embed="rId10"/>
                <a:stretch>
                  <a:fillRect l="-4023" t="-166667" r="-3448" b="-25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文字方塊 52"/>
          <p:cNvSpPr txBox="1"/>
          <p:nvPr/>
        </p:nvSpPr>
        <p:spPr>
          <a:xfrm>
            <a:off x="5332043" y="5277343"/>
            <a:ext cx="2397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u="sng" dirty="0"/>
              <a:t>Backward pass:</a:t>
            </a:r>
            <a:endParaRPr lang="zh-TW" altLang="en-US" sz="2400" b="1" i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字方塊 53"/>
              <p:cNvSpPr txBox="1"/>
              <p:nvPr/>
            </p:nvSpPr>
            <p:spPr>
              <a:xfrm>
                <a:off x="5867478" y="5832961"/>
                <a:ext cx="4171873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TW" sz="24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altLang="zh-TW" sz="2400" dirty="0"/>
                  <a:t> for all activation function inputs z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54" name="文字方塊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78" y="5832961"/>
                <a:ext cx="4171873" cy="738664"/>
              </a:xfrm>
              <a:prstGeom prst="rect">
                <a:avLst/>
              </a:prstGeom>
              <a:blipFill>
                <a:blip r:embed="rId11"/>
                <a:stretch>
                  <a:fillRect l="-4559" t="-86441" r="-2736" b="-7796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字方塊 54"/>
              <p:cNvSpPr txBox="1"/>
              <p:nvPr/>
            </p:nvSpPr>
            <p:spPr>
              <a:xfrm>
                <a:off x="2372362" y="2018812"/>
                <a:ext cx="427874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5" name="文字方塊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362" y="2018812"/>
                <a:ext cx="427874" cy="430887"/>
              </a:xfrm>
              <a:prstGeom prst="rect">
                <a:avLst/>
              </a:prstGeom>
              <a:blipFill>
                <a:blip r:embed="rId12"/>
                <a:stretch>
                  <a:fillRect l="-8571" r="-5714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字方塊 55"/>
              <p:cNvSpPr txBox="1"/>
              <p:nvPr/>
            </p:nvSpPr>
            <p:spPr>
              <a:xfrm>
                <a:off x="2386001" y="3883173"/>
                <a:ext cx="436145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6" name="文字方塊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001" y="3883173"/>
                <a:ext cx="436145" cy="430887"/>
              </a:xfrm>
              <a:prstGeom prst="rect">
                <a:avLst/>
              </a:prstGeom>
              <a:blipFill>
                <a:blip r:embed="rId13"/>
                <a:stretch>
                  <a:fillRect l="-8333" r="-5556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群組 3"/>
          <p:cNvGrpSpPr/>
          <p:nvPr/>
        </p:nvGrpSpPr>
        <p:grpSpPr>
          <a:xfrm>
            <a:off x="8495653" y="1939010"/>
            <a:ext cx="1629374" cy="574158"/>
            <a:chOff x="6972319" y="1991264"/>
            <a:chExt cx="1629374" cy="574158"/>
          </a:xfrm>
        </p:grpSpPr>
        <p:cxnSp>
          <p:nvCxnSpPr>
            <p:cNvPr id="65" name="直線單箭頭接點 64"/>
            <p:cNvCxnSpPr/>
            <p:nvPr/>
          </p:nvCxnSpPr>
          <p:spPr>
            <a:xfrm>
              <a:off x="7511561" y="2260065"/>
              <a:ext cx="64900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橢圓 65"/>
            <p:cNvSpPr/>
            <p:nvPr/>
          </p:nvSpPr>
          <p:spPr>
            <a:xfrm>
              <a:off x="6972319" y="1991264"/>
              <a:ext cx="574158" cy="57415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手繪多邊形 67"/>
            <p:cNvSpPr/>
            <p:nvPr/>
          </p:nvSpPr>
          <p:spPr>
            <a:xfrm>
              <a:off x="7029490" y="2083023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文字方塊 69"/>
                <p:cNvSpPr txBox="1"/>
                <p:nvPr/>
              </p:nvSpPr>
              <p:spPr>
                <a:xfrm>
                  <a:off x="8235054" y="1995620"/>
                  <a:ext cx="36663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0" name="文字方塊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5054" y="1995620"/>
                  <a:ext cx="366639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20000" r="-6667" b="-26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群組 4"/>
          <p:cNvGrpSpPr/>
          <p:nvPr/>
        </p:nvGrpSpPr>
        <p:grpSpPr>
          <a:xfrm>
            <a:off x="8495654" y="3807759"/>
            <a:ext cx="1594801" cy="574158"/>
            <a:chOff x="6971653" y="3807759"/>
            <a:chExt cx="1594801" cy="574158"/>
          </a:xfrm>
        </p:grpSpPr>
        <p:cxnSp>
          <p:nvCxnSpPr>
            <p:cNvPr id="64" name="直線單箭頭接點 63"/>
            <p:cNvCxnSpPr/>
            <p:nvPr/>
          </p:nvCxnSpPr>
          <p:spPr>
            <a:xfrm>
              <a:off x="7469205" y="4136249"/>
              <a:ext cx="65565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橢圓 66"/>
            <p:cNvSpPr/>
            <p:nvPr/>
          </p:nvSpPr>
          <p:spPr>
            <a:xfrm>
              <a:off x="6971653" y="3807759"/>
              <a:ext cx="574158" cy="57415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9" name="手繪多邊形 68"/>
            <p:cNvSpPr/>
            <p:nvPr/>
          </p:nvSpPr>
          <p:spPr>
            <a:xfrm>
              <a:off x="7034221" y="3917795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文字方塊 70"/>
                <p:cNvSpPr txBox="1"/>
                <p:nvPr/>
              </p:nvSpPr>
              <p:spPr>
                <a:xfrm>
                  <a:off x="8192698" y="3931665"/>
                  <a:ext cx="37375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1" name="文字方塊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2698" y="3931665"/>
                  <a:ext cx="373756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19672" r="-6557" b="-2459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矩形 39"/>
              <p:cNvSpPr/>
              <p:nvPr/>
            </p:nvSpPr>
            <p:spPr>
              <a:xfrm>
                <a:off x="3875681" y="3510553"/>
                <a:ext cx="350095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0" name="矩形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681" y="3510553"/>
                <a:ext cx="3500958" cy="523220"/>
              </a:xfrm>
              <a:prstGeom prst="rect">
                <a:avLst/>
              </a:prstGeom>
              <a:blipFill>
                <a:blip r:embed="rId17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154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3" grpId="0"/>
      <p:bldP spid="114" grpId="0"/>
      <p:bldP spid="115" grpId="0"/>
      <p:bldP spid="116" grpId="0"/>
      <p:bldP spid="117" grpId="0"/>
      <p:bldP spid="45" grpId="0" animBg="1"/>
      <p:bldP spid="49" grpId="0"/>
      <p:bldP spid="51" grpId="0"/>
      <p:bldP spid="53" grpId="0"/>
      <p:bldP spid="54" grpId="0"/>
      <p:bldP spid="4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062653-BF93-9AD0-2739-42B9702E4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8306"/>
            <a:ext cx="10515600" cy="1325563"/>
          </a:xfrm>
        </p:spPr>
        <p:txBody>
          <a:bodyPr/>
          <a:lstStyle/>
          <a:p>
            <a:pPr algn="ctr"/>
            <a:r>
              <a:rPr lang="en-US" altLang="zh-TW" dirty="0" err="1"/>
              <a:t>Foreward</a:t>
            </a:r>
            <a:r>
              <a:rPr lang="en-US" altLang="zh-TW" dirty="0"/>
              <a:t> pass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4FE66C9-1CEC-9D43-2FE7-6D8061CE6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1801147-B4D9-BE26-C99A-2A837B5BA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46528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Backpropagation – Forward pass</a:t>
            </a:r>
            <a:endParaRPr lang="zh-TW" altLang="en-US" dirty="0"/>
          </a:p>
        </p:txBody>
      </p:sp>
      <p:cxnSp>
        <p:nvCxnSpPr>
          <p:cNvPr id="4" name="直線單箭頭接點 3"/>
          <p:cNvCxnSpPr/>
          <p:nvPr/>
        </p:nvCxnSpPr>
        <p:spPr>
          <a:xfrm flipV="1">
            <a:off x="2747013" y="3109164"/>
            <a:ext cx="1686350" cy="15884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>
          <a:xfrm flipV="1">
            <a:off x="2747013" y="2855826"/>
            <a:ext cx="15768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/>
          <p:cNvGrpSpPr/>
          <p:nvPr/>
        </p:nvGrpSpPr>
        <p:grpSpPr>
          <a:xfrm>
            <a:off x="5719663" y="2489633"/>
            <a:ext cx="574158" cy="574158"/>
            <a:chOff x="5170781" y="1854574"/>
            <a:chExt cx="574158" cy="574158"/>
          </a:xfrm>
        </p:grpSpPr>
        <p:sp>
          <p:nvSpPr>
            <p:cNvPr id="7" name="橢圓 6"/>
            <p:cNvSpPr/>
            <p:nvPr/>
          </p:nvSpPr>
          <p:spPr>
            <a:xfrm>
              <a:off x="5170781" y="1854574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手繪多邊形 7"/>
            <p:cNvSpPr/>
            <p:nvPr/>
          </p:nvSpPr>
          <p:spPr>
            <a:xfrm>
              <a:off x="5232704" y="1980522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4397101" y="3109165"/>
            <a:ext cx="458287" cy="838405"/>
            <a:chOff x="10102194" y="1939763"/>
            <a:chExt cx="458287" cy="838405"/>
          </a:xfrm>
        </p:grpSpPr>
        <p:sp>
          <p:nvSpPr>
            <p:cNvPr id="10" name="矩形 9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1" name="直線單箭頭接點 10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字方塊 11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b</a:t>
              </a:r>
              <a:endParaRPr lang="zh-TW" altLang="en-US" sz="2400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4356127" y="2635605"/>
            <a:ext cx="474993" cy="425277"/>
            <a:chOff x="3357891" y="3538413"/>
            <a:chExt cx="474993" cy="425277"/>
          </a:xfrm>
        </p:grpSpPr>
        <p:sp>
          <p:nvSpPr>
            <p:cNvPr id="14" name="矩形 13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15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3" imgW="139680" imgH="139680" progId="Equation.3">
                    <p:embed/>
                  </p:oleObj>
                </mc:Choice>
                <mc:Fallback>
                  <p:oleObj name="方程式" r:id="rId3" imgW="139680" imgH="139680" progId="Equation.3">
                    <p:embed/>
                    <p:pic>
                      <p:nvPicPr>
                        <p:cNvPr id="15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6" name="直線單箭頭接點 15"/>
          <p:cNvCxnSpPr/>
          <p:nvPr/>
        </p:nvCxnSpPr>
        <p:spPr>
          <a:xfrm flipV="1">
            <a:off x="4831119" y="2813360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258071" y="2361753"/>
                <a:ext cx="493212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8071" y="2361753"/>
                <a:ext cx="493212" cy="430887"/>
              </a:xfrm>
              <a:prstGeom prst="rect">
                <a:avLst/>
              </a:prstGeom>
              <a:blipFill>
                <a:blip r:embed="rId5"/>
                <a:stretch>
                  <a:fillRect l="-10000" r="-5000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5172866" y="2305419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2866" y="2305419"/>
                <a:ext cx="308161" cy="430887"/>
              </a:xfrm>
              <a:prstGeom prst="rect">
                <a:avLst/>
              </a:prstGeom>
              <a:blipFill>
                <a:blip r:embed="rId6"/>
                <a:stretch>
                  <a:fillRect l="-76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字方塊 18"/>
          <p:cNvSpPr txBox="1"/>
          <p:nvPr/>
        </p:nvSpPr>
        <p:spPr>
          <a:xfrm>
            <a:off x="6947940" y="2460994"/>
            <a:ext cx="142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……</a:t>
            </a:r>
            <a:endParaRPr lang="zh-TW" altLang="en-US" sz="2800" b="1" dirty="0"/>
          </a:p>
        </p:txBody>
      </p:sp>
      <p:sp>
        <p:nvSpPr>
          <p:cNvPr id="20" name="文字方塊 19"/>
          <p:cNvSpPr txBox="1"/>
          <p:nvPr/>
        </p:nvSpPr>
        <p:spPr>
          <a:xfrm rot="2277005">
            <a:off x="6799951" y="3533077"/>
            <a:ext cx="142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……</a:t>
            </a:r>
            <a:endParaRPr lang="zh-TW" alt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3249799" y="3613837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799" y="3613837"/>
                <a:ext cx="501484" cy="430887"/>
              </a:xfrm>
              <a:prstGeom prst="rect">
                <a:avLst/>
              </a:prstGeom>
              <a:blipFill>
                <a:blip r:embed="rId7"/>
                <a:stretch>
                  <a:fillRect l="-7317" r="-4878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2286685" y="2572107"/>
                <a:ext cx="427874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685" y="2572107"/>
                <a:ext cx="427874" cy="430887"/>
              </a:xfrm>
              <a:prstGeom prst="rect">
                <a:avLst/>
              </a:prstGeom>
              <a:blipFill>
                <a:blip r:embed="rId8"/>
                <a:stretch>
                  <a:fillRect l="-11429" r="-5714"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2300324" y="4436468"/>
                <a:ext cx="436145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324" y="4436468"/>
                <a:ext cx="436145" cy="430887"/>
              </a:xfrm>
              <a:prstGeom prst="rect">
                <a:avLst/>
              </a:prstGeom>
              <a:blipFill>
                <a:blip r:embed="rId9"/>
                <a:stretch>
                  <a:fillRect l="-8108" r="-2703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群組 23"/>
          <p:cNvGrpSpPr/>
          <p:nvPr/>
        </p:nvGrpSpPr>
        <p:grpSpPr>
          <a:xfrm>
            <a:off x="8409976" y="2492305"/>
            <a:ext cx="1629374" cy="574158"/>
            <a:chOff x="6972319" y="1991264"/>
            <a:chExt cx="1629374" cy="574158"/>
          </a:xfrm>
        </p:grpSpPr>
        <p:cxnSp>
          <p:nvCxnSpPr>
            <p:cNvPr id="25" name="直線單箭頭接點 24"/>
            <p:cNvCxnSpPr/>
            <p:nvPr/>
          </p:nvCxnSpPr>
          <p:spPr>
            <a:xfrm>
              <a:off x="7511561" y="2260065"/>
              <a:ext cx="64900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橢圓 25"/>
            <p:cNvSpPr/>
            <p:nvPr/>
          </p:nvSpPr>
          <p:spPr>
            <a:xfrm>
              <a:off x="6972319" y="1991264"/>
              <a:ext cx="574158" cy="57415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手繪多邊形 26"/>
            <p:cNvSpPr/>
            <p:nvPr/>
          </p:nvSpPr>
          <p:spPr>
            <a:xfrm>
              <a:off x="7029490" y="2083023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字方塊 27"/>
                <p:cNvSpPr txBox="1"/>
                <p:nvPr/>
              </p:nvSpPr>
              <p:spPr>
                <a:xfrm>
                  <a:off x="8235054" y="1995620"/>
                  <a:ext cx="36663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" name="文字方塊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5054" y="1995620"/>
                  <a:ext cx="366639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20000" r="-6667" b="-26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群組 28"/>
          <p:cNvGrpSpPr/>
          <p:nvPr/>
        </p:nvGrpSpPr>
        <p:grpSpPr>
          <a:xfrm>
            <a:off x="8409977" y="4361054"/>
            <a:ext cx="1594801" cy="574158"/>
            <a:chOff x="6971653" y="3807759"/>
            <a:chExt cx="1594801" cy="574158"/>
          </a:xfrm>
        </p:grpSpPr>
        <p:cxnSp>
          <p:nvCxnSpPr>
            <p:cNvPr id="30" name="直線單箭頭接點 29"/>
            <p:cNvCxnSpPr/>
            <p:nvPr/>
          </p:nvCxnSpPr>
          <p:spPr>
            <a:xfrm>
              <a:off x="7469205" y="4136249"/>
              <a:ext cx="65565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橢圓 30"/>
            <p:cNvSpPr/>
            <p:nvPr/>
          </p:nvSpPr>
          <p:spPr>
            <a:xfrm>
              <a:off x="6971653" y="3807759"/>
              <a:ext cx="574158" cy="57415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手繪多邊形 31"/>
            <p:cNvSpPr/>
            <p:nvPr/>
          </p:nvSpPr>
          <p:spPr>
            <a:xfrm>
              <a:off x="7034221" y="3917795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字方塊 32"/>
                <p:cNvSpPr txBox="1"/>
                <p:nvPr/>
              </p:nvSpPr>
              <p:spPr>
                <a:xfrm>
                  <a:off x="8192698" y="3931665"/>
                  <a:ext cx="37375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3" name="文字方塊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2698" y="3931665"/>
                  <a:ext cx="373756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9672" r="-6557" b="-26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33"/>
              <p:cNvSpPr/>
              <p:nvPr/>
            </p:nvSpPr>
            <p:spPr>
              <a:xfrm>
                <a:off x="3899197" y="3970174"/>
                <a:ext cx="350095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4" name="矩形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197" y="3970174"/>
                <a:ext cx="3500958" cy="523220"/>
              </a:xfrm>
              <a:prstGeom prst="rect">
                <a:avLst/>
              </a:prstGeom>
              <a:blipFill>
                <a:blip r:embed="rId12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>
              <a:xfrm>
                <a:off x="2574616" y="5396952"/>
                <a:ext cx="18009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616" y="5396952"/>
                <a:ext cx="1800941" cy="430887"/>
              </a:xfrm>
              <a:prstGeom prst="rect">
                <a:avLst/>
              </a:prstGeom>
              <a:blipFill>
                <a:blip r:embed="rId13"/>
                <a:stretch>
                  <a:fillRect l="-11888" t="-162857" r="-4196" b="-24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矩形 35"/>
              <p:cNvSpPr/>
              <p:nvPr/>
            </p:nvSpPr>
            <p:spPr>
              <a:xfrm>
                <a:off x="4375557" y="5324509"/>
                <a:ext cx="61253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6" name="矩形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557" y="5324509"/>
                <a:ext cx="612539" cy="523220"/>
              </a:xfrm>
              <a:prstGeom prst="rect">
                <a:avLst/>
              </a:prstGeom>
              <a:blipFill>
                <a:blip r:embed="rId1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/>
              <p:cNvSpPr txBox="1"/>
              <p:nvPr/>
            </p:nvSpPr>
            <p:spPr>
              <a:xfrm>
                <a:off x="2262083" y="1576189"/>
                <a:ext cx="513807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TW" sz="28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r>
                  <a:rPr lang="en-US" altLang="zh-TW" sz="2800" dirty="0"/>
                  <a:t> for all parameters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37" name="文字方塊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083" y="1576189"/>
                <a:ext cx="5138073" cy="430887"/>
              </a:xfrm>
              <a:prstGeom prst="rect">
                <a:avLst/>
              </a:prstGeom>
              <a:blipFill>
                <a:blip r:embed="rId15"/>
                <a:stretch>
                  <a:fillRect l="-4444" t="-170588" r="-3457" b="-25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>
              <a:xfrm>
                <a:off x="2574616" y="6050570"/>
                <a:ext cx="18092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616" y="6050570"/>
                <a:ext cx="1809213" cy="430887"/>
              </a:xfrm>
              <a:prstGeom prst="rect">
                <a:avLst/>
              </a:prstGeom>
              <a:blipFill>
                <a:blip r:embed="rId16"/>
                <a:stretch>
                  <a:fillRect l="-11806" t="-162857" r="-3472" b="-24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矩形 38"/>
              <p:cNvSpPr/>
              <p:nvPr/>
            </p:nvSpPr>
            <p:spPr>
              <a:xfrm>
                <a:off x="4375557" y="5958236"/>
                <a:ext cx="62081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9" name="矩形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557" y="5958236"/>
                <a:ext cx="620811" cy="523220"/>
              </a:xfrm>
              <a:prstGeom prst="rect">
                <a:avLst/>
              </a:prstGeom>
              <a:blipFill>
                <a:blip r:embed="rId17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文字方塊 39"/>
          <p:cNvSpPr txBox="1"/>
          <p:nvPr/>
        </p:nvSpPr>
        <p:spPr>
          <a:xfrm>
            <a:off x="5874964" y="5467725"/>
            <a:ext cx="3913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The value of the input connected by the weight</a:t>
            </a:r>
            <a:endParaRPr lang="zh-TW" altLang="en-US" sz="2800" dirty="0"/>
          </a:p>
        </p:txBody>
      </p:sp>
      <p:sp>
        <p:nvSpPr>
          <p:cNvPr id="41" name="右大括弧 40"/>
          <p:cNvSpPr/>
          <p:nvPr/>
        </p:nvSpPr>
        <p:spPr>
          <a:xfrm>
            <a:off x="5080674" y="5389860"/>
            <a:ext cx="471558" cy="1135304"/>
          </a:xfrm>
          <a:prstGeom prst="rightBrace">
            <a:avLst>
              <a:gd name="adj1" fmla="val 40651"/>
              <a:gd name="adj2" fmla="val 50000"/>
            </a:avLst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26587350-0E29-31F0-5F1D-8115DC8734CC}"/>
              </a:ext>
            </a:extLst>
          </p:cNvPr>
          <p:cNvSpPr txBox="1"/>
          <p:nvPr/>
        </p:nvSpPr>
        <p:spPr>
          <a:xfrm>
            <a:off x="1564760" y="2070584"/>
            <a:ext cx="1914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input</a:t>
            </a:r>
            <a:endParaRPr lang="zh-TW" altLang="en-US" sz="2800" b="1" i="1" u="sng" dirty="0"/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B1B3C29B-8E6E-F19C-9666-36AFFDCE5341}"/>
              </a:ext>
            </a:extLst>
          </p:cNvPr>
          <p:cNvSpPr txBox="1"/>
          <p:nvPr/>
        </p:nvSpPr>
        <p:spPr>
          <a:xfrm>
            <a:off x="2526516" y="1943847"/>
            <a:ext cx="1914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weight</a:t>
            </a:r>
            <a:endParaRPr lang="zh-TW" altLang="en-US" sz="2800" b="1" i="1" u="sng" dirty="0"/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AA04052F-6565-E841-B617-18C2E9F1E47D}"/>
              </a:ext>
            </a:extLst>
          </p:cNvPr>
          <p:cNvSpPr txBox="1"/>
          <p:nvPr/>
        </p:nvSpPr>
        <p:spPr>
          <a:xfrm>
            <a:off x="5080674" y="1891566"/>
            <a:ext cx="1914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Activation function</a:t>
            </a:r>
            <a:endParaRPr lang="zh-TW" altLang="en-US" sz="2800" b="1" i="1" u="sng" dirty="0"/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B77F4307-1265-76B4-4B7C-C73ADC85EAC4}"/>
              </a:ext>
            </a:extLst>
          </p:cNvPr>
          <p:cNvSpPr txBox="1"/>
          <p:nvPr/>
        </p:nvSpPr>
        <p:spPr>
          <a:xfrm>
            <a:off x="8899135" y="1999769"/>
            <a:ext cx="1914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output</a:t>
            </a:r>
            <a:endParaRPr lang="zh-TW" altLang="en-US" sz="2800" b="1" i="1" u="sng" dirty="0"/>
          </a:p>
        </p:txBody>
      </p:sp>
    </p:spTree>
    <p:extLst>
      <p:ext uri="{BB962C8B-B14F-4D97-AF65-F5344CB8AC3E}">
        <p14:creationId xmlns:p14="http://schemas.microsoft.com/office/powerpoint/2010/main" val="370806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8" grpId="0"/>
      <p:bldP spid="39" grpId="0"/>
      <p:bldP spid="40" grpId="0"/>
      <p:bldP spid="41" grpId="0" animBg="1"/>
      <p:bldP spid="45" grpId="0"/>
      <p:bldP spid="46" grpId="0"/>
      <p:bldP spid="47" grpId="0"/>
      <p:bldP spid="4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Backpropagation – Forward pass</a:t>
            </a:r>
            <a:endParaRPr lang="zh-TW" altLang="en-US" dirty="0"/>
          </a:p>
        </p:txBody>
      </p:sp>
      <p:cxnSp>
        <p:nvCxnSpPr>
          <p:cNvPr id="93" name="直線單箭頭接點 92"/>
          <p:cNvCxnSpPr/>
          <p:nvPr/>
        </p:nvCxnSpPr>
        <p:spPr>
          <a:xfrm>
            <a:off x="9228367" y="4470489"/>
            <a:ext cx="65565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單箭頭接點 93"/>
          <p:cNvCxnSpPr/>
          <p:nvPr/>
        </p:nvCxnSpPr>
        <p:spPr>
          <a:xfrm>
            <a:off x="9228366" y="2810893"/>
            <a:ext cx="64900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橢圓 94"/>
          <p:cNvSpPr/>
          <p:nvPr/>
        </p:nvSpPr>
        <p:spPr>
          <a:xfrm>
            <a:off x="4332009" y="2600021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6" name="橢圓 95"/>
          <p:cNvSpPr/>
          <p:nvPr/>
        </p:nvSpPr>
        <p:spPr>
          <a:xfrm>
            <a:off x="4320726" y="4147716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橢圓 96"/>
          <p:cNvSpPr/>
          <p:nvPr/>
        </p:nvSpPr>
        <p:spPr>
          <a:xfrm>
            <a:off x="6535431" y="2569323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橢圓 97"/>
          <p:cNvSpPr/>
          <p:nvPr/>
        </p:nvSpPr>
        <p:spPr>
          <a:xfrm>
            <a:off x="6554353" y="4141999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橢圓 98"/>
          <p:cNvSpPr/>
          <p:nvPr/>
        </p:nvSpPr>
        <p:spPr>
          <a:xfrm>
            <a:off x="8689124" y="2542092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0" name="橢圓 99"/>
          <p:cNvSpPr/>
          <p:nvPr/>
        </p:nvSpPr>
        <p:spPr>
          <a:xfrm>
            <a:off x="8730814" y="4141999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5" name="群組 104"/>
          <p:cNvGrpSpPr/>
          <p:nvPr/>
        </p:nvGrpSpPr>
        <p:grpSpPr>
          <a:xfrm>
            <a:off x="2715804" y="2876249"/>
            <a:ext cx="1588876" cy="1638300"/>
            <a:chOff x="1013669" y="3459098"/>
            <a:chExt cx="1588876" cy="1638300"/>
          </a:xfrm>
        </p:grpSpPr>
        <p:cxnSp>
          <p:nvCxnSpPr>
            <p:cNvPr id="184" name="直線單箭頭接點 183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" name="群組 184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186" name="直線單箭頭接點 185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線單箭頭接點 186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直線單箭頭接點 187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7" name="群組 106"/>
          <p:cNvGrpSpPr/>
          <p:nvPr/>
        </p:nvGrpSpPr>
        <p:grpSpPr>
          <a:xfrm>
            <a:off x="4934111" y="2861562"/>
            <a:ext cx="1588876" cy="1638300"/>
            <a:chOff x="1013669" y="3459098"/>
            <a:chExt cx="1588876" cy="1638300"/>
          </a:xfrm>
        </p:grpSpPr>
        <p:cxnSp>
          <p:nvCxnSpPr>
            <p:cNvPr id="179" name="直線單箭頭接點 178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0" name="群組 179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181" name="直線單箭頭接點 180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直線單箭頭接點 181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線單箭頭接點 182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8" name="群組 107"/>
          <p:cNvGrpSpPr/>
          <p:nvPr/>
        </p:nvGrpSpPr>
        <p:grpSpPr>
          <a:xfrm>
            <a:off x="7134049" y="2841644"/>
            <a:ext cx="1588876" cy="1638300"/>
            <a:chOff x="1013669" y="3459098"/>
            <a:chExt cx="1588876" cy="1638300"/>
          </a:xfrm>
        </p:grpSpPr>
        <p:cxnSp>
          <p:nvCxnSpPr>
            <p:cNvPr id="174" name="直線單箭頭接點 173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" name="群組 174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176" name="直線單箭頭接點 175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直線單箭頭接點 176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直線單箭頭接點 177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1" name="手繪多邊形 110"/>
          <p:cNvSpPr/>
          <p:nvPr/>
        </p:nvSpPr>
        <p:spPr>
          <a:xfrm>
            <a:off x="4387042" y="4273530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1" name="手繪多邊形 120"/>
          <p:cNvSpPr/>
          <p:nvPr/>
        </p:nvSpPr>
        <p:spPr>
          <a:xfrm>
            <a:off x="4368432" y="2684089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2" name="手繪多邊形 121"/>
          <p:cNvSpPr/>
          <p:nvPr/>
        </p:nvSpPr>
        <p:spPr>
          <a:xfrm>
            <a:off x="6597354" y="2695272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3" name="手繪多邊形 122"/>
          <p:cNvSpPr/>
          <p:nvPr/>
        </p:nvSpPr>
        <p:spPr>
          <a:xfrm>
            <a:off x="6613698" y="4218601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4" name="手繪多邊形 123"/>
          <p:cNvSpPr/>
          <p:nvPr/>
        </p:nvSpPr>
        <p:spPr>
          <a:xfrm>
            <a:off x="8746295" y="2633852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5" name="手繪多邊形 124"/>
          <p:cNvSpPr/>
          <p:nvPr/>
        </p:nvSpPr>
        <p:spPr>
          <a:xfrm>
            <a:off x="8793382" y="4252036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6" name="文字方塊 125"/>
          <p:cNvSpPr txBox="1"/>
          <p:nvPr/>
        </p:nvSpPr>
        <p:spPr>
          <a:xfrm>
            <a:off x="3314734" y="2396888"/>
            <a:ext cx="34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27" name="文字方塊 126"/>
          <p:cNvSpPr txBox="1"/>
          <p:nvPr/>
        </p:nvSpPr>
        <p:spPr>
          <a:xfrm>
            <a:off x="3481826" y="2985205"/>
            <a:ext cx="44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128" name="文字方塊 127"/>
          <p:cNvSpPr txBox="1"/>
          <p:nvPr/>
        </p:nvSpPr>
        <p:spPr>
          <a:xfrm>
            <a:off x="3179530" y="4502335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29" name="文字方塊 128"/>
          <p:cNvSpPr txBox="1"/>
          <p:nvPr/>
        </p:nvSpPr>
        <p:spPr>
          <a:xfrm>
            <a:off x="3331809" y="3932023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grpSp>
        <p:nvGrpSpPr>
          <p:cNvPr id="130" name="群組 129"/>
          <p:cNvGrpSpPr/>
          <p:nvPr/>
        </p:nvGrpSpPr>
        <p:grpSpPr>
          <a:xfrm>
            <a:off x="4078057" y="2978058"/>
            <a:ext cx="458287" cy="838405"/>
            <a:chOff x="10102194" y="1939763"/>
            <a:chExt cx="458287" cy="838405"/>
          </a:xfrm>
        </p:grpSpPr>
        <p:sp>
          <p:nvSpPr>
            <p:cNvPr id="171" name="矩形 170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72" name="直線單箭頭接點 171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文字方塊 172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</p:grpSp>
      <p:grpSp>
        <p:nvGrpSpPr>
          <p:cNvPr id="131" name="群組 130"/>
          <p:cNvGrpSpPr/>
          <p:nvPr/>
        </p:nvGrpSpPr>
        <p:grpSpPr>
          <a:xfrm>
            <a:off x="4087582" y="4527397"/>
            <a:ext cx="458287" cy="838405"/>
            <a:chOff x="10102194" y="1939763"/>
            <a:chExt cx="458287" cy="838405"/>
          </a:xfrm>
        </p:grpSpPr>
        <p:sp>
          <p:nvSpPr>
            <p:cNvPr id="168" name="矩形 167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9" name="直線單箭頭接點 168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文字方塊 169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</p:grpSp>
      <p:sp>
        <p:nvSpPr>
          <p:cNvPr id="134" name="文字方塊 133"/>
          <p:cNvSpPr txBox="1"/>
          <p:nvPr/>
        </p:nvSpPr>
        <p:spPr>
          <a:xfrm>
            <a:off x="4715955" y="2339502"/>
            <a:ext cx="81164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0.98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35" name="文字方塊 134"/>
          <p:cNvSpPr txBox="1"/>
          <p:nvPr/>
        </p:nvSpPr>
        <p:spPr>
          <a:xfrm>
            <a:off x="4738274" y="3945033"/>
            <a:ext cx="81164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0.12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36" name="文字方塊 135"/>
          <p:cNvSpPr txBox="1"/>
          <p:nvPr/>
        </p:nvSpPr>
        <p:spPr>
          <a:xfrm>
            <a:off x="5560142" y="2376032"/>
            <a:ext cx="34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2</a:t>
            </a:r>
            <a:endParaRPr lang="zh-TW" altLang="en-US" sz="2400" dirty="0"/>
          </a:p>
        </p:txBody>
      </p:sp>
      <p:sp>
        <p:nvSpPr>
          <p:cNvPr id="137" name="文字方塊 136"/>
          <p:cNvSpPr txBox="1"/>
          <p:nvPr/>
        </p:nvSpPr>
        <p:spPr>
          <a:xfrm>
            <a:off x="5727234" y="2964349"/>
            <a:ext cx="44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38" name="文字方塊 137"/>
          <p:cNvSpPr txBox="1"/>
          <p:nvPr/>
        </p:nvSpPr>
        <p:spPr>
          <a:xfrm>
            <a:off x="5424938" y="4481479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39" name="文字方塊 138"/>
          <p:cNvSpPr txBox="1"/>
          <p:nvPr/>
        </p:nvSpPr>
        <p:spPr>
          <a:xfrm>
            <a:off x="5577217" y="3911167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140" name="文字方塊 139"/>
          <p:cNvSpPr txBox="1"/>
          <p:nvPr/>
        </p:nvSpPr>
        <p:spPr>
          <a:xfrm>
            <a:off x="7732921" y="2376949"/>
            <a:ext cx="34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141" name="文字方塊 140"/>
          <p:cNvSpPr txBox="1"/>
          <p:nvPr/>
        </p:nvSpPr>
        <p:spPr>
          <a:xfrm>
            <a:off x="7900013" y="2965266"/>
            <a:ext cx="44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42" name="文字方塊 141"/>
          <p:cNvSpPr txBox="1"/>
          <p:nvPr/>
        </p:nvSpPr>
        <p:spPr>
          <a:xfrm>
            <a:off x="7597717" y="4482396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4</a:t>
            </a:r>
            <a:endParaRPr lang="zh-TW" altLang="en-US" sz="2400" dirty="0"/>
          </a:p>
        </p:txBody>
      </p:sp>
      <p:sp>
        <p:nvSpPr>
          <p:cNvPr id="143" name="文字方塊 142"/>
          <p:cNvSpPr txBox="1"/>
          <p:nvPr/>
        </p:nvSpPr>
        <p:spPr>
          <a:xfrm>
            <a:off x="7749996" y="3912084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44" name="文字方塊 143"/>
          <p:cNvSpPr txBox="1"/>
          <p:nvPr/>
        </p:nvSpPr>
        <p:spPr>
          <a:xfrm>
            <a:off x="6859742" y="2369047"/>
            <a:ext cx="81164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0.86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45" name="文字方塊 144"/>
          <p:cNvSpPr txBox="1"/>
          <p:nvPr/>
        </p:nvSpPr>
        <p:spPr>
          <a:xfrm>
            <a:off x="6882061" y="3974578"/>
            <a:ext cx="81164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0.11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grpSp>
        <p:nvGrpSpPr>
          <p:cNvPr id="148" name="群組 147"/>
          <p:cNvGrpSpPr/>
          <p:nvPr/>
        </p:nvGrpSpPr>
        <p:grpSpPr>
          <a:xfrm>
            <a:off x="6280701" y="2965943"/>
            <a:ext cx="458287" cy="838405"/>
            <a:chOff x="10102194" y="1939763"/>
            <a:chExt cx="458287" cy="838405"/>
          </a:xfrm>
        </p:grpSpPr>
        <p:sp>
          <p:nvSpPr>
            <p:cNvPr id="165" name="矩形 164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6" name="直線單箭頭接點 165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文字方塊 166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</p:grpSp>
      <p:grpSp>
        <p:nvGrpSpPr>
          <p:cNvPr id="149" name="群組 148"/>
          <p:cNvGrpSpPr/>
          <p:nvPr/>
        </p:nvGrpSpPr>
        <p:grpSpPr>
          <a:xfrm>
            <a:off x="6283079" y="4490266"/>
            <a:ext cx="458287" cy="838405"/>
            <a:chOff x="10102194" y="1939763"/>
            <a:chExt cx="458287" cy="838405"/>
          </a:xfrm>
        </p:grpSpPr>
        <p:sp>
          <p:nvSpPr>
            <p:cNvPr id="162" name="矩形 161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3" name="直線單箭頭接點 162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文字方塊 163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</p:grpSp>
      <p:grpSp>
        <p:nvGrpSpPr>
          <p:cNvPr id="150" name="群組 149"/>
          <p:cNvGrpSpPr/>
          <p:nvPr/>
        </p:nvGrpSpPr>
        <p:grpSpPr>
          <a:xfrm>
            <a:off x="8458941" y="2960751"/>
            <a:ext cx="458287" cy="838405"/>
            <a:chOff x="10102194" y="1939763"/>
            <a:chExt cx="458287" cy="838405"/>
          </a:xfrm>
        </p:grpSpPr>
        <p:sp>
          <p:nvSpPr>
            <p:cNvPr id="159" name="矩形 158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0" name="直線單箭頭接點 159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文字方塊 160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-2</a:t>
              </a:r>
              <a:endParaRPr lang="zh-TW" altLang="en-US" sz="2400" dirty="0"/>
            </a:p>
          </p:txBody>
        </p:sp>
      </p:grpSp>
      <p:grpSp>
        <p:nvGrpSpPr>
          <p:cNvPr id="151" name="群組 150"/>
          <p:cNvGrpSpPr/>
          <p:nvPr/>
        </p:nvGrpSpPr>
        <p:grpSpPr>
          <a:xfrm>
            <a:off x="8513021" y="4517587"/>
            <a:ext cx="458287" cy="838405"/>
            <a:chOff x="10102194" y="1939763"/>
            <a:chExt cx="458287" cy="838405"/>
          </a:xfrm>
        </p:grpSpPr>
        <p:sp>
          <p:nvSpPr>
            <p:cNvPr id="156" name="矩形 155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57" name="直線單箭頭接點 156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文字方塊 157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2</a:t>
              </a:r>
              <a:endParaRPr lang="zh-TW" altLang="en-US" sz="2400" dirty="0"/>
            </a:p>
          </p:txBody>
        </p:sp>
      </p:grpSp>
      <p:sp>
        <p:nvSpPr>
          <p:cNvPr id="152" name="矩形 151"/>
          <p:cNvSpPr/>
          <p:nvPr/>
        </p:nvSpPr>
        <p:spPr>
          <a:xfrm>
            <a:off x="2355698" y="2695271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矩形 152"/>
          <p:cNvSpPr/>
          <p:nvPr/>
        </p:nvSpPr>
        <p:spPr>
          <a:xfrm>
            <a:off x="2324455" y="4337044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4" name="文字方塊 153"/>
          <p:cNvSpPr txBox="1"/>
          <p:nvPr/>
        </p:nvSpPr>
        <p:spPr>
          <a:xfrm>
            <a:off x="2367866" y="2681817"/>
            <a:ext cx="34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1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55" name="文字方塊 154"/>
          <p:cNvSpPr txBox="1"/>
          <p:nvPr/>
        </p:nvSpPr>
        <p:spPr>
          <a:xfrm>
            <a:off x="2262083" y="4281248"/>
            <a:ext cx="488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-1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文字方塊 195"/>
              <p:cNvSpPr txBox="1"/>
              <p:nvPr/>
            </p:nvSpPr>
            <p:spPr>
              <a:xfrm>
                <a:off x="2262083" y="1576189"/>
                <a:ext cx="513807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TW" sz="28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r>
                  <a:rPr lang="en-US" altLang="zh-TW" sz="2800" dirty="0"/>
                  <a:t> for all parameters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196" name="文字方塊 1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083" y="1576189"/>
                <a:ext cx="5138073" cy="430887"/>
              </a:xfrm>
              <a:prstGeom prst="rect">
                <a:avLst/>
              </a:prstGeom>
              <a:blipFill>
                <a:blip r:embed="rId3"/>
                <a:stretch>
                  <a:fillRect l="-4444" t="-170588" r="-3457" b="-25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橢圓 5"/>
          <p:cNvSpPr/>
          <p:nvPr/>
        </p:nvSpPr>
        <p:spPr>
          <a:xfrm>
            <a:off x="3247131" y="4574081"/>
            <a:ext cx="580232" cy="4409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7" name="橢圓 196"/>
          <p:cNvSpPr/>
          <p:nvPr/>
        </p:nvSpPr>
        <p:spPr>
          <a:xfrm>
            <a:off x="5497337" y="4507143"/>
            <a:ext cx="580232" cy="4409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8" name="橢圓 197"/>
          <p:cNvSpPr/>
          <p:nvPr/>
        </p:nvSpPr>
        <p:spPr>
          <a:xfrm>
            <a:off x="7665727" y="4489211"/>
            <a:ext cx="580232" cy="4409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098362" y="5751575"/>
                <a:ext cx="1276440" cy="702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362" y="5751575"/>
                <a:ext cx="1276440" cy="702244"/>
              </a:xfrm>
              <a:prstGeom prst="rect">
                <a:avLst/>
              </a:prstGeom>
              <a:blipFill>
                <a:blip r:embed="rId4"/>
                <a:stretch>
                  <a:fillRect l="-4902" r="-4902" b="-1403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文字方塊 198"/>
              <p:cNvSpPr txBox="1"/>
              <p:nvPr/>
            </p:nvSpPr>
            <p:spPr>
              <a:xfrm>
                <a:off x="5401767" y="5740323"/>
                <a:ext cx="1449564" cy="702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=0.12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99" name="文字方塊 1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767" y="5740323"/>
                <a:ext cx="1449564" cy="702244"/>
              </a:xfrm>
              <a:prstGeom prst="rect">
                <a:avLst/>
              </a:prstGeom>
              <a:blipFill>
                <a:blip r:embed="rId5"/>
                <a:stretch>
                  <a:fillRect l="-4348" t="-1786" r="-4348" b="-14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文字方塊 199"/>
              <p:cNvSpPr txBox="1"/>
              <p:nvPr/>
            </p:nvSpPr>
            <p:spPr>
              <a:xfrm>
                <a:off x="7735243" y="5717709"/>
                <a:ext cx="1449564" cy="702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=0.11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00" name="文字方塊 1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5243" y="5717709"/>
                <a:ext cx="1449564" cy="702244"/>
              </a:xfrm>
              <a:prstGeom prst="rect">
                <a:avLst/>
              </a:prstGeom>
              <a:blipFill>
                <a:blip r:embed="rId6"/>
                <a:stretch>
                  <a:fillRect l="-5217" t="-1786" r="-4348" b="-160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手繪多邊形 10"/>
          <p:cNvSpPr/>
          <p:nvPr/>
        </p:nvSpPr>
        <p:spPr>
          <a:xfrm rot="21124121">
            <a:off x="2692245" y="4861340"/>
            <a:ext cx="609539" cy="1303867"/>
          </a:xfrm>
          <a:custGeom>
            <a:avLst/>
            <a:gdLst>
              <a:gd name="connsiteX0" fmla="*/ 609539 w 609539"/>
              <a:gd name="connsiteY0" fmla="*/ 0 h 1303867"/>
              <a:gd name="connsiteX1" fmla="*/ 16873 w 609539"/>
              <a:gd name="connsiteY1" fmla="*/ 389467 h 1303867"/>
              <a:gd name="connsiteX2" fmla="*/ 220073 w 609539"/>
              <a:gd name="connsiteY2" fmla="*/ 1303867 h 130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539" h="1303867">
                <a:moveTo>
                  <a:pt x="609539" y="0"/>
                </a:moveTo>
                <a:cubicBezTo>
                  <a:pt x="345661" y="86078"/>
                  <a:pt x="81784" y="172156"/>
                  <a:pt x="16873" y="389467"/>
                </a:cubicBezTo>
                <a:cubicBezTo>
                  <a:pt x="-48038" y="606778"/>
                  <a:pt x="86017" y="955322"/>
                  <a:pt x="220073" y="1303867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1" name="手繪多邊形 200"/>
          <p:cNvSpPr/>
          <p:nvPr/>
        </p:nvSpPr>
        <p:spPr>
          <a:xfrm rot="20753515">
            <a:off x="5013316" y="4879397"/>
            <a:ext cx="609539" cy="1148623"/>
          </a:xfrm>
          <a:custGeom>
            <a:avLst/>
            <a:gdLst>
              <a:gd name="connsiteX0" fmla="*/ 609539 w 609539"/>
              <a:gd name="connsiteY0" fmla="*/ 0 h 1303867"/>
              <a:gd name="connsiteX1" fmla="*/ 16873 w 609539"/>
              <a:gd name="connsiteY1" fmla="*/ 389467 h 1303867"/>
              <a:gd name="connsiteX2" fmla="*/ 220073 w 609539"/>
              <a:gd name="connsiteY2" fmla="*/ 1303867 h 130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539" h="1303867">
                <a:moveTo>
                  <a:pt x="609539" y="0"/>
                </a:moveTo>
                <a:cubicBezTo>
                  <a:pt x="345661" y="86078"/>
                  <a:pt x="81784" y="172156"/>
                  <a:pt x="16873" y="389467"/>
                </a:cubicBezTo>
                <a:cubicBezTo>
                  <a:pt x="-48038" y="606778"/>
                  <a:pt x="86017" y="955322"/>
                  <a:pt x="220073" y="1303867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2" name="手繪多邊形 201"/>
          <p:cNvSpPr/>
          <p:nvPr/>
        </p:nvSpPr>
        <p:spPr>
          <a:xfrm rot="20443089">
            <a:off x="7265665" y="4898506"/>
            <a:ext cx="609539" cy="1148623"/>
          </a:xfrm>
          <a:custGeom>
            <a:avLst/>
            <a:gdLst>
              <a:gd name="connsiteX0" fmla="*/ 609539 w 609539"/>
              <a:gd name="connsiteY0" fmla="*/ 0 h 1303867"/>
              <a:gd name="connsiteX1" fmla="*/ 16873 w 609539"/>
              <a:gd name="connsiteY1" fmla="*/ 389467 h 1303867"/>
              <a:gd name="connsiteX2" fmla="*/ 220073 w 609539"/>
              <a:gd name="connsiteY2" fmla="*/ 1303867 h 130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539" h="1303867">
                <a:moveTo>
                  <a:pt x="609539" y="0"/>
                </a:moveTo>
                <a:cubicBezTo>
                  <a:pt x="345661" y="86078"/>
                  <a:pt x="81784" y="172156"/>
                  <a:pt x="16873" y="389467"/>
                </a:cubicBezTo>
                <a:cubicBezTo>
                  <a:pt x="-48038" y="606778"/>
                  <a:pt x="86017" y="955322"/>
                  <a:pt x="220073" y="1303867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209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5" grpId="0" animBg="1"/>
      <p:bldP spid="144" grpId="0" animBg="1"/>
      <p:bldP spid="145" grpId="0" animBg="1"/>
      <p:bldP spid="6" grpId="0" animBg="1"/>
      <p:bldP spid="197" grpId="0" animBg="1"/>
      <p:bldP spid="198" grpId="0" animBg="1"/>
      <p:bldP spid="10" grpId="0"/>
      <p:bldP spid="199" grpId="0"/>
      <p:bldP spid="200" grpId="0"/>
      <p:bldP spid="11" grpId="0" animBg="1"/>
      <p:bldP spid="201" grpId="0" animBg="1"/>
      <p:bldP spid="20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DC9A8-EDE7-6369-0137-EBBD5804D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431A91-96AA-E0BB-5710-A25EB89BB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8306"/>
            <a:ext cx="10515600" cy="1325563"/>
          </a:xfrm>
        </p:spPr>
        <p:txBody>
          <a:bodyPr/>
          <a:lstStyle/>
          <a:p>
            <a:pPr algn="ctr"/>
            <a:r>
              <a:rPr lang="en-US" altLang="zh-TW" dirty="0"/>
              <a:t>Backward pass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87600AD-6C46-C48F-7015-98F1A4358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D8F542F-90AF-1B6B-A747-0924645FA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4975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3578212-7952-784C-822F-6ED9EC564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84D8BB4-870D-6E47-AAAB-91AADCF0F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5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8AECD1F-6EC2-A944-B693-51C7C9498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15" y="587797"/>
            <a:ext cx="11200903" cy="568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27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Backpropagation – Backward pass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TW" sz="28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altLang="zh-TW" sz="2800" dirty="0"/>
                  <a:t> for all activation function inputs z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blipFill>
                <a:blip r:embed="rId3"/>
                <a:stretch>
                  <a:fillRect l="-2782" t="-158333" b="-2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線單箭頭接點 4"/>
          <p:cNvCxnSpPr/>
          <p:nvPr/>
        </p:nvCxnSpPr>
        <p:spPr>
          <a:xfrm flipV="1">
            <a:off x="2188213" y="3176897"/>
            <a:ext cx="1686350" cy="15884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 flipV="1">
            <a:off x="2188213" y="2923559"/>
            <a:ext cx="15768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群組 6"/>
          <p:cNvGrpSpPr/>
          <p:nvPr/>
        </p:nvGrpSpPr>
        <p:grpSpPr>
          <a:xfrm>
            <a:off x="5160863" y="2557366"/>
            <a:ext cx="574158" cy="574158"/>
            <a:chOff x="5170781" y="1854574"/>
            <a:chExt cx="574158" cy="574158"/>
          </a:xfrm>
        </p:grpSpPr>
        <p:sp>
          <p:nvSpPr>
            <p:cNvPr id="8" name="橢圓 7"/>
            <p:cNvSpPr/>
            <p:nvPr/>
          </p:nvSpPr>
          <p:spPr>
            <a:xfrm>
              <a:off x="5170781" y="1854574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手繪多邊形 8"/>
            <p:cNvSpPr/>
            <p:nvPr/>
          </p:nvSpPr>
          <p:spPr>
            <a:xfrm>
              <a:off x="5232704" y="1980522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3838301" y="3176898"/>
            <a:ext cx="458287" cy="838405"/>
            <a:chOff x="10102194" y="1939763"/>
            <a:chExt cx="458287" cy="838405"/>
          </a:xfrm>
        </p:grpSpPr>
        <p:sp>
          <p:nvSpPr>
            <p:cNvPr id="11" name="矩形 10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2" name="直線單箭頭接點 11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字方塊 12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b</a:t>
              </a:r>
              <a:endParaRPr lang="zh-TW" altLang="en-US" sz="2400" dirty="0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3797327" y="2703338"/>
            <a:ext cx="474993" cy="425277"/>
            <a:chOff x="3357891" y="3538413"/>
            <a:chExt cx="474993" cy="425277"/>
          </a:xfrm>
        </p:grpSpPr>
        <p:sp>
          <p:nvSpPr>
            <p:cNvPr id="15" name="矩形 14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16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4" imgW="139680" imgH="139680" progId="Equation.3">
                    <p:embed/>
                  </p:oleObj>
                </mc:Choice>
                <mc:Fallback>
                  <p:oleObj name="方程式" r:id="rId4" imgW="139680" imgH="139680" progId="Equation.3">
                    <p:embed/>
                    <p:pic>
                      <p:nvPicPr>
                        <p:cNvPr id="16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7" name="直線單箭頭接點 16"/>
          <p:cNvCxnSpPr/>
          <p:nvPr/>
        </p:nvCxnSpPr>
        <p:spPr>
          <a:xfrm flipV="1">
            <a:off x="4272319" y="2881093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699271" y="2429486"/>
                <a:ext cx="493212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271" y="2429486"/>
                <a:ext cx="493212" cy="430887"/>
              </a:xfrm>
              <a:prstGeom prst="rect">
                <a:avLst/>
              </a:prstGeom>
              <a:blipFill>
                <a:blip r:embed="rId6"/>
                <a:stretch>
                  <a:fillRect l="-7317" r="-2439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4614066" y="2373152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066" y="2373152"/>
                <a:ext cx="308161" cy="430887"/>
              </a:xfrm>
              <a:prstGeom prst="rect">
                <a:avLst/>
              </a:prstGeom>
              <a:blipFill>
                <a:blip r:embed="rId7"/>
                <a:stretch>
                  <a:fillRect l="-8000" r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2690999" y="3681570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0999" y="3681570"/>
                <a:ext cx="501484" cy="430887"/>
              </a:xfrm>
              <a:prstGeom prst="rect">
                <a:avLst/>
              </a:prstGeom>
              <a:blipFill>
                <a:blip r:embed="rId8"/>
                <a:stretch>
                  <a:fillRect l="-7143" r="-2381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1727885" y="2639840"/>
                <a:ext cx="427874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885" y="2639840"/>
                <a:ext cx="427874" cy="430887"/>
              </a:xfrm>
              <a:prstGeom prst="rect">
                <a:avLst/>
              </a:prstGeom>
              <a:blipFill>
                <a:blip r:embed="rId9"/>
                <a:stretch>
                  <a:fillRect l="-8333" r="-2778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1741524" y="4504201"/>
                <a:ext cx="436145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1524" y="4504201"/>
                <a:ext cx="436145" cy="430887"/>
              </a:xfrm>
              <a:prstGeom prst="rect">
                <a:avLst/>
              </a:prstGeom>
              <a:blipFill>
                <a:blip r:embed="rId10"/>
                <a:stretch>
                  <a:fillRect l="-11429" r="-5714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字方塊 47"/>
              <p:cNvSpPr txBox="1"/>
              <p:nvPr/>
            </p:nvSpPr>
            <p:spPr>
              <a:xfrm>
                <a:off x="5812828" y="2318228"/>
                <a:ext cx="290912" cy="43088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8" name="文字方塊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2828" y="2318228"/>
                <a:ext cx="290912" cy="430887"/>
              </a:xfrm>
              <a:prstGeom prst="rect">
                <a:avLst/>
              </a:prstGeom>
              <a:blipFill>
                <a:blip r:embed="rId11"/>
                <a:stretch>
                  <a:fillRect l="-12500" r="-12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字方塊 76"/>
              <p:cNvSpPr txBox="1"/>
              <p:nvPr/>
            </p:nvSpPr>
            <p:spPr>
              <a:xfrm>
                <a:off x="2075924" y="5071915"/>
                <a:ext cx="461408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7" name="文字方塊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924" y="5071915"/>
                <a:ext cx="461408" cy="819263"/>
              </a:xfrm>
              <a:prstGeom prst="rect">
                <a:avLst/>
              </a:prstGeom>
              <a:blipFill>
                <a:blip r:embed="rId12"/>
                <a:stretch>
                  <a:fillRect l="-18919" r="-10811" b="-1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文字方塊 77"/>
              <p:cNvSpPr txBox="1"/>
              <p:nvPr/>
            </p:nvSpPr>
            <p:spPr>
              <a:xfrm>
                <a:off x="2618108" y="5071914"/>
                <a:ext cx="1349537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8" name="文字方塊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108" y="5071914"/>
                <a:ext cx="1349537" cy="819263"/>
              </a:xfrm>
              <a:prstGeom prst="rect">
                <a:avLst/>
              </a:prstGeom>
              <a:blipFill>
                <a:blip r:embed="rId13"/>
                <a:stretch>
                  <a:fillRect l="-926" r="-926" b="-1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文字方塊 78"/>
              <p:cNvSpPr txBox="1"/>
              <p:nvPr/>
            </p:nvSpPr>
            <p:spPr>
              <a:xfrm>
                <a:off x="4708023" y="3192313"/>
                <a:ext cx="145424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TW" altLang="en-US" sz="2800" i="1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9" name="文字方塊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023" y="3192313"/>
                <a:ext cx="1454244" cy="430887"/>
              </a:xfrm>
              <a:prstGeom prst="rect">
                <a:avLst/>
              </a:prstGeom>
              <a:blipFill>
                <a:blip r:embed="rId14"/>
                <a:stretch>
                  <a:fillRect l="-25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直線接點 79"/>
          <p:cNvCxnSpPr/>
          <p:nvPr/>
        </p:nvCxnSpPr>
        <p:spPr>
          <a:xfrm>
            <a:off x="2981491" y="5989485"/>
            <a:ext cx="5063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向下箭號 80"/>
          <p:cNvSpPr/>
          <p:nvPr/>
        </p:nvSpPr>
        <p:spPr>
          <a:xfrm rot="16200000" flipH="1">
            <a:off x="3050360" y="6092578"/>
            <a:ext cx="446431" cy="584169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字方塊 81"/>
              <p:cNvSpPr txBox="1"/>
              <p:nvPr/>
            </p:nvSpPr>
            <p:spPr>
              <a:xfrm>
                <a:off x="3667978" y="6148406"/>
                <a:ext cx="86203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8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82" name="文字方塊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978" y="6148406"/>
                <a:ext cx="862031" cy="430887"/>
              </a:xfrm>
              <a:prstGeom prst="rect">
                <a:avLst/>
              </a:prstGeom>
              <a:blipFill>
                <a:blip r:embed="rId15"/>
                <a:stretch>
                  <a:fillRect l="-4348" t="-2941" b="-882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群組 60"/>
          <p:cNvGrpSpPr/>
          <p:nvPr/>
        </p:nvGrpSpPr>
        <p:grpSpPr>
          <a:xfrm>
            <a:off x="4922227" y="4023380"/>
            <a:ext cx="3918289" cy="2555912"/>
            <a:chOff x="3499192" y="4150859"/>
            <a:chExt cx="3918289" cy="2555912"/>
          </a:xfrm>
        </p:grpSpPr>
        <p:pic>
          <p:nvPicPr>
            <p:cNvPr id="64" name="圖片 6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499192" y="4150859"/>
              <a:ext cx="3918289" cy="255591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文字方塊 64"/>
                <p:cNvSpPr txBox="1"/>
                <p:nvPr/>
              </p:nvSpPr>
              <p:spPr>
                <a:xfrm>
                  <a:off x="5916744" y="5782903"/>
                  <a:ext cx="73840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′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4" name="文字方塊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6744" y="5782903"/>
                  <a:ext cx="738407" cy="369332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 l="-4959" t="-1667" b="-10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文字方塊 66"/>
                <p:cNvSpPr txBox="1"/>
                <p:nvPr/>
              </p:nvSpPr>
              <p:spPr>
                <a:xfrm>
                  <a:off x="4822145" y="4960463"/>
                  <a:ext cx="6657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5" name="文字方塊 8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2145" y="4960463"/>
                  <a:ext cx="665760" cy="369332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 l="-545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9523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77" grpId="0"/>
      <p:bldP spid="78" grpId="0"/>
      <p:bldP spid="79" grpId="0"/>
      <p:bldP spid="81" grpId="0" animBg="1"/>
      <p:bldP spid="8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Backpropagation – Backward pass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TW" sz="28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altLang="zh-TW" sz="2800" dirty="0"/>
                  <a:t> for all activation function inputs z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blipFill>
                <a:blip r:embed="rId3"/>
                <a:stretch>
                  <a:fillRect l="-2782" t="-158333" b="-2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線單箭頭接點 4"/>
          <p:cNvCxnSpPr/>
          <p:nvPr/>
        </p:nvCxnSpPr>
        <p:spPr>
          <a:xfrm flipV="1">
            <a:off x="2188213" y="3176897"/>
            <a:ext cx="1686350" cy="15884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 flipV="1">
            <a:off x="2188213" y="2923559"/>
            <a:ext cx="15768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群組 6"/>
          <p:cNvGrpSpPr/>
          <p:nvPr/>
        </p:nvGrpSpPr>
        <p:grpSpPr>
          <a:xfrm>
            <a:off x="5160863" y="2557366"/>
            <a:ext cx="574158" cy="574158"/>
            <a:chOff x="5170781" y="1854574"/>
            <a:chExt cx="574158" cy="574158"/>
          </a:xfrm>
        </p:grpSpPr>
        <p:sp>
          <p:nvSpPr>
            <p:cNvPr id="8" name="橢圓 7"/>
            <p:cNvSpPr/>
            <p:nvPr/>
          </p:nvSpPr>
          <p:spPr>
            <a:xfrm>
              <a:off x="5170781" y="1854574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手繪多邊形 8"/>
            <p:cNvSpPr/>
            <p:nvPr/>
          </p:nvSpPr>
          <p:spPr>
            <a:xfrm>
              <a:off x="5232704" y="1980522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3838301" y="3176898"/>
            <a:ext cx="458287" cy="838405"/>
            <a:chOff x="10102194" y="1939763"/>
            <a:chExt cx="458287" cy="838405"/>
          </a:xfrm>
        </p:grpSpPr>
        <p:sp>
          <p:nvSpPr>
            <p:cNvPr id="11" name="矩形 10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2" name="直線單箭頭接點 11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字方塊 12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b</a:t>
              </a:r>
              <a:endParaRPr lang="zh-TW" altLang="en-US" sz="2400" dirty="0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3797327" y="2703338"/>
            <a:ext cx="474993" cy="425277"/>
            <a:chOff x="3357891" y="3538413"/>
            <a:chExt cx="474993" cy="425277"/>
          </a:xfrm>
        </p:grpSpPr>
        <p:sp>
          <p:nvSpPr>
            <p:cNvPr id="15" name="矩形 14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16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4" imgW="139680" imgH="139680" progId="Equation.3">
                    <p:embed/>
                  </p:oleObj>
                </mc:Choice>
                <mc:Fallback>
                  <p:oleObj name="方程式" r:id="rId4" imgW="139680" imgH="139680" progId="Equation.3">
                    <p:embed/>
                    <p:pic>
                      <p:nvPicPr>
                        <p:cNvPr id="16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7" name="直線單箭頭接點 16"/>
          <p:cNvCxnSpPr/>
          <p:nvPr/>
        </p:nvCxnSpPr>
        <p:spPr>
          <a:xfrm flipV="1">
            <a:off x="4272319" y="2881093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699271" y="2429486"/>
                <a:ext cx="493212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271" y="2429486"/>
                <a:ext cx="493212" cy="430887"/>
              </a:xfrm>
              <a:prstGeom prst="rect">
                <a:avLst/>
              </a:prstGeom>
              <a:blipFill>
                <a:blip r:embed="rId6"/>
                <a:stretch>
                  <a:fillRect l="-7317" r="-2439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4614066" y="2373152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066" y="2373152"/>
                <a:ext cx="308161" cy="430887"/>
              </a:xfrm>
              <a:prstGeom prst="rect">
                <a:avLst/>
              </a:prstGeom>
              <a:blipFill>
                <a:blip r:embed="rId7"/>
                <a:stretch>
                  <a:fillRect l="-8000" r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2690999" y="3681570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0999" y="3681570"/>
                <a:ext cx="501484" cy="430887"/>
              </a:xfrm>
              <a:prstGeom prst="rect">
                <a:avLst/>
              </a:prstGeom>
              <a:blipFill>
                <a:blip r:embed="rId8"/>
                <a:stretch>
                  <a:fillRect l="-7143" r="-2381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1727885" y="2639840"/>
                <a:ext cx="427874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885" y="2639840"/>
                <a:ext cx="427874" cy="430887"/>
              </a:xfrm>
              <a:prstGeom prst="rect">
                <a:avLst/>
              </a:prstGeom>
              <a:blipFill>
                <a:blip r:embed="rId9"/>
                <a:stretch>
                  <a:fillRect l="-8333" r="-2778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1741524" y="4504201"/>
                <a:ext cx="436145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1524" y="4504201"/>
                <a:ext cx="436145" cy="430887"/>
              </a:xfrm>
              <a:prstGeom prst="rect">
                <a:avLst/>
              </a:prstGeom>
              <a:blipFill>
                <a:blip r:embed="rId10"/>
                <a:stretch>
                  <a:fillRect l="-11429" r="-5714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直線單箭頭接點 35"/>
          <p:cNvCxnSpPr/>
          <p:nvPr/>
        </p:nvCxnSpPr>
        <p:spPr>
          <a:xfrm flipV="1">
            <a:off x="6849858" y="2905652"/>
            <a:ext cx="496229" cy="39330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 flipV="1">
            <a:off x="5775938" y="2854208"/>
            <a:ext cx="15768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群組 37"/>
          <p:cNvGrpSpPr/>
          <p:nvPr/>
        </p:nvGrpSpPr>
        <p:grpSpPr>
          <a:xfrm>
            <a:off x="7385052" y="2633987"/>
            <a:ext cx="474993" cy="425277"/>
            <a:chOff x="3357891" y="3538413"/>
            <a:chExt cx="474993" cy="425277"/>
          </a:xfrm>
        </p:grpSpPr>
        <p:sp>
          <p:nvSpPr>
            <p:cNvPr id="39" name="矩形 38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40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4" imgW="139680" imgH="139680" progId="Equation.3">
                    <p:embed/>
                  </p:oleObj>
                </mc:Choice>
                <mc:Fallback>
                  <p:oleObj name="方程式" r:id="rId4" imgW="139680" imgH="139680" progId="Equation.3">
                    <p:embed/>
                    <p:pic>
                      <p:nvPicPr>
                        <p:cNvPr id="4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41" name="直線單箭頭接點 40"/>
          <p:cNvCxnSpPr/>
          <p:nvPr/>
        </p:nvCxnSpPr>
        <p:spPr>
          <a:xfrm flipV="1">
            <a:off x="7860044" y="2841642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/>
              <p:cNvSpPr txBox="1"/>
              <p:nvPr/>
            </p:nvSpPr>
            <p:spPr>
              <a:xfrm>
                <a:off x="6446228" y="2376833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2" name="文字方塊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228" y="2376833"/>
                <a:ext cx="501484" cy="430887"/>
              </a:xfrm>
              <a:prstGeom prst="rect">
                <a:avLst/>
              </a:prstGeom>
              <a:blipFill>
                <a:blip r:embed="rId12"/>
                <a:stretch>
                  <a:fillRect l="-7317" r="-4878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/>
              <p:cNvSpPr txBox="1"/>
              <p:nvPr/>
            </p:nvSpPr>
            <p:spPr>
              <a:xfrm>
                <a:off x="8125643" y="2322422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3" name="文字方塊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5643" y="2322422"/>
                <a:ext cx="308161" cy="430887"/>
              </a:xfrm>
              <a:prstGeom prst="rect">
                <a:avLst/>
              </a:prstGeom>
              <a:blipFill>
                <a:blip r:embed="rId13"/>
                <a:stretch>
                  <a:fillRect l="-34615" r="-30769"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字方塊 47"/>
              <p:cNvSpPr txBox="1"/>
              <p:nvPr/>
            </p:nvSpPr>
            <p:spPr>
              <a:xfrm>
                <a:off x="5812828" y="2318228"/>
                <a:ext cx="290912" cy="43088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8" name="文字方塊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2828" y="2318228"/>
                <a:ext cx="290912" cy="430887"/>
              </a:xfrm>
              <a:prstGeom prst="rect">
                <a:avLst/>
              </a:prstGeom>
              <a:blipFill>
                <a:blip r:embed="rId14"/>
                <a:stretch>
                  <a:fillRect l="-12500" r="-12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群組 48"/>
          <p:cNvGrpSpPr/>
          <p:nvPr/>
        </p:nvGrpSpPr>
        <p:grpSpPr>
          <a:xfrm>
            <a:off x="7365203" y="4451938"/>
            <a:ext cx="474993" cy="425277"/>
            <a:chOff x="3357891" y="3538413"/>
            <a:chExt cx="474993" cy="425277"/>
          </a:xfrm>
        </p:grpSpPr>
        <p:sp>
          <p:nvSpPr>
            <p:cNvPr id="50" name="矩形 49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51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4" imgW="139680" imgH="139680" progId="Equation.3">
                    <p:embed/>
                  </p:oleObj>
                </mc:Choice>
                <mc:Fallback>
                  <p:oleObj name="方程式" r:id="rId4" imgW="139680" imgH="139680" progId="Equation.3">
                    <p:embed/>
                    <p:pic>
                      <p:nvPicPr>
                        <p:cNvPr id="5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直線單箭頭接點 51"/>
          <p:cNvCxnSpPr/>
          <p:nvPr/>
        </p:nvCxnSpPr>
        <p:spPr>
          <a:xfrm flipV="1">
            <a:off x="7872067" y="4691150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52"/>
              <p:cNvSpPr txBox="1"/>
              <p:nvPr/>
            </p:nvSpPr>
            <p:spPr>
              <a:xfrm>
                <a:off x="8094262" y="4174061"/>
                <a:ext cx="409609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zh-TW" sz="2800" dirty="0"/>
                  <a:t>’’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53" name="文字方塊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262" y="4174061"/>
                <a:ext cx="409609" cy="430887"/>
              </a:xfrm>
              <a:prstGeom prst="rect">
                <a:avLst/>
              </a:prstGeom>
              <a:blipFill>
                <a:blip r:embed="rId16"/>
                <a:stretch>
                  <a:fillRect l="-20588" t="-22857" r="-35294" b="-457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線單箭頭接點 56"/>
          <p:cNvCxnSpPr/>
          <p:nvPr/>
        </p:nvCxnSpPr>
        <p:spPr>
          <a:xfrm>
            <a:off x="6776428" y="4674775"/>
            <a:ext cx="569659" cy="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/>
          <p:cNvCxnSpPr>
            <a:endCxn id="50" idx="1"/>
          </p:cNvCxnSpPr>
          <p:nvPr/>
        </p:nvCxnSpPr>
        <p:spPr>
          <a:xfrm>
            <a:off x="5788466" y="2885816"/>
            <a:ext cx="1576736" cy="177876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群組 61"/>
          <p:cNvGrpSpPr/>
          <p:nvPr/>
        </p:nvGrpSpPr>
        <p:grpSpPr>
          <a:xfrm>
            <a:off x="8727394" y="4389504"/>
            <a:ext cx="1005547" cy="574158"/>
            <a:chOff x="7251018" y="4360929"/>
            <a:chExt cx="1005547" cy="574158"/>
          </a:xfrm>
        </p:grpSpPr>
        <p:grpSp>
          <p:nvGrpSpPr>
            <p:cNvPr id="54" name="群組 53"/>
            <p:cNvGrpSpPr/>
            <p:nvPr/>
          </p:nvGrpSpPr>
          <p:grpSpPr>
            <a:xfrm>
              <a:off x="7251018" y="4360929"/>
              <a:ext cx="574158" cy="574158"/>
              <a:chOff x="5170781" y="1854574"/>
              <a:chExt cx="574158" cy="574158"/>
            </a:xfrm>
          </p:grpSpPr>
          <p:sp>
            <p:nvSpPr>
              <p:cNvPr id="55" name="橢圓 54"/>
              <p:cNvSpPr/>
              <p:nvPr/>
            </p:nvSpPr>
            <p:spPr>
              <a:xfrm>
                <a:off x="5170781" y="18545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手繪多邊形 55"/>
              <p:cNvSpPr/>
              <p:nvPr/>
            </p:nvSpPr>
            <p:spPr>
              <a:xfrm>
                <a:off x="5232704" y="1980522"/>
                <a:ext cx="469900" cy="354083"/>
              </a:xfrm>
              <a:custGeom>
                <a:avLst/>
                <a:gdLst>
                  <a:gd name="connsiteX0" fmla="*/ 469900 w 469900"/>
                  <a:gd name="connsiteY0" fmla="*/ 5192 h 354083"/>
                  <a:gd name="connsiteX1" fmla="*/ 254000 w 469900"/>
                  <a:gd name="connsiteY1" fmla="*/ 43292 h 354083"/>
                  <a:gd name="connsiteX2" fmla="*/ 139700 w 469900"/>
                  <a:gd name="connsiteY2" fmla="*/ 322692 h 354083"/>
                  <a:gd name="connsiteX3" fmla="*/ 0 w 469900"/>
                  <a:gd name="connsiteY3" fmla="*/ 335392 h 35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00" h="354083">
                    <a:moveTo>
                      <a:pt x="469900" y="5192"/>
                    </a:moveTo>
                    <a:cubicBezTo>
                      <a:pt x="389466" y="-2217"/>
                      <a:pt x="309033" y="-9625"/>
                      <a:pt x="254000" y="43292"/>
                    </a:cubicBezTo>
                    <a:cubicBezTo>
                      <a:pt x="198967" y="96209"/>
                      <a:pt x="182033" y="274009"/>
                      <a:pt x="139700" y="322692"/>
                    </a:cubicBezTo>
                    <a:cubicBezTo>
                      <a:pt x="97367" y="371375"/>
                      <a:pt x="48683" y="353383"/>
                      <a:pt x="0" y="3353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59" name="直線單箭頭接點 58"/>
            <p:cNvCxnSpPr/>
            <p:nvPr/>
          </p:nvCxnSpPr>
          <p:spPr>
            <a:xfrm>
              <a:off x="7826300" y="4663918"/>
              <a:ext cx="4302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群組 62"/>
          <p:cNvGrpSpPr/>
          <p:nvPr/>
        </p:nvGrpSpPr>
        <p:grpSpPr>
          <a:xfrm>
            <a:off x="8709104" y="2541908"/>
            <a:ext cx="1007119" cy="574158"/>
            <a:chOff x="7204153" y="2522858"/>
            <a:chExt cx="1007119" cy="574158"/>
          </a:xfrm>
        </p:grpSpPr>
        <p:grpSp>
          <p:nvGrpSpPr>
            <p:cNvPr id="45" name="群組 44"/>
            <p:cNvGrpSpPr/>
            <p:nvPr/>
          </p:nvGrpSpPr>
          <p:grpSpPr>
            <a:xfrm>
              <a:off x="7204153" y="2522858"/>
              <a:ext cx="574158" cy="574158"/>
              <a:chOff x="5170781" y="1854574"/>
              <a:chExt cx="574158" cy="574158"/>
            </a:xfrm>
          </p:grpSpPr>
          <p:sp>
            <p:nvSpPr>
              <p:cNvPr id="46" name="橢圓 45"/>
              <p:cNvSpPr/>
              <p:nvPr/>
            </p:nvSpPr>
            <p:spPr>
              <a:xfrm>
                <a:off x="5170781" y="18545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手繪多邊形 46"/>
              <p:cNvSpPr/>
              <p:nvPr/>
            </p:nvSpPr>
            <p:spPr>
              <a:xfrm>
                <a:off x="5232704" y="1980522"/>
                <a:ext cx="469900" cy="354083"/>
              </a:xfrm>
              <a:custGeom>
                <a:avLst/>
                <a:gdLst>
                  <a:gd name="connsiteX0" fmla="*/ 469900 w 469900"/>
                  <a:gd name="connsiteY0" fmla="*/ 5192 h 354083"/>
                  <a:gd name="connsiteX1" fmla="*/ 254000 w 469900"/>
                  <a:gd name="connsiteY1" fmla="*/ 43292 h 354083"/>
                  <a:gd name="connsiteX2" fmla="*/ 139700 w 469900"/>
                  <a:gd name="connsiteY2" fmla="*/ 322692 h 354083"/>
                  <a:gd name="connsiteX3" fmla="*/ 0 w 469900"/>
                  <a:gd name="connsiteY3" fmla="*/ 335392 h 35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00" h="354083">
                    <a:moveTo>
                      <a:pt x="469900" y="5192"/>
                    </a:moveTo>
                    <a:cubicBezTo>
                      <a:pt x="389466" y="-2217"/>
                      <a:pt x="309033" y="-9625"/>
                      <a:pt x="254000" y="43292"/>
                    </a:cubicBezTo>
                    <a:cubicBezTo>
                      <a:pt x="198967" y="96209"/>
                      <a:pt x="182033" y="274009"/>
                      <a:pt x="139700" y="322692"/>
                    </a:cubicBezTo>
                    <a:cubicBezTo>
                      <a:pt x="97367" y="371375"/>
                      <a:pt x="48683" y="353383"/>
                      <a:pt x="0" y="3353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60" name="直線單箭頭接點 59"/>
            <p:cNvCxnSpPr/>
            <p:nvPr/>
          </p:nvCxnSpPr>
          <p:spPr>
            <a:xfrm>
              <a:off x="7781007" y="2822862"/>
              <a:ext cx="4302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/>
              <p:cNvSpPr txBox="1"/>
              <p:nvPr/>
            </p:nvSpPr>
            <p:spPr>
              <a:xfrm>
                <a:off x="6446229" y="3755679"/>
                <a:ext cx="490647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4" name="文字方塊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229" y="3755679"/>
                <a:ext cx="490647" cy="430887"/>
              </a:xfrm>
              <a:prstGeom prst="rect">
                <a:avLst/>
              </a:prstGeom>
              <a:blipFill>
                <a:blip r:embed="rId17"/>
                <a:stretch>
                  <a:fillRect l="-7500" r="-5000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直線單箭頭接點 65"/>
          <p:cNvCxnSpPr/>
          <p:nvPr/>
        </p:nvCxnSpPr>
        <p:spPr>
          <a:xfrm flipV="1">
            <a:off x="7628659" y="3073240"/>
            <a:ext cx="0" cy="384192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字方塊 76"/>
              <p:cNvSpPr txBox="1"/>
              <p:nvPr/>
            </p:nvSpPr>
            <p:spPr>
              <a:xfrm>
                <a:off x="2075924" y="5071915"/>
                <a:ext cx="461408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7" name="文字方塊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924" y="5071915"/>
                <a:ext cx="461408" cy="819263"/>
              </a:xfrm>
              <a:prstGeom prst="rect">
                <a:avLst/>
              </a:prstGeom>
              <a:blipFill>
                <a:blip r:embed="rId18"/>
                <a:stretch>
                  <a:fillRect l="-18919" r="-10811" b="-1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文字方塊 77"/>
              <p:cNvSpPr txBox="1"/>
              <p:nvPr/>
            </p:nvSpPr>
            <p:spPr>
              <a:xfrm>
                <a:off x="2618108" y="5071914"/>
                <a:ext cx="1349537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8" name="文字方塊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108" y="5071914"/>
                <a:ext cx="1349537" cy="819263"/>
              </a:xfrm>
              <a:prstGeom prst="rect">
                <a:avLst/>
              </a:prstGeom>
              <a:blipFill>
                <a:blip r:embed="rId19"/>
                <a:stretch>
                  <a:fillRect l="-926" r="-926" b="-1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文字方塊 78"/>
              <p:cNvSpPr txBox="1"/>
              <p:nvPr/>
            </p:nvSpPr>
            <p:spPr>
              <a:xfrm>
                <a:off x="4708023" y="3192313"/>
                <a:ext cx="145424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TW" altLang="en-US" sz="2800" i="1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9" name="文字方塊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023" y="3192313"/>
                <a:ext cx="1454244" cy="430887"/>
              </a:xfrm>
              <a:prstGeom prst="rect">
                <a:avLst/>
              </a:prstGeom>
              <a:blipFill>
                <a:blip r:embed="rId20"/>
                <a:stretch>
                  <a:fillRect l="-25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直線接點 79"/>
          <p:cNvCxnSpPr/>
          <p:nvPr/>
        </p:nvCxnSpPr>
        <p:spPr>
          <a:xfrm>
            <a:off x="3461477" y="5941975"/>
            <a:ext cx="5063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字方塊 60"/>
              <p:cNvSpPr txBox="1"/>
              <p:nvPr/>
            </p:nvSpPr>
            <p:spPr>
              <a:xfrm>
                <a:off x="4374627" y="5023554"/>
                <a:ext cx="3557256" cy="8422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′′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′′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1" name="文字方塊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627" y="5023554"/>
                <a:ext cx="3557256" cy="842282"/>
              </a:xfrm>
              <a:prstGeom prst="rect">
                <a:avLst/>
              </a:prstGeom>
              <a:blipFill>
                <a:blip r:embed="rId21"/>
                <a:stretch>
                  <a:fillRect l="-1779" r="-2135" b="-1492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文字方塊 63"/>
          <p:cNvSpPr txBox="1"/>
          <p:nvPr/>
        </p:nvSpPr>
        <p:spPr>
          <a:xfrm>
            <a:off x="7691181" y="5272935"/>
            <a:ext cx="1996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(Chain rule)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矩形 64"/>
              <p:cNvSpPr/>
              <p:nvPr/>
            </p:nvSpPr>
            <p:spPr>
              <a:xfrm>
                <a:off x="7832642" y="3129389"/>
                <a:ext cx="236366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5" name="矩形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2642" y="3129389"/>
                <a:ext cx="2363660" cy="523220"/>
              </a:xfrm>
              <a:prstGeom prst="rect">
                <a:avLst/>
              </a:prstGeom>
              <a:blipFill>
                <a:blip r:embed="rId22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文字方塊 66"/>
              <p:cNvSpPr txBox="1"/>
              <p:nvPr/>
            </p:nvSpPr>
            <p:spPr>
              <a:xfrm>
                <a:off x="5240588" y="6064932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7" name="文字方塊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0588" y="6064932"/>
                <a:ext cx="501484" cy="430887"/>
              </a:xfrm>
              <a:prstGeom prst="rect">
                <a:avLst/>
              </a:prstGeom>
              <a:blipFill>
                <a:blip r:embed="rId23"/>
                <a:stretch>
                  <a:fillRect l="-7317" r="-4878"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文字方塊 67"/>
              <p:cNvSpPr txBox="1"/>
              <p:nvPr/>
            </p:nvSpPr>
            <p:spPr>
              <a:xfrm>
                <a:off x="6632501" y="6064932"/>
                <a:ext cx="490647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8" name="文字方塊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2501" y="6064932"/>
                <a:ext cx="490647" cy="430887"/>
              </a:xfrm>
              <a:prstGeom prst="rect">
                <a:avLst/>
              </a:prstGeom>
              <a:blipFill>
                <a:blip r:embed="rId24"/>
                <a:stretch>
                  <a:fillRect l="-10000" r="-5000"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直線接點 68"/>
          <p:cNvCxnSpPr/>
          <p:nvPr/>
        </p:nvCxnSpPr>
        <p:spPr>
          <a:xfrm>
            <a:off x="5235682" y="5925042"/>
            <a:ext cx="50639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接點 69"/>
          <p:cNvCxnSpPr/>
          <p:nvPr/>
        </p:nvCxnSpPr>
        <p:spPr>
          <a:xfrm>
            <a:off x="6646194" y="5925042"/>
            <a:ext cx="50639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接點 70"/>
          <p:cNvCxnSpPr/>
          <p:nvPr/>
        </p:nvCxnSpPr>
        <p:spPr>
          <a:xfrm>
            <a:off x="5850545" y="5891176"/>
            <a:ext cx="5063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接點 71"/>
          <p:cNvCxnSpPr/>
          <p:nvPr/>
        </p:nvCxnSpPr>
        <p:spPr>
          <a:xfrm>
            <a:off x="7303375" y="5925042"/>
            <a:ext cx="5063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/>
          <p:cNvSpPr txBox="1"/>
          <p:nvPr/>
        </p:nvSpPr>
        <p:spPr>
          <a:xfrm>
            <a:off x="5914733" y="5891176"/>
            <a:ext cx="362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?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73" name="文字方塊 72"/>
          <p:cNvSpPr txBox="1"/>
          <p:nvPr/>
        </p:nvSpPr>
        <p:spPr>
          <a:xfrm>
            <a:off x="7392944" y="5882634"/>
            <a:ext cx="362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?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DA82C70C-9C7B-A07C-4B46-F07CE3D06070}"/>
                  </a:ext>
                </a:extLst>
              </p:cNvPr>
              <p:cNvSpPr txBox="1"/>
              <p:nvPr/>
            </p:nvSpPr>
            <p:spPr>
              <a:xfrm>
                <a:off x="16116" y="5786075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DA82C70C-9C7B-A07C-4B46-F07CE3D06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6" y="5786075"/>
                <a:ext cx="6096000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9DBA1740-669A-2E99-D958-CA573C825998}"/>
                  </a:ext>
                </a:extLst>
              </p:cNvPr>
              <p:cNvSpPr txBox="1"/>
              <p:nvPr/>
            </p:nvSpPr>
            <p:spPr>
              <a:xfrm>
                <a:off x="8224133" y="6043873"/>
                <a:ext cx="4442305" cy="6849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TW" altLang="en-US" sz="20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num>
                            <m:den>
                              <m: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den>
                          </m:f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num>
                            <m:den>
                              <m: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9DBA1740-669A-2E99-D958-CA573C825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4133" y="6043873"/>
                <a:ext cx="4442305" cy="684931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557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53" grpId="0" animBg="1"/>
      <p:bldP spid="44" grpId="0" animBg="1"/>
      <p:bldP spid="61" grpId="0"/>
      <p:bldP spid="64" grpId="0"/>
      <p:bldP spid="65" grpId="0"/>
      <p:bldP spid="67" grpId="0" animBg="1"/>
      <p:bldP spid="68" grpId="0" animBg="1"/>
      <p:bldP spid="3" grpId="0"/>
      <p:bldP spid="73" grpId="0"/>
      <p:bldP spid="2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單箭頭接點 16"/>
          <p:cNvCxnSpPr/>
          <p:nvPr/>
        </p:nvCxnSpPr>
        <p:spPr>
          <a:xfrm flipV="1">
            <a:off x="4272319" y="2881093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 flipV="1">
            <a:off x="6849858" y="2905652"/>
            <a:ext cx="496229" cy="39330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 flipV="1">
            <a:off x="5775938" y="2854208"/>
            <a:ext cx="15768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群組 37"/>
          <p:cNvGrpSpPr/>
          <p:nvPr/>
        </p:nvGrpSpPr>
        <p:grpSpPr>
          <a:xfrm>
            <a:off x="7385052" y="2633987"/>
            <a:ext cx="474993" cy="425277"/>
            <a:chOff x="3357891" y="3538413"/>
            <a:chExt cx="474993" cy="425277"/>
          </a:xfrm>
        </p:grpSpPr>
        <p:sp>
          <p:nvSpPr>
            <p:cNvPr id="39" name="矩形 38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40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3" imgW="139680" imgH="139680" progId="Equation.3">
                    <p:embed/>
                  </p:oleObj>
                </mc:Choice>
                <mc:Fallback>
                  <p:oleObj name="方程式" r:id="rId3" imgW="139680" imgH="139680" progId="Equation.3">
                    <p:embed/>
                    <p:pic>
                      <p:nvPicPr>
                        <p:cNvPr id="4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41" name="直線單箭頭接點 40"/>
          <p:cNvCxnSpPr/>
          <p:nvPr/>
        </p:nvCxnSpPr>
        <p:spPr>
          <a:xfrm flipV="1">
            <a:off x="7860044" y="2841642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/>
              <p:cNvSpPr txBox="1"/>
              <p:nvPr/>
            </p:nvSpPr>
            <p:spPr>
              <a:xfrm>
                <a:off x="6446228" y="2376833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2" name="文字方塊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228" y="2376833"/>
                <a:ext cx="501484" cy="430887"/>
              </a:xfrm>
              <a:prstGeom prst="rect">
                <a:avLst/>
              </a:prstGeom>
              <a:blipFill>
                <a:blip r:embed="rId5"/>
                <a:stretch>
                  <a:fillRect l="-7317" r="-4878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群組 48"/>
          <p:cNvGrpSpPr/>
          <p:nvPr/>
        </p:nvGrpSpPr>
        <p:grpSpPr>
          <a:xfrm>
            <a:off x="7365203" y="4451938"/>
            <a:ext cx="474993" cy="425277"/>
            <a:chOff x="3357891" y="3538413"/>
            <a:chExt cx="474993" cy="425277"/>
          </a:xfrm>
        </p:grpSpPr>
        <p:sp>
          <p:nvSpPr>
            <p:cNvPr id="50" name="矩形 49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51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3" imgW="139680" imgH="139680" progId="Equation.3">
                    <p:embed/>
                  </p:oleObj>
                </mc:Choice>
                <mc:Fallback>
                  <p:oleObj name="方程式" r:id="rId3" imgW="139680" imgH="139680" progId="Equation.3">
                    <p:embed/>
                    <p:pic>
                      <p:nvPicPr>
                        <p:cNvPr id="5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直線單箭頭接點 51"/>
          <p:cNvCxnSpPr/>
          <p:nvPr/>
        </p:nvCxnSpPr>
        <p:spPr>
          <a:xfrm flipV="1">
            <a:off x="7872067" y="4691150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/>
          <p:cNvCxnSpPr/>
          <p:nvPr/>
        </p:nvCxnSpPr>
        <p:spPr>
          <a:xfrm>
            <a:off x="6776428" y="4674775"/>
            <a:ext cx="569659" cy="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/>
          <p:cNvCxnSpPr>
            <a:endCxn id="50" idx="1"/>
          </p:cNvCxnSpPr>
          <p:nvPr/>
        </p:nvCxnSpPr>
        <p:spPr>
          <a:xfrm>
            <a:off x="5788466" y="2885816"/>
            <a:ext cx="1576736" cy="177876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/>
          <p:cNvCxnSpPr/>
          <p:nvPr/>
        </p:nvCxnSpPr>
        <p:spPr>
          <a:xfrm flipV="1">
            <a:off x="7628659" y="3073240"/>
            <a:ext cx="0" cy="384192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字方塊 76"/>
              <p:cNvSpPr txBox="1"/>
              <p:nvPr/>
            </p:nvSpPr>
            <p:spPr>
              <a:xfrm>
                <a:off x="4528265" y="3024634"/>
                <a:ext cx="461408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7" name="文字方塊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265" y="3024634"/>
                <a:ext cx="461408" cy="819263"/>
              </a:xfrm>
              <a:prstGeom prst="rect">
                <a:avLst/>
              </a:prstGeom>
              <a:blipFill>
                <a:blip r:embed="rId7"/>
                <a:stretch>
                  <a:fillRect l="-18421" r="-5263" b="-1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字方塊 73"/>
              <p:cNvSpPr txBox="1"/>
              <p:nvPr/>
            </p:nvSpPr>
            <p:spPr>
              <a:xfrm>
                <a:off x="8005610" y="4765483"/>
                <a:ext cx="641201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′′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4" name="文字方塊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610" y="4765483"/>
                <a:ext cx="641201" cy="819263"/>
              </a:xfrm>
              <a:prstGeom prst="rect">
                <a:avLst/>
              </a:prstGeom>
              <a:blipFill>
                <a:blip r:embed="rId8"/>
                <a:stretch>
                  <a:fillRect l="-11765" t="-1538" r="-15686" b="-153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74"/>
              <p:cNvSpPr txBox="1"/>
              <p:nvPr/>
            </p:nvSpPr>
            <p:spPr>
              <a:xfrm>
                <a:off x="8005610" y="2915976"/>
                <a:ext cx="548227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5" name="文字方塊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610" y="2915976"/>
                <a:ext cx="548227" cy="819263"/>
              </a:xfrm>
              <a:prstGeom prst="rect">
                <a:avLst/>
              </a:prstGeom>
              <a:blipFill>
                <a:blip r:embed="rId9"/>
                <a:stretch>
                  <a:fillRect l="-13636" r="-15909" b="-136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75"/>
              <p:cNvSpPr txBox="1"/>
              <p:nvPr/>
            </p:nvSpPr>
            <p:spPr>
              <a:xfrm>
                <a:off x="2459689" y="5347038"/>
                <a:ext cx="4442305" cy="8308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TW" altLang="en-US" sz="28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num>
                            <m:den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den>
                          </m:f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num>
                            <m:den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6" name="文字方塊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9689" y="5347038"/>
                <a:ext cx="4442305" cy="830805"/>
              </a:xfrm>
              <a:prstGeom prst="rect">
                <a:avLst/>
              </a:prstGeom>
              <a:blipFill>
                <a:blip r:embed="rId10"/>
                <a:stretch>
                  <a:fillRect l="-1425" b="-134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Backpropagation – Backward pass</a:t>
            </a:r>
            <a:endParaRPr lang="zh-TW" altLang="en-US" dirty="0"/>
          </a:p>
        </p:txBody>
      </p:sp>
      <p:sp>
        <p:nvSpPr>
          <p:cNvPr id="61" name="流程圖: 抽選 60"/>
          <p:cNvSpPr/>
          <p:nvPr/>
        </p:nvSpPr>
        <p:spPr>
          <a:xfrm rot="16200000">
            <a:off x="5074779" y="2521810"/>
            <a:ext cx="742170" cy="664797"/>
          </a:xfrm>
          <a:prstGeom prst="flowChartExtra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817752" y="1979371"/>
                <a:ext cx="104669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TW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zh-TW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752" y="1979371"/>
                <a:ext cx="1046697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線單箭頭接點 3"/>
          <p:cNvCxnSpPr/>
          <p:nvPr/>
        </p:nvCxnSpPr>
        <p:spPr>
          <a:xfrm flipH="1" flipV="1">
            <a:off x="7828202" y="4664575"/>
            <a:ext cx="6477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單箭頭接點 63"/>
          <p:cNvCxnSpPr/>
          <p:nvPr/>
        </p:nvCxnSpPr>
        <p:spPr>
          <a:xfrm flipH="1" flipV="1">
            <a:off x="7848051" y="2824094"/>
            <a:ext cx="6477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單箭頭接點 64"/>
          <p:cNvCxnSpPr>
            <a:stCxn id="39" idx="1"/>
          </p:cNvCxnSpPr>
          <p:nvPr/>
        </p:nvCxnSpPr>
        <p:spPr>
          <a:xfrm flipH="1" flipV="1">
            <a:off x="5788467" y="2834257"/>
            <a:ext cx="159658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/>
          <p:cNvCxnSpPr>
            <a:stCxn id="50" idx="1"/>
            <a:endCxn id="61" idx="2"/>
          </p:cNvCxnSpPr>
          <p:nvPr/>
        </p:nvCxnSpPr>
        <p:spPr>
          <a:xfrm flipH="1" flipV="1">
            <a:off x="5778264" y="2854208"/>
            <a:ext cx="1586939" cy="18103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/>
              <p:cNvSpPr txBox="1"/>
              <p:nvPr/>
            </p:nvSpPr>
            <p:spPr>
              <a:xfrm>
                <a:off x="6446229" y="3755679"/>
                <a:ext cx="490647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4" name="文字方塊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229" y="3755679"/>
                <a:ext cx="490647" cy="430887"/>
              </a:xfrm>
              <a:prstGeom prst="rect">
                <a:avLst/>
              </a:prstGeom>
              <a:blipFill>
                <a:blip r:embed="rId12"/>
                <a:stretch>
                  <a:fillRect l="-7500" r="-5000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直線單箭頭接點 67"/>
          <p:cNvCxnSpPr/>
          <p:nvPr/>
        </p:nvCxnSpPr>
        <p:spPr>
          <a:xfrm flipH="1">
            <a:off x="4156547" y="2841642"/>
            <a:ext cx="84924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2056397" y="4310861"/>
                <a:ext cx="542399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zh-TW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ctrlP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zh-TW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TW" sz="2400" dirty="0"/>
                  <a:t>is a constant because z is </a:t>
                </a:r>
              </a:p>
              <a:p>
                <a:r>
                  <a:rPr lang="en-US" altLang="zh-TW" sz="2400" dirty="0"/>
                  <a:t>already determined in the forward pass.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397" y="4310861"/>
                <a:ext cx="5423997" cy="830997"/>
              </a:xfrm>
              <a:prstGeom prst="rect">
                <a:avLst/>
              </a:prstGeom>
              <a:blipFill>
                <a:blip r:embed="rId13"/>
                <a:stretch>
                  <a:fillRect l="-1636" t="-4545" b="-151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68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單箭頭接點 4"/>
          <p:cNvCxnSpPr/>
          <p:nvPr/>
        </p:nvCxnSpPr>
        <p:spPr>
          <a:xfrm flipV="1">
            <a:off x="2188213" y="3176897"/>
            <a:ext cx="1686350" cy="15884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 flipV="1">
            <a:off x="2188213" y="2923559"/>
            <a:ext cx="15768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群組 6"/>
          <p:cNvGrpSpPr/>
          <p:nvPr/>
        </p:nvGrpSpPr>
        <p:grpSpPr>
          <a:xfrm>
            <a:off x="5160863" y="2557366"/>
            <a:ext cx="574158" cy="574158"/>
            <a:chOff x="5170781" y="1854574"/>
            <a:chExt cx="574158" cy="574158"/>
          </a:xfrm>
        </p:grpSpPr>
        <p:sp>
          <p:nvSpPr>
            <p:cNvPr id="8" name="橢圓 7"/>
            <p:cNvSpPr/>
            <p:nvPr/>
          </p:nvSpPr>
          <p:spPr>
            <a:xfrm>
              <a:off x="5170781" y="1854574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手繪多邊形 8"/>
            <p:cNvSpPr/>
            <p:nvPr/>
          </p:nvSpPr>
          <p:spPr>
            <a:xfrm>
              <a:off x="5232704" y="1980522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3838301" y="3176898"/>
            <a:ext cx="458287" cy="838405"/>
            <a:chOff x="10102194" y="1939763"/>
            <a:chExt cx="458287" cy="838405"/>
          </a:xfrm>
        </p:grpSpPr>
        <p:sp>
          <p:nvSpPr>
            <p:cNvPr id="11" name="矩形 10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2" name="直線單箭頭接點 11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字方塊 12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b</a:t>
              </a:r>
              <a:endParaRPr lang="zh-TW" altLang="en-US" sz="2400" dirty="0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3797327" y="2703338"/>
            <a:ext cx="474993" cy="425277"/>
            <a:chOff x="3357891" y="3538413"/>
            <a:chExt cx="474993" cy="425277"/>
          </a:xfrm>
        </p:grpSpPr>
        <p:sp>
          <p:nvSpPr>
            <p:cNvPr id="15" name="矩形 14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16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3" imgW="139680" imgH="139680" progId="Equation.3">
                    <p:embed/>
                  </p:oleObj>
                </mc:Choice>
                <mc:Fallback>
                  <p:oleObj name="方程式" r:id="rId3" imgW="139680" imgH="139680" progId="Equation.3">
                    <p:embed/>
                    <p:pic>
                      <p:nvPicPr>
                        <p:cNvPr id="16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7" name="直線單箭頭接點 16"/>
          <p:cNvCxnSpPr/>
          <p:nvPr/>
        </p:nvCxnSpPr>
        <p:spPr>
          <a:xfrm flipV="1">
            <a:off x="4272319" y="2881093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699271" y="2429486"/>
                <a:ext cx="493212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271" y="2429486"/>
                <a:ext cx="493212" cy="430887"/>
              </a:xfrm>
              <a:prstGeom prst="rect">
                <a:avLst/>
              </a:prstGeom>
              <a:blipFill>
                <a:blip r:embed="rId5"/>
                <a:stretch>
                  <a:fillRect l="-7317" r="-2439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4614066" y="2373152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066" y="2373152"/>
                <a:ext cx="308161" cy="430887"/>
              </a:xfrm>
              <a:prstGeom prst="rect">
                <a:avLst/>
              </a:prstGeom>
              <a:blipFill>
                <a:blip r:embed="rId6"/>
                <a:stretch>
                  <a:fillRect l="-8000" r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2690999" y="3681570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0999" y="3681570"/>
                <a:ext cx="501484" cy="430887"/>
              </a:xfrm>
              <a:prstGeom prst="rect">
                <a:avLst/>
              </a:prstGeom>
              <a:blipFill>
                <a:blip r:embed="rId7"/>
                <a:stretch>
                  <a:fillRect l="-7143" r="-2381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1727885" y="2639840"/>
                <a:ext cx="427874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885" y="2639840"/>
                <a:ext cx="427874" cy="430887"/>
              </a:xfrm>
              <a:prstGeom prst="rect">
                <a:avLst/>
              </a:prstGeom>
              <a:blipFill>
                <a:blip r:embed="rId8"/>
                <a:stretch>
                  <a:fillRect l="-8333" r="-2778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1741524" y="4504201"/>
                <a:ext cx="436145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1524" y="4504201"/>
                <a:ext cx="436145" cy="430887"/>
              </a:xfrm>
              <a:prstGeom prst="rect">
                <a:avLst/>
              </a:prstGeom>
              <a:blipFill>
                <a:blip r:embed="rId9"/>
                <a:stretch>
                  <a:fillRect l="-11429" r="-5714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直線單箭頭接點 35"/>
          <p:cNvCxnSpPr/>
          <p:nvPr/>
        </p:nvCxnSpPr>
        <p:spPr>
          <a:xfrm flipV="1">
            <a:off x="6849858" y="2905652"/>
            <a:ext cx="496229" cy="39330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 flipV="1">
            <a:off x="5775938" y="2854208"/>
            <a:ext cx="15768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群組 37"/>
          <p:cNvGrpSpPr/>
          <p:nvPr/>
        </p:nvGrpSpPr>
        <p:grpSpPr>
          <a:xfrm>
            <a:off x="7385052" y="2633987"/>
            <a:ext cx="474993" cy="425277"/>
            <a:chOff x="3357891" y="3538413"/>
            <a:chExt cx="474993" cy="425277"/>
          </a:xfrm>
        </p:grpSpPr>
        <p:sp>
          <p:nvSpPr>
            <p:cNvPr id="39" name="矩形 38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40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3" imgW="139680" imgH="139680" progId="Equation.3">
                    <p:embed/>
                  </p:oleObj>
                </mc:Choice>
                <mc:Fallback>
                  <p:oleObj name="方程式" r:id="rId3" imgW="139680" imgH="139680" progId="Equation.3">
                    <p:embed/>
                    <p:pic>
                      <p:nvPicPr>
                        <p:cNvPr id="4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41" name="直線單箭頭接點 40"/>
          <p:cNvCxnSpPr/>
          <p:nvPr/>
        </p:nvCxnSpPr>
        <p:spPr>
          <a:xfrm flipV="1">
            <a:off x="7860044" y="2841642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/>
              <p:cNvSpPr txBox="1"/>
              <p:nvPr/>
            </p:nvSpPr>
            <p:spPr>
              <a:xfrm>
                <a:off x="6446228" y="2376833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2" name="文字方塊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228" y="2376833"/>
                <a:ext cx="501484" cy="430887"/>
              </a:xfrm>
              <a:prstGeom prst="rect">
                <a:avLst/>
              </a:prstGeom>
              <a:blipFill>
                <a:blip r:embed="rId11"/>
                <a:stretch>
                  <a:fillRect l="-7317" r="-4878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/>
              <p:cNvSpPr txBox="1"/>
              <p:nvPr/>
            </p:nvSpPr>
            <p:spPr>
              <a:xfrm>
                <a:off x="8125643" y="2322422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3" name="文字方塊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5643" y="2322422"/>
                <a:ext cx="308161" cy="430887"/>
              </a:xfrm>
              <a:prstGeom prst="rect">
                <a:avLst/>
              </a:prstGeom>
              <a:blipFill>
                <a:blip r:embed="rId12"/>
                <a:stretch>
                  <a:fillRect l="-34615" r="-30769"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字方塊 47"/>
              <p:cNvSpPr txBox="1"/>
              <p:nvPr/>
            </p:nvSpPr>
            <p:spPr>
              <a:xfrm>
                <a:off x="5812828" y="2318228"/>
                <a:ext cx="290912" cy="43088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8" name="文字方塊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2828" y="2318228"/>
                <a:ext cx="290912" cy="430887"/>
              </a:xfrm>
              <a:prstGeom prst="rect">
                <a:avLst/>
              </a:prstGeom>
              <a:blipFill>
                <a:blip r:embed="rId13"/>
                <a:stretch>
                  <a:fillRect l="-12500" r="-12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群組 48"/>
          <p:cNvGrpSpPr/>
          <p:nvPr/>
        </p:nvGrpSpPr>
        <p:grpSpPr>
          <a:xfrm>
            <a:off x="7365203" y="4451938"/>
            <a:ext cx="474993" cy="425277"/>
            <a:chOff x="3357891" y="3538413"/>
            <a:chExt cx="474993" cy="425277"/>
          </a:xfrm>
        </p:grpSpPr>
        <p:sp>
          <p:nvSpPr>
            <p:cNvPr id="50" name="矩形 49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51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3" imgW="139680" imgH="139680" progId="Equation.3">
                    <p:embed/>
                  </p:oleObj>
                </mc:Choice>
                <mc:Fallback>
                  <p:oleObj name="方程式" r:id="rId3" imgW="139680" imgH="139680" progId="Equation.3">
                    <p:embed/>
                    <p:pic>
                      <p:nvPicPr>
                        <p:cNvPr id="5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直線單箭頭接點 51"/>
          <p:cNvCxnSpPr/>
          <p:nvPr/>
        </p:nvCxnSpPr>
        <p:spPr>
          <a:xfrm flipV="1">
            <a:off x="7872067" y="4691150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52"/>
              <p:cNvSpPr txBox="1"/>
              <p:nvPr/>
            </p:nvSpPr>
            <p:spPr>
              <a:xfrm>
                <a:off x="8094262" y="4174061"/>
                <a:ext cx="409609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zh-TW" sz="2800" dirty="0"/>
                  <a:t>’’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53" name="文字方塊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262" y="4174061"/>
                <a:ext cx="409609" cy="430887"/>
              </a:xfrm>
              <a:prstGeom prst="rect">
                <a:avLst/>
              </a:prstGeom>
              <a:blipFill>
                <a:blip r:embed="rId15"/>
                <a:stretch>
                  <a:fillRect l="-20588" t="-22857" r="-35294" b="-457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線單箭頭接點 56"/>
          <p:cNvCxnSpPr/>
          <p:nvPr/>
        </p:nvCxnSpPr>
        <p:spPr>
          <a:xfrm>
            <a:off x="6776428" y="4674775"/>
            <a:ext cx="569659" cy="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/>
          <p:cNvCxnSpPr>
            <a:endCxn id="50" idx="1"/>
          </p:cNvCxnSpPr>
          <p:nvPr/>
        </p:nvCxnSpPr>
        <p:spPr>
          <a:xfrm>
            <a:off x="5788466" y="2885816"/>
            <a:ext cx="1576736" cy="177876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群組 61"/>
          <p:cNvGrpSpPr/>
          <p:nvPr/>
        </p:nvGrpSpPr>
        <p:grpSpPr>
          <a:xfrm>
            <a:off x="8727394" y="4389504"/>
            <a:ext cx="1005547" cy="574158"/>
            <a:chOff x="7251018" y="4360929"/>
            <a:chExt cx="1005547" cy="574158"/>
          </a:xfrm>
        </p:grpSpPr>
        <p:grpSp>
          <p:nvGrpSpPr>
            <p:cNvPr id="54" name="群組 53"/>
            <p:cNvGrpSpPr/>
            <p:nvPr/>
          </p:nvGrpSpPr>
          <p:grpSpPr>
            <a:xfrm>
              <a:off x="7251018" y="4360929"/>
              <a:ext cx="574158" cy="574158"/>
              <a:chOff x="5170781" y="1854574"/>
              <a:chExt cx="574158" cy="574158"/>
            </a:xfrm>
          </p:grpSpPr>
          <p:sp>
            <p:nvSpPr>
              <p:cNvPr id="55" name="橢圓 54"/>
              <p:cNvSpPr/>
              <p:nvPr/>
            </p:nvSpPr>
            <p:spPr>
              <a:xfrm>
                <a:off x="5170781" y="18545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手繪多邊形 55"/>
              <p:cNvSpPr/>
              <p:nvPr/>
            </p:nvSpPr>
            <p:spPr>
              <a:xfrm>
                <a:off x="5232704" y="1980522"/>
                <a:ext cx="469900" cy="354083"/>
              </a:xfrm>
              <a:custGeom>
                <a:avLst/>
                <a:gdLst>
                  <a:gd name="connsiteX0" fmla="*/ 469900 w 469900"/>
                  <a:gd name="connsiteY0" fmla="*/ 5192 h 354083"/>
                  <a:gd name="connsiteX1" fmla="*/ 254000 w 469900"/>
                  <a:gd name="connsiteY1" fmla="*/ 43292 h 354083"/>
                  <a:gd name="connsiteX2" fmla="*/ 139700 w 469900"/>
                  <a:gd name="connsiteY2" fmla="*/ 322692 h 354083"/>
                  <a:gd name="connsiteX3" fmla="*/ 0 w 469900"/>
                  <a:gd name="connsiteY3" fmla="*/ 335392 h 35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00" h="354083">
                    <a:moveTo>
                      <a:pt x="469900" y="5192"/>
                    </a:moveTo>
                    <a:cubicBezTo>
                      <a:pt x="389466" y="-2217"/>
                      <a:pt x="309033" y="-9625"/>
                      <a:pt x="254000" y="43292"/>
                    </a:cubicBezTo>
                    <a:cubicBezTo>
                      <a:pt x="198967" y="96209"/>
                      <a:pt x="182033" y="274009"/>
                      <a:pt x="139700" y="322692"/>
                    </a:cubicBezTo>
                    <a:cubicBezTo>
                      <a:pt x="97367" y="371375"/>
                      <a:pt x="48683" y="353383"/>
                      <a:pt x="0" y="3353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59" name="直線單箭頭接點 58"/>
            <p:cNvCxnSpPr/>
            <p:nvPr/>
          </p:nvCxnSpPr>
          <p:spPr>
            <a:xfrm>
              <a:off x="7826300" y="4663918"/>
              <a:ext cx="4302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群組 62"/>
          <p:cNvGrpSpPr/>
          <p:nvPr/>
        </p:nvGrpSpPr>
        <p:grpSpPr>
          <a:xfrm>
            <a:off x="8709104" y="2541908"/>
            <a:ext cx="1007119" cy="574158"/>
            <a:chOff x="7204153" y="2522858"/>
            <a:chExt cx="1007119" cy="574158"/>
          </a:xfrm>
        </p:grpSpPr>
        <p:grpSp>
          <p:nvGrpSpPr>
            <p:cNvPr id="45" name="群組 44"/>
            <p:cNvGrpSpPr/>
            <p:nvPr/>
          </p:nvGrpSpPr>
          <p:grpSpPr>
            <a:xfrm>
              <a:off x="7204153" y="2522858"/>
              <a:ext cx="574158" cy="574158"/>
              <a:chOff x="5170781" y="1854574"/>
              <a:chExt cx="574158" cy="574158"/>
            </a:xfrm>
          </p:grpSpPr>
          <p:sp>
            <p:nvSpPr>
              <p:cNvPr id="46" name="橢圓 45"/>
              <p:cNvSpPr/>
              <p:nvPr/>
            </p:nvSpPr>
            <p:spPr>
              <a:xfrm>
                <a:off x="5170781" y="18545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手繪多邊形 46"/>
              <p:cNvSpPr/>
              <p:nvPr/>
            </p:nvSpPr>
            <p:spPr>
              <a:xfrm>
                <a:off x="5232704" y="1980522"/>
                <a:ext cx="469900" cy="354083"/>
              </a:xfrm>
              <a:custGeom>
                <a:avLst/>
                <a:gdLst>
                  <a:gd name="connsiteX0" fmla="*/ 469900 w 469900"/>
                  <a:gd name="connsiteY0" fmla="*/ 5192 h 354083"/>
                  <a:gd name="connsiteX1" fmla="*/ 254000 w 469900"/>
                  <a:gd name="connsiteY1" fmla="*/ 43292 h 354083"/>
                  <a:gd name="connsiteX2" fmla="*/ 139700 w 469900"/>
                  <a:gd name="connsiteY2" fmla="*/ 322692 h 354083"/>
                  <a:gd name="connsiteX3" fmla="*/ 0 w 469900"/>
                  <a:gd name="connsiteY3" fmla="*/ 335392 h 35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00" h="354083">
                    <a:moveTo>
                      <a:pt x="469900" y="5192"/>
                    </a:moveTo>
                    <a:cubicBezTo>
                      <a:pt x="389466" y="-2217"/>
                      <a:pt x="309033" y="-9625"/>
                      <a:pt x="254000" y="43292"/>
                    </a:cubicBezTo>
                    <a:cubicBezTo>
                      <a:pt x="198967" y="96209"/>
                      <a:pt x="182033" y="274009"/>
                      <a:pt x="139700" y="322692"/>
                    </a:cubicBezTo>
                    <a:cubicBezTo>
                      <a:pt x="97367" y="371375"/>
                      <a:pt x="48683" y="353383"/>
                      <a:pt x="0" y="3353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60" name="直線單箭頭接點 59"/>
            <p:cNvCxnSpPr/>
            <p:nvPr/>
          </p:nvCxnSpPr>
          <p:spPr>
            <a:xfrm>
              <a:off x="7781007" y="2822862"/>
              <a:ext cx="4302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/>
              <p:cNvSpPr txBox="1"/>
              <p:nvPr/>
            </p:nvSpPr>
            <p:spPr>
              <a:xfrm>
                <a:off x="6446229" y="3755679"/>
                <a:ext cx="490647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4" name="文字方塊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229" y="3755679"/>
                <a:ext cx="490647" cy="430887"/>
              </a:xfrm>
              <a:prstGeom prst="rect">
                <a:avLst/>
              </a:prstGeom>
              <a:blipFill>
                <a:blip r:embed="rId16"/>
                <a:stretch>
                  <a:fillRect l="-7500" r="-5000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直線單箭頭接點 65"/>
          <p:cNvCxnSpPr/>
          <p:nvPr/>
        </p:nvCxnSpPr>
        <p:spPr>
          <a:xfrm flipV="1">
            <a:off x="7628659" y="3073240"/>
            <a:ext cx="0" cy="384192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字方塊 76"/>
              <p:cNvSpPr txBox="1"/>
              <p:nvPr/>
            </p:nvSpPr>
            <p:spPr>
              <a:xfrm>
                <a:off x="4528265" y="3024634"/>
                <a:ext cx="461408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7" name="文字方塊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265" y="3024634"/>
                <a:ext cx="461408" cy="819263"/>
              </a:xfrm>
              <a:prstGeom prst="rect">
                <a:avLst/>
              </a:prstGeom>
              <a:blipFill>
                <a:blip r:embed="rId17"/>
                <a:stretch>
                  <a:fillRect l="-18421" r="-5263" b="-1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字方塊 73"/>
              <p:cNvSpPr txBox="1"/>
              <p:nvPr/>
            </p:nvSpPr>
            <p:spPr>
              <a:xfrm>
                <a:off x="8005610" y="4765483"/>
                <a:ext cx="641201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′′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4" name="文字方塊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610" y="4765483"/>
                <a:ext cx="641201" cy="819263"/>
              </a:xfrm>
              <a:prstGeom prst="rect">
                <a:avLst/>
              </a:prstGeom>
              <a:blipFill>
                <a:blip r:embed="rId18"/>
                <a:stretch>
                  <a:fillRect l="-11765" t="-1538" r="-15686" b="-153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74"/>
              <p:cNvSpPr txBox="1"/>
              <p:nvPr/>
            </p:nvSpPr>
            <p:spPr>
              <a:xfrm>
                <a:off x="8005610" y="2915976"/>
                <a:ext cx="548227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5" name="文字方塊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610" y="2915976"/>
                <a:ext cx="548227" cy="819263"/>
              </a:xfrm>
              <a:prstGeom prst="rect">
                <a:avLst/>
              </a:prstGeom>
              <a:blipFill>
                <a:blip r:embed="rId19"/>
                <a:stretch>
                  <a:fillRect l="-13636" r="-15909" b="-136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Backpropagation – Backward pass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字方塊 82"/>
              <p:cNvSpPr txBox="1"/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TW" sz="28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altLang="zh-TW" sz="2800" dirty="0"/>
                  <a:t> for all activation function inputs z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83" name="文字方塊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blipFill>
                <a:blip r:embed="rId20"/>
                <a:stretch>
                  <a:fillRect l="-2782" t="-158333" b="-2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字方塊 60"/>
              <p:cNvSpPr txBox="1"/>
              <p:nvPr/>
            </p:nvSpPr>
            <p:spPr>
              <a:xfrm>
                <a:off x="9748536" y="2525804"/>
                <a:ext cx="43011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1" name="文字方塊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536" y="2525804"/>
                <a:ext cx="430118" cy="430887"/>
              </a:xfrm>
              <a:prstGeom prst="rect">
                <a:avLst/>
              </a:prstGeom>
              <a:blipFill>
                <a:blip r:embed="rId21"/>
                <a:stretch>
                  <a:fillRect l="-17143" r="-5714" b="-228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字方塊 63"/>
              <p:cNvSpPr txBox="1"/>
              <p:nvPr/>
            </p:nvSpPr>
            <p:spPr>
              <a:xfrm>
                <a:off x="9787575" y="4334461"/>
                <a:ext cx="43839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4" name="文字方塊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575" y="4334461"/>
                <a:ext cx="438390" cy="430887"/>
              </a:xfrm>
              <a:prstGeom prst="rect">
                <a:avLst/>
              </a:prstGeom>
              <a:blipFill>
                <a:blip r:embed="rId22"/>
                <a:stretch>
                  <a:fillRect l="-17143" r="-8571" b="-228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701470" y="4946475"/>
            <a:ext cx="374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Case 1. Output Layer</a:t>
            </a:r>
            <a:endParaRPr lang="zh-TW" altLang="en-US" sz="2800" b="1" i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字方塊 64"/>
              <p:cNvSpPr txBox="1"/>
              <p:nvPr/>
            </p:nvSpPr>
            <p:spPr>
              <a:xfrm>
                <a:off x="2704851" y="5605950"/>
                <a:ext cx="2190984" cy="892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5" name="文字方塊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851" y="5605950"/>
                <a:ext cx="2190984" cy="892873"/>
              </a:xfrm>
              <a:prstGeom prst="rect">
                <a:avLst/>
              </a:prstGeom>
              <a:blipFill>
                <a:blip r:embed="rId23"/>
                <a:stretch>
                  <a:fillRect l="-3468" r="-578" b="-126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文字方塊 66"/>
              <p:cNvSpPr txBox="1"/>
              <p:nvPr/>
            </p:nvSpPr>
            <p:spPr>
              <a:xfrm>
                <a:off x="5304249" y="5605950"/>
                <a:ext cx="2283959" cy="892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′′</m:t>
                          </m:r>
                        </m:den>
                      </m:f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′′</m:t>
                          </m:r>
                        </m:den>
                      </m:f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7" name="文字方塊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4249" y="5605950"/>
                <a:ext cx="2283959" cy="892873"/>
              </a:xfrm>
              <a:prstGeom prst="rect">
                <a:avLst/>
              </a:prstGeom>
              <a:blipFill>
                <a:blip r:embed="rId24"/>
                <a:stretch>
                  <a:fillRect l="-3315" r="-1105" b="-126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8042922" y="5836384"/>
            <a:ext cx="1021829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Done!</a:t>
            </a:r>
            <a:endParaRPr lang="zh-TW" altLang="en-US" sz="24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934E206-BDF8-5521-5C68-C99D42E74877}"/>
              </a:ext>
            </a:extLst>
          </p:cNvPr>
          <p:cNvSpPr txBox="1"/>
          <p:nvPr/>
        </p:nvSpPr>
        <p:spPr>
          <a:xfrm>
            <a:off x="8940453" y="2078449"/>
            <a:ext cx="1914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output</a:t>
            </a:r>
            <a:endParaRPr lang="zh-TW" altLang="en-US" sz="2800" b="1" i="1" u="sng" dirty="0"/>
          </a:p>
        </p:txBody>
      </p:sp>
    </p:spTree>
    <p:extLst>
      <p:ext uri="{BB962C8B-B14F-4D97-AF65-F5344CB8AC3E}">
        <p14:creationId xmlns:p14="http://schemas.microsoft.com/office/powerpoint/2010/main" val="10272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5" grpId="0"/>
      <p:bldP spid="67" grpId="0"/>
      <p:bldP spid="3" grpId="0" animBg="1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線單箭頭接點 35"/>
          <p:cNvCxnSpPr/>
          <p:nvPr/>
        </p:nvCxnSpPr>
        <p:spPr>
          <a:xfrm flipV="1">
            <a:off x="1998239" y="3870716"/>
            <a:ext cx="496229" cy="39330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群組 37"/>
          <p:cNvGrpSpPr/>
          <p:nvPr/>
        </p:nvGrpSpPr>
        <p:grpSpPr>
          <a:xfrm>
            <a:off x="2533433" y="3599051"/>
            <a:ext cx="474993" cy="425277"/>
            <a:chOff x="3357891" y="3538413"/>
            <a:chExt cx="474993" cy="425277"/>
          </a:xfrm>
        </p:grpSpPr>
        <p:sp>
          <p:nvSpPr>
            <p:cNvPr id="39" name="矩形 38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40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3" imgW="139680" imgH="139680" progId="Equation.3">
                    <p:embed/>
                  </p:oleObj>
                </mc:Choice>
                <mc:Fallback>
                  <p:oleObj name="方程式" r:id="rId3" imgW="139680" imgH="139680" progId="Equation.3">
                    <p:embed/>
                    <p:pic>
                      <p:nvPicPr>
                        <p:cNvPr id="4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41" name="直線單箭頭接點 40"/>
          <p:cNvCxnSpPr/>
          <p:nvPr/>
        </p:nvCxnSpPr>
        <p:spPr>
          <a:xfrm flipV="1">
            <a:off x="3008425" y="3806706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/>
              <p:cNvSpPr txBox="1"/>
              <p:nvPr/>
            </p:nvSpPr>
            <p:spPr>
              <a:xfrm>
                <a:off x="3274024" y="3287486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3" name="文字方塊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024" y="3287486"/>
                <a:ext cx="308161" cy="430887"/>
              </a:xfrm>
              <a:prstGeom prst="rect">
                <a:avLst/>
              </a:prstGeom>
              <a:blipFill>
                <a:blip r:embed="rId5"/>
                <a:stretch>
                  <a:fillRect l="-34615" r="-30769"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群組 48"/>
          <p:cNvGrpSpPr/>
          <p:nvPr/>
        </p:nvGrpSpPr>
        <p:grpSpPr>
          <a:xfrm>
            <a:off x="2513584" y="5417002"/>
            <a:ext cx="474993" cy="425277"/>
            <a:chOff x="3357891" y="3538413"/>
            <a:chExt cx="474993" cy="425277"/>
          </a:xfrm>
        </p:grpSpPr>
        <p:sp>
          <p:nvSpPr>
            <p:cNvPr id="50" name="矩形 49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51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3" imgW="139680" imgH="139680" progId="Equation.3">
                    <p:embed/>
                  </p:oleObj>
                </mc:Choice>
                <mc:Fallback>
                  <p:oleObj name="方程式" r:id="rId3" imgW="139680" imgH="139680" progId="Equation.3">
                    <p:embed/>
                    <p:pic>
                      <p:nvPicPr>
                        <p:cNvPr id="5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直線單箭頭接點 51"/>
          <p:cNvCxnSpPr/>
          <p:nvPr/>
        </p:nvCxnSpPr>
        <p:spPr>
          <a:xfrm flipV="1">
            <a:off x="3020448" y="5656214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52"/>
              <p:cNvSpPr txBox="1"/>
              <p:nvPr/>
            </p:nvSpPr>
            <p:spPr>
              <a:xfrm>
                <a:off x="3242643" y="5139125"/>
                <a:ext cx="409609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zh-TW" sz="2800" dirty="0"/>
                  <a:t>’’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53" name="文字方塊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643" y="5139125"/>
                <a:ext cx="409609" cy="430887"/>
              </a:xfrm>
              <a:prstGeom prst="rect">
                <a:avLst/>
              </a:prstGeom>
              <a:blipFill>
                <a:blip r:embed="rId7"/>
                <a:stretch>
                  <a:fillRect l="-21212" t="-22222" r="-39394" b="-444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線單箭頭接點 56"/>
          <p:cNvCxnSpPr/>
          <p:nvPr/>
        </p:nvCxnSpPr>
        <p:spPr>
          <a:xfrm>
            <a:off x="1924809" y="5639839"/>
            <a:ext cx="569659" cy="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群組 61"/>
          <p:cNvGrpSpPr/>
          <p:nvPr/>
        </p:nvGrpSpPr>
        <p:grpSpPr>
          <a:xfrm>
            <a:off x="3875775" y="5354568"/>
            <a:ext cx="1005547" cy="574158"/>
            <a:chOff x="7251018" y="4360929"/>
            <a:chExt cx="1005547" cy="574158"/>
          </a:xfrm>
        </p:grpSpPr>
        <p:grpSp>
          <p:nvGrpSpPr>
            <p:cNvPr id="54" name="群組 53"/>
            <p:cNvGrpSpPr/>
            <p:nvPr/>
          </p:nvGrpSpPr>
          <p:grpSpPr>
            <a:xfrm>
              <a:off x="7251018" y="4360929"/>
              <a:ext cx="574158" cy="574158"/>
              <a:chOff x="5170781" y="1854574"/>
              <a:chExt cx="574158" cy="574158"/>
            </a:xfrm>
          </p:grpSpPr>
          <p:sp>
            <p:nvSpPr>
              <p:cNvPr id="55" name="橢圓 54"/>
              <p:cNvSpPr/>
              <p:nvPr/>
            </p:nvSpPr>
            <p:spPr>
              <a:xfrm>
                <a:off x="5170781" y="18545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手繪多邊形 55"/>
              <p:cNvSpPr/>
              <p:nvPr/>
            </p:nvSpPr>
            <p:spPr>
              <a:xfrm>
                <a:off x="5232704" y="1980522"/>
                <a:ext cx="469900" cy="354083"/>
              </a:xfrm>
              <a:custGeom>
                <a:avLst/>
                <a:gdLst>
                  <a:gd name="connsiteX0" fmla="*/ 469900 w 469900"/>
                  <a:gd name="connsiteY0" fmla="*/ 5192 h 354083"/>
                  <a:gd name="connsiteX1" fmla="*/ 254000 w 469900"/>
                  <a:gd name="connsiteY1" fmla="*/ 43292 h 354083"/>
                  <a:gd name="connsiteX2" fmla="*/ 139700 w 469900"/>
                  <a:gd name="connsiteY2" fmla="*/ 322692 h 354083"/>
                  <a:gd name="connsiteX3" fmla="*/ 0 w 469900"/>
                  <a:gd name="connsiteY3" fmla="*/ 335392 h 35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00" h="354083">
                    <a:moveTo>
                      <a:pt x="469900" y="5192"/>
                    </a:moveTo>
                    <a:cubicBezTo>
                      <a:pt x="389466" y="-2217"/>
                      <a:pt x="309033" y="-9625"/>
                      <a:pt x="254000" y="43292"/>
                    </a:cubicBezTo>
                    <a:cubicBezTo>
                      <a:pt x="198967" y="96209"/>
                      <a:pt x="182033" y="274009"/>
                      <a:pt x="139700" y="322692"/>
                    </a:cubicBezTo>
                    <a:cubicBezTo>
                      <a:pt x="97367" y="371375"/>
                      <a:pt x="48683" y="353383"/>
                      <a:pt x="0" y="3353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59" name="直線單箭頭接點 58"/>
            <p:cNvCxnSpPr/>
            <p:nvPr/>
          </p:nvCxnSpPr>
          <p:spPr>
            <a:xfrm>
              <a:off x="7826300" y="4663918"/>
              <a:ext cx="4302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群組 62"/>
          <p:cNvGrpSpPr/>
          <p:nvPr/>
        </p:nvGrpSpPr>
        <p:grpSpPr>
          <a:xfrm>
            <a:off x="3857485" y="3506972"/>
            <a:ext cx="1007119" cy="574158"/>
            <a:chOff x="7204153" y="2522858"/>
            <a:chExt cx="1007119" cy="574158"/>
          </a:xfrm>
        </p:grpSpPr>
        <p:grpSp>
          <p:nvGrpSpPr>
            <p:cNvPr id="45" name="群組 44"/>
            <p:cNvGrpSpPr/>
            <p:nvPr/>
          </p:nvGrpSpPr>
          <p:grpSpPr>
            <a:xfrm>
              <a:off x="7204153" y="2522858"/>
              <a:ext cx="574158" cy="574158"/>
              <a:chOff x="5170781" y="1854574"/>
              <a:chExt cx="574158" cy="574158"/>
            </a:xfrm>
          </p:grpSpPr>
          <p:sp>
            <p:nvSpPr>
              <p:cNvPr id="46" name="橢圓 45"/>
              <p:cNvSpPr/>
              <p:nvPr/>
            </p:nvSpPr>
            <p:spPr>
              <a:xfrm>
                <a:off x="5170781" y="18545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手繪多邊形 46"/>
              <p:cNvSpPr/>
              <p:nvPr/>
            </p:nvSpPr>
            <p:spPr>
              <a:xfrm>
                <a:off x="5232704" y="1980522"/>
                <a:ext cx="469900" cy="354083"/>
              </a:xfrm>
              <a:custGeom>
                <a:avLst/>
                <a:gdLst>
                  <a:gd name="connsiteX0" fmla="*/ 469900 w 469900"/>
                  <a:gd name="connsiteY0" fmla="*/ 5192 h 354083"/>
                  <a:gd name="connsiteX1" fmla="*/ 254000 w 469900"/>
                  <a:gd name="connsiteY1" fmla="*/ 43292 h 354083"/>
                  <a:gd name="connsiteX2" fmla="*/ 139700 w 469900"/>
                  <a:gd name="connsiteY2" fmla="*/ 322692 h 354083"/>
                  <a:gd name="connsiteX3" fmla="*/ 0 w 469900"/>
                  <a:gd name="connsiteY3" fmla="*/ 335392 h 35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00" h="354083">
                    <a:moveTo>
                      <a:pt x="469900" y="5192"/>
                    </a:moveTo>
                    <a:cubicBezTo>
                      <a:pt x="389466" y="-2217"/>
                      <a:pt x="309033" y="-9625"/>
                      <a:pt x="254000" y="43292"/>
                    </a:cubicBezTo>
                    <a:cubicBezTo>
                      <a:pt x="198967" y="96209"/>
                      <a:pt x="182033" y="274009"/>
                      <a:pt x="139700" y="322692"/>
                    </a:cubicBezTo>
                    <a:cubicBezTo>
                      <a:pt x="97367" y="371375"/>
                      <a:pt x="48683" y="353383"/>
                      <a:pt x="0" y="3353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60" name="直線單箭頭接點 59"/>
            <p:cNvCxnSpPr/>
            <p:nvPr/>
          </p:nvCxnSpPr>
          <p:spPr>
            <a:xfrm>
              <a:off x="7781007" y="2822862"/>
              <a:ext cx="4302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直線單箭頭接點 65"/>
          <p:cNvCxnSpPr/>
          <p:nvPr/>
        </p:nvCxnSpPr>
        <p:spPr>
          <a:xfrm flipV="1">
            <a:off x="2777040" y="4038304"/>
            <a:ext cx="0" cy="384192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74"/>
              <p:cNvSpPr txBox="1"/>
              <p:nvPr/>
            </p:nvSpPr>
            <p:spPr>
              <a:xfrm>
                <a:off x="3153991" y="3881040"/>
                <a:ext cx="548227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5" name="文字方塊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991" y="3881040"/>
                <a:ext cx="548227" cy="819263"/>
              </a:xfrm>
              <a:prstGeom prst="rect">
                <a:avLst/>
              </a:prstGeom>
              <a:blipFill>
                <a:blip r:embed="rId8"/>
                <a:stretch>
                  <a:fillRect l="-15909" r="-18182" b="-151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Backpropagation – Backward pass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字方塊 82"/>
              <p:cNvSpPr txBox="1"/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TW" sz="28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altLang="zh-TW" sz="2800" dirty="0"/>
                  <a:t> for all activation function inputs z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83" name="文字方塊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blipFill>
                <a:blip r:embed="rId9"/>
                <a:stretch>
                  <a:fillRect l="-2782" t="-158333" b="-2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734387" y="2337922"/>
            <a:ext cx="3980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Case 2. Not Output Layer</a:t>
            </a:r>
            <a:endParaRPr lang="zh-TW" altLang="en-US" sz="2800" b="1" i="1" u="sng" dirty="0"/>
          </a:p>
        </p:txBody>
      </p:sp>
      <p:cxnSp>
        <p:nvCxnSpPr>
          <p:cNvPr id="68" name="直線單箭頭接點 67"/>
          <p:cNvCxnSpPr/>
          <p:nvPr/>
        </p:nvCxnSpPr>
        <p:spPr>
          <a:xfrm>
            <a:off x="1963774" y="3806706"/>
            <a:ext cx="569659" cy="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/>
          <p:cNvCxnSpPr/>
          <p:nvPr/>
        </p:nvCxnSpPr>
        <p:spPr>
          <a:xfrm>
            <a:off x="1973276" y="5176705"/>
            <a:ext cx="496229" cy="39330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4931487" y="3438148"/>
            <a:ext cx="7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70" name="文字方塊 69"/>
          <p:cNvSpPr txBox="1"/>
          <p:nvPr/>
        </p:nvSpPr>
        <p:spPr>
          <a:xfrm>
            <a:off x="4967016" y="5317912"/>
            <a:ext cx="7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……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70"/>
              <p:cNvSpPr txBox="1"/>
              <p:nvPr/>
            </p:nvSpPr>
            <p:spPr>
              <a:xfrm>
                <a:off x="3153991" y="5738943"/>
                <a:ext cx="641201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′′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1" name="文字方塊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991" y="5738943"/>
                <a:ext cx="641201" cy="819263"/>
              </a:xfrm>
              <a:prstGeom prst="rect">
                <a:avLst/>
              </a:prstGeom>
              <a:blipFill>
                <a:blip r:embed="rId10"/>
                <a:stretch>
                  <a:fillRect l="-13462" r="-13462" b="-151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086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線單箭頭接點 35"/>
          <p:cNvCxnSpPr/>
          <p:nvPr/>
        </p:nvCxnSpPr>
        <p:spPr>
          <a:xfrm flipV="1">
            <a:off x="1998239" y="3870716"/>
            <a:ext cx="496229" cy="39330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群組 37"/>
          <p:cNvGrpSpPr/>
          <p:nvPr/>
        </p:nvGrpSpPr>
        <p:grpSpPr>
          <a:xfrm>
            <a:off x="2533433" y="3599051"/>
            <a:ext cx="474993" cy="425277"/>
            <a:chOff x="3357891" y="3538413"/>
            <a:chExt cx="474993" cy="425277"/>
          </a:xfrm>
        </p:grpSpPr>
        <p:sp>
          <p:nvSpPr>
            <p:cNvPr id="39" name="矩形 38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40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3" imgW="139680" imgH="139680" progId="Equation.3">
                    <p:embed/>
                  </p:oleObj>
                </mc:Choice>
                <mc:Fallback>
                  <p:oleObj name="方程式" r:id="rId3" imgW="139680" imgH="139680" progId="Equation.3">
                    <p:embed/>
                    <p:pic>
                      <p:nvPicPr>
                        <p:cNvPr id="4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41" name="直線單箭頭接點 40"/>
          <p:cNvCxnSpPr/>
          <p:nvPr/>
        </p:nvCxnSpPr>
        <p:spPr>
          <a:xfrm flipV="1">
            <a:off x="3008425" y="3806706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/>
              <p:cNvSpPr txBox="1"/>
              <p:nvPr/>
            </p:nvSpPr>
            <p:spPr>
              <a:xfrm>
                <a:off x="3274024" y="3287486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3" name="文字方塊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024" y="3287486"/>
                <a:ext cx="308161" cy="430887"/>
              </a:xfrm>
              <a:prstGeom prst="rect">
                <a:avLst/>
              </a:prstGeom>
              <a:blipFill>
                <a:blip r:embed="rId5"/>
                <a:stretch>
                  <a:fillRect l="-34615" r="-30769"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群組 48"/>
          <p:cNvGrpSpPr/>
          <p:nvPr/>
        </p:nvGrpSpPr>
        <p:grpSpPr>
          <a:xfrm>
            <a:off x="2513584" y="5417002"/>
            <a:ext cx="474993" cy="425277"/>
            <a:chOff x="3357891" y="3538413"/>
            <a:chExt cx="474993" cy="425277"/>
          </a:xfrm>
        </p:grpSpPr>
        <p:sp>
          <p:nvSpPr>
            <p:cNvPr id="50" name="矩形 49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51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3" imgW="139680" imgH="139680" progId="Equation.3">
                    <p:embed/>
                  </p:oleObj>
                </mc:Choice>
                <mc:Fallback>
                  <p:oleObj name="方程式" r:id="rId3" imgW="139680" imgH="139680" progId="Equation.3">
                    <p:embed/>
                    <p:pic>
                      <p:nvPicPr>
                        <p:cNvPr id="5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直線單箭頭接點 51"/>
          <p:cNvCxnSpPr/>
          <p:nvPr/>
        </p:nvCxnSpPr>
        <p:spPr>
          <a:xfrm flipV="1">
            <a:off x="3020448" y="5656214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52"/>
              <p:cNvSpPr txBox="1"/>
              <p:nvPr/>
            </p:nvSpPr>
            <p:spPr>
              <a:xfrm>
                <a:off x="3242643" y="5139125"/>
                <a:ext cx="409609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zh-TW" sz="2800" dirty="0"/>
                  <a:t>’’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53" name="文字方塊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643" y="5139125"/>
                <a:ext cx="409609" cy="430887"/>
              </a:xfrm>
              <a:prstGeom prst="rect">
                <a:avLst/>
              </a:prstGeom>
              <a:blipFill>
                <a:blip r:embed="rId7"/>
                <a:stretch>
                  <a:fillRect l="-21212" t="-22222" r="-39394" b="-444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線單箭頭接點 56"/>
          <p:cNvCxnSpPr/>
          <p:nvPr/>
        </p:nvCxnSpPr>
        <p:spPr>
          <a:xfrm>
            <a:off x="1924809" y="5639839"/>
            <a:ext cx="569659" cy="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群組 61"/>
          <p:cNvGrpSpPr/>
          <p:nvPr/>
        </p:nvGrpSpPr>
        <p:grpSpPr>
          <a:xfrm>
            <a:off x="3875775" y="5354568"/>
            <a:ext cx="1005547" cy="574158"/>
            <a:chOff x="7251018" y="4360929"/>
            <a:chExt cx="1005547" cy="574158"/>
          </a:xfrm>
        </p:grpSpPr>
        <p:grpSp>
          <p:nvGrpSpPr>
            <p:cNvPr id="54" name="群組 53"/>
            <p:cNvGrpSpPr/>
            <p:nvPr/>
          </p:nvGrpSpPr>
          <p:grpSpPr>
            <a:xfrm>
              <a:off x="7251018" y="4360929"/>
              <a:ext cx="574158" cy="574158"/>
              <a:chOff x="5170781" y="1854574"/>
              <a:chExt cx="574158" cy="574158"/>
            </a:xfrm>
          </p:grpSpPr>
          <p:sp>
            <p:nvSpPr>
              <p:cNvPr id="55" name="橢圓 54"/>
              <p:cNvSpPr/>
              <p:nvPr/>
            </p:nvSpPr>
            <p:spPr>
              <a:xfrm>
                <a:off x="5170781" y="18545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手繪多邊形 55"/>
              <p:cNvSpPr/>
              <p:nvPr/>
            </p:nvSpPr>
            <p:spPr>
              <a:xfrm>
                <a:off x="5232704" y="1980522"/>
                <a:ext cx="469900" cy="354083"/>
              </a:xfrm>
              <a:custGeom>
                <a:avLst/>
                <a:gdLst>
                  <a:gd name="connsiteX0" fmla="*/ 469900 w 469900"/>
                  <a:gd name="connsiteY0" fmla="*/ 5192 h 354083"/>
                  <a:gd name="connsiteX1" fmla="*/ 254000 w 469900"/>
                  <a:gd name="connsiteY1" fmla="*/ 43292 h 354083"/>
                  <a:gd name="connsiteX2" fmla="*/ 139700 w 469900"/>
                  <a:gd name="connsiteY2" fmla="*/ 322692 h 354083"/>
                  <a:gd name="connsiteX3" fmla="*/ 0 w 469900"/>
                  <a:gd name="connsiteY3" fmla="*/ 335392 h 35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00" h="354083">
                    <a:moveTo>
                      <a:pt x="469900" y="5192"/>
                    </a:moveTo>
                    <a:cubicBezTo>
                      <a:pt x="389466" y="-2217"/>
                      <a:pt x="309033" y="-9625"/>
                      <a:pt x="254000" y="43292"/>
                    </a:cubicBezTo>
                    <a:cubicBezTo>
                      <a:pt x="198967" y="96209"/>
                      <a:pt x="182033" y="274009"/>
                      <a:pt x="139700" y="322692"/>
                    </a:cubicBezTo>
                    <a:cubicBezTo>
                      <a:pt x="97367" y="371375"/>
                      <a:pt x="48683" y="353383"/>
                      <a:pt x="0" y="3353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59" name="直線單箭頭接點 58"/>
            <p:cNvCxnSpPr/>
            <p:nvPr/>
          </p:nvCxnSpPr>
          <p:spPr>
            <a:xfrm>
              <a:off x="7826300" y="4663918"/>
              <a:ext cx="4302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群組 44"/>
          <p:cNvGrpSpPr/>
          <p:nvPr/>
        </p:nvGrpSpPr>
        <p:grpSpPr>
          <a:xfrm>
            <a:off x="3857484" y="3506972"/>
            <a:ext cx="574158" cy="574158"/>
            <a:chOff x="5170781" y="1854574"/>
            <a:chExt cx="574158" cy="574158"/>
          </a:xfrm>
        </p:grpSpPr>
        <p:sp>
          <p:nvSpPr>
            <p:cNvPr id="46" name="橢圓 45"/>
            <p:cNvSpPr/>
            <p:nvPr/>
          </p:nvSpPr>
          <p:spPr>
            <a:xfrm>
              <a:off x="5170781" y="1854574"/>
              <a:ext cx="574158" cy="57415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手繪多邊形 46"/>
            <p:cNvSpPr/>
            <p:nvPr/>
          </p:nvSpPr>
          <p:spPr>
            <a:xfrm>
              <a:off x="5232704" y="1980522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66" name="直線單箭頭接點 65"/>
          <p:cNvCxnSpPr/>
          <p:nvPr/>
        </p:nvCxnSpPr>
        <p:spPr>
          <a:xfrm flipV="1">
            <a:off x="2777040" y="4038304"/>
            <a:ext cx="0" cy="384192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74"/>
              <p:cNvSpPr txBox="1"/>
              <p:nvPr/>
            </p:nvSpPr>
            <p:spPr>
              <a:xfrm>
                <a:off x="3153991" y="3881040"/>
                <a:ext cx="548227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5" name="文字方塊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991" y="3881040"/>
                <a:ext cx="548227" cy="819263"/>
              </a:xfrm>
              <a:prstGeom prst="rect">
                <a:avLst/>
              </a:prstGeom>
              <a:blipFill>
                <a:blip r:embed="rId8"/>
                <a:stretch>
                  <a:fillRect l="-15909" r="-18182" b="-151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Backpropagation – Backward pass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字方塊 82"/>
              <p:cNvSpPr txBox="1"/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TW" sz="28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altLang="zh-TW" sz="2800" dirty="0"/>
                  <a:t> for all activation function inputs z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83" name="文字方塊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blipFill>
                <a:blip r:embed="rId9"/>
                <a:stretch>
                  <a:fillRect l="-2782" t="-158333" b="-2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734387" y="2337922"/>
            <a:ext cx="3980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Case 2. Not Output Layer</a:t>
            </a:r>
            <a:endParaRPr lang="zh-TW" altLang="en-US" sz="2800" b="1" i="1" u="sng" dirty="0"/>
          </a:p>
        </p:txBody>
      </p:sp>
      <p:cxnSp>
        <p:nvCxnSpPr>
          <p:cNvPr id="68" name="直線單箭頭接點 67"/>
          <p:cNvCxnSpPr/>
          <p:nvPr/>
        </p:nvCxnSpPr>
        <p:spPr>
          <a:xfrm>
            <a:off x="1963774" y="3806706"/>
            <a:ext cx="569659" cy="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/>
          <p:cNvCxnSpPr/>
          <p:nvPr/>
        </p:nvCxnSpPr>
        <p:spPr>
          <a:xfrm>
            <a:off x="1973276" y="5176705"/>
            <a:ext cx="496229" cy="39330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70"/>
              <p:cNvSpPr txBox="1"/>
              <p:nvPr/>
            </p:nvSpPr>
            <p:spPr>
              <a:xfrm>
                <a:off x="3153991" y="5738943"/>
                <a:ext cx="641201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′′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1" name="文字方塊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991" y="5738943"/>
                <a:ext cx="641201" cy="819263"/>
              </a:xfrm>
              <a:prstGeom prst="rect">
                <a:avLst/>
              </a:prstGeom>
              <a:blipFill>
                <a:blip r:embed="rId10"/>
                <a:stretch>
                  <a:fillRect l="-13462" r="-13462" b="-151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線單箭頭接點 33"/>
          <p:cNvCxnSpPr/>
          <p:nvPr/>
        </p:nvCxnSpPr>
        <p:spPr>
          <a:xfrm flipV="1">
            <a:off x="5511324" y="3880915"/>
            <a:ext cx="496229" cy="39330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 flipV="1">
            <a:off x="4437404" y="3829471"/>
            <a:ext cx="15768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群組 36"/>
          <p:cNvGrpSpPr/>
          <p:nvPr/>
        </p:nvGrpSpPr>
        <p:grpSpPr>
          <a:xfrm>
            <a:off x="6046518" y="3609250"/>
            <a:ext cx="474993" cy="425277"/>
            <a:chOff x="3357891" y="3538413"/>
            <a:chExt cx="474993" cy="425277"/>
          </a:xfrm>
        </p:grpSpPr>
        <p:sp>
          <p:nvSpPr>
            <p:cNvPr id="42" name="矩形 41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44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3" imgW="139680" imgH="139680" progId="Equation.3">
                    <p:embed/>
                  </p:oleObj>
                </mc:Choice>
                <mc:Fallback>
                  <p:oleObj name="方程式" r:id="rId3" imgW="139680" imgH="139680" progId="Equation.3">
                    <p:embed/>
                    <p:pic>
                      <p:nvPicPr>
                        <p:cNvPr id="44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48" name="直線單箭頭接點 47"/>
          <p:cNvCxnSpPr/>
          <p:nvPr/>
        </p:nvCxnSpPr>
        <p:spPr>
          <a:xfrm flipV="1">
            <a:off x="6521510" y="3816905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字方塊 57"/>
              <p:cNvSpPr txBox="1"/>
              <p:nvPr/>
            </p:nvSpPr>
            <p:spPr>
              <a:xfrm>
                <a:off x="5107694" y="3352096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8" name="文字方塊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694" y="3352096"/>
                <a:ext cx="501484" cy="430887"/>
              </a:xfrm>
              <a:prstGeom prst="rect">
                <a:avLst/>
              </a:prstGeom>
              <a:blipFill>
                <a:blip r:embed="rId12"/>
                <a:stretch>
                  <a:fillRect l="-9756" r="-4878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字方塊 60"/>
              <p:cNvSpPr txBox="1"/>
              <p:nvPr/>
            </p:nvSpPr>
            <p:spPr>
              <a:xfrm>
                <a:off x="6787109" y="3297685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1" name="文字方塊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7109" y="3297685"/>
                <a:ext cx="308161" cy="430887"/>
              </a:xfrm>
              <a:prstGeom prst="rect">
                <a:avLst/>
              </a:prstGeom>
              <a:blipFill>
                <a:blip r:embed="rId13"/>
                <a:stretch>
                  <a:fillRect l="-26923" r="-23077"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字方塊 63"/>
              <p:cNvSpPr txBox="1"/>
              <p:nvPr/>
            </p:nvSpPr>
            <p:spPr>
              <a:xfrm>
                <a:off x="4474295" y="3293491"/>
                <a:ext cx="375103" cy="43088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4" name="文字方塊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295" y="3293491"/>
                <a:ext cx="375103" cy="430887"/>
              </a:xfrm>
              <a:prstGeom prst="rect">
                <a:avLst/>
              </a:prstGeom>
              <a:blipFill>
                <a:blip r:embed="rId14"/>
                <a:stretch>
                  <a:fillRect l="-25806" t="-2857" r="-22581" b="-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5" name="群組 64"/>
          <p:cNvGrpSpPr/>
          <p:nvPr/>
        </p:nvGrpSpPr>
        <p:grpSpPr>
          <a:xfrm>
            <a:off x="6026669" y="5427201"/>
            <a:ext cx="474993" cy="425277"/>
            <a:chOff x="3357891" y="3538413"/>
            <a:chExt cx="474993" cy="425277"/>
          </a:xfrm>
        </p:grpSpPr>
        <p:sp>
          <p:nvSpPr>
            <p:cNvPr id="67" name="矩形 66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72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3" imgW="139680" imgH="139680" progId="Equation.3">
                    <p:embed/>
                  </p:oleObj>
                </mc:Choice>
                <mc:Fallback>
                  <p:oleObj name="方程式" r:id="rId3" imgW="139680" imgH="139680" progId="Equation.3">
                    <p:embed/>
                    <p:pic>
                      <p:nvPicPr>
                        <p:cNvPr id="72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73" name="直線單箭頭接點 72"/>
          <p:cNvCxnSpPr/>
          <p:nvPr/>
        </p:nvCxnSpPr>
        <p:spPr>
          <a:xfrm flipV="1">
            <a:off x="6533533" y="5666413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單箭頭接點 75"/>
          <p:cNvCxnSpPr/>
          <p:nvPr/>
        </p:nvCxnSpPr>
        <p:spPr>
          <a:xfrm>
            <a:off x="5437894" y="5650038"/>
            <a:ext cx="569659" cy="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/>
          <p:cNvCxnSpPr>
            <a:endCxn id="67" idx="1"/>
          </p:cNvCxnSpPr>
          <p:nvPr/>
        </p:nvCxnSpPr>
        <p:spPr>
          <a:xfrm>
            <a:off x="4449932" y="3861079"/>
            <a:ext cx="1576736" cy="177876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群組 77"/>
          <p:cNvGrpSpPr/>
          <p:nvPr/>
        </p:nvGrpSpPr>
        <p:grpSpPr>
          <a:xfrm>
            <a:off x="7388860" y="5364767"/>
            <a:ext cx="1005547" cy="574158"/>
            <a:chOff x="7251018" y="4360929"/>
            <a:chExt cx="1005547" cy="574158"/>
          </a:xfrm>
        </p:grpSpPr>
        <p:grpSp>
          <p:nvGrpSpPr>
            <p:cNvPr id="79" name="群組 78"/>
            <p:cNvGrpSpPr/>
            <p:nvPr/>
          </p:nvGrpSpPr>
          <p:grpSpPr>
            <a:xfrm>
              <a:off x="7251018" y="4360929"/>
              <a:ext cx="574158" cy="574158"/>
              <a:chOff x="5170781" y="1854574"/>
              <a:chExt cx="574158" cy="574158"/>
            </a:xfrm>
          </p:grpSpPr>
          <p:sp>
            <p:nvSpPr>
              <p:cNvPr id="81" name="橢圓 80"/>
              <p:cNvSpPr/>
              <p:nvPr/>
            </p:nvSpPr>
            <p:spPr>
              <a:xfrm>
                <a:off x="5170781" y="18545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4" name="手繪多邊形 83"/>
              <p:cNvSpPr/>
              <p:nvPr/>
            </p:nvSpPr>
            <p:spPr>
              <a:xfrm>
                <a:off x="5232704" y="1980522"/>
                <a:ext cx="469900" cy="354083"/>
              </a:xfrm>
              <a:custGeom>
                <a:avLst/>
                <a:gdLst>
                  <a:gd name="connsiteX0" fmla="*/ 469900 w 469900"/>
                  <a:gd name="connsiteY0" fmla="*/ 5192 h 354083"/>
                  <a:gd name="connsiteX1" fmla="*/ 254000 w 469900"/>
                  <a:gd name="connsiteY1" fmla="*/ 43292 h 354083"/>
                  <a:gd name="connsiteX2" fmla="*/ 139700 w 469900"/>
                  <a:gd name="connsiteY2" fmla="*/ 322692 h 354083"/>
                  <a:gd name="connsiteX3" fmla="*/ 0 w 469900"/>
                  <a:gd name="connsiteY3" fmla="*/ 335392 h 35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00" h="354083">
                    <a:moveTo>
                      <a:pt x="469900" y="5192"/>
                    </a:moveTo>
                    <a:cubicBezTo>
                      <a:pt x="389466" y="-2217"/>
                      <a:pt x="309033" y="-9625"/>
                      <a:pt x="254000" y="43292"/>
                    </a:cubicBezTo>
                    <a:cubicBezTo>
                      <a:pt x="198967" y="96209"/>
                      <a:pt x="182033" y="274009"/>
                      <a:pt x="139700" y="322692"/>
                    </a:cubicBezTo>
                    <a:cubicBezTo>
                      <a:pt x="97367" y="371375"/>
                      <a:pt x="48683" y="353383"/>
                      <a:pt x="0" y="3353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80" name="直線單箭頭接點 79"/>
            <p:cNvCxnSpPr/>
            <p:nvPr/>
          </p:nvCxnSpPr>
          <p:spPr>
            <a:xfrm>
              <a:off x="7826300" y="4663918"/>
              <a:ext cx="4302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群組 84"/>
          <p:cNvGrpSpPr/>
          <p:nvPr/>
        </p:nvGrpSpPr>
        <p:grpSpPr>
          <a:xfrm>
            <a:off x="7370570" y="3517171"/>
            <a:ext cx="1007119" cy="574158"/>
            <a:chOff x="7204153" y="2522858"/>
            <a:chExt cx="1007119" cy="574158"/>
          </a:xfrm>
        </p:grpSpPr>
        <p:grpSp>
          <p:nvGrpSpPr>
            <p:cNvPr id="86" name="群組 85"/>
            <p:cNvGrpSpPr/>
            <p:nvPr/>
          </p:nvGrpSpPr>
          <p:grpSpPr>
            <a:xfrm>
              <a:off x="7204153" y="2522858"/>
              <a:ext cx="574158" cy="574158"/>
              <a:chOff x="5170781" y="1854574"/>
              <a:chExt cx="574158" cy="574158"/>
            </a:xfrm>
          </p:grpSpPr>
          <p:sp>
            <p:nvSpPr>
              <p:cNvPr id="88" name="橢圓 87"/>
              <p:cNvSpPr/>
              <p:nvPr/>
            </p:nvSpPr>
            <p:spPr>
              <a:xfrm>
                <a:off x="5170781" y="18545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手繪多邊形 88"/>
              <p:cNvSpPr/>
              <p:nvPr/>
            </p:nvSpPr>
            <p:spPr>
              <a:xfrm>
                <a:off x="5232704" y="1980522"/>
                <a:ext cx="469900" cy="354083"/>
              </a:xfrm>
              <a:custGeom>
                <a:avLst/>
                <a:gdLst>
                  <a:gd name="connsiteX0" fmla="*/ 469900 w 469900"/>
                  <a:gd name="connsiteY0" fmla="*/ 5192 h 354083"/>
                  <a:gd name="connsiteX1" fmla="*/ 254000 w 469900"/>
                  <a:gd name="connsiteY1" fmla="*/ 43292 h 354083"/>
                  <a:gd name="connsiteX2" fmla="*/ 139700 w 469900"/>
                  <a:gd name="connsiteY2" fmla="*/ 322692 h 354083"/>
                  <a:gd name="connsiteX3" fmla="*/ 0 w 469900"/>
                  <a:gd name="connsiteY3" fmla="*/ 335392 h 35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00" h="354083">
                    <a:moveTo>
                      <a:pt x="469900" y="5192"/>
                    </a:moveTo>
                    <a:cubicBezTo>
                      <a:pt x="389466" y="-2217"/>
                      <a:pt x="309033" y="-9625"/>
                      <a:pt x="254000" y="43292"/>
                    </a:cubicBezTo>
                    <a:cubicBezTo>
                      <a:pt x="198967" y="96209"/>
                      <a:pt x="182033" y="274009"/>
                      <a:pt x="139700" y="322692"/>
                    </a:cubicBezTo>
                    <a:cubicBezTo>
                      <a:pt x="97367" y="371375"/>
                      <a:pt x="48683" y="353383"/>
                      <a:pt x="0" y="3353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87" name="直線單箭頭接點 86"/>
            <p:cNvCxnSpPr/>
            <p:nvPr/>
          </p:nvCxnSpPr>
          <p:spPr>
            <a:xfrm>
              <a:off x="7781007" y="2822862"/>
              <a:ext cx="4302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文字方塊 89"/>
              <p:cNvSpPr txBox="1"/>
              <p:nvPr/>
            </p:nvSpPr>
            <p:spPr>
              <a:xfrm>
                <a:off x="5107694" y="4730942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0" name="文字方塊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694" y="4730942"/>
                <a:ext cx="501484" cy="430887"/>
              </a:xfrm>
              <a:prstGeom prst="rect">
                <a:avLst/>
              </a:prstGeom>
              <a:blipFill>
                <a:blip r:embed="rId16"/>
                <a:stretch>
                  <a:fillRect l="-9756" r="-4878"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1" name="直線單箭頭接點 90"/>
          <p:cNvCxnSpPr/>
          <p:nvPr/>
        </p:nvCxnSpPr>
        <p:spPr>
          <a:xfrm flipV="1">
            <a:off x="6290125" y="4048503"/>
            <a:ext cx="0" cy="384192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字方塊 92"/>
              <p:cNvSpPr txBox="1"/>
              <p:nvPr/>
            </p:nvSpPr>
            <p:spPr>
              <a:xfrm>
                <a:off x="6667075" y="3891239"/>
                <a:ext cx="640368" cy="8920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3" name="文字方塊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075" y="3891239"/>
                <a:ext cx="640368" cy="892039"/>
              </a:xfrm>
              <a:prstGeom prst="rect">
                <a:avLst/>
              </a:prstGeom>
              <a:blipFill>
                <a:blip r:embed="rId17"/>
                <a:stretch>
                  <a:fillRect l="-13725" b="-704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字方塊 93"/>
              <p:cNvSpPr txBox="1"/>
              <p:nvPr/>
            </p:nvSpPr>
            <p:spPr>
              <a:xfrm>
                <a:off x="6817289" y="5136138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4" name="文字方塊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289" y="5136138"/>
                <a:ext cx="308161" cy="430887"/>
              </a:xfrm>
              <a:prstGeom prst="rect">
                <a:avLst/>
              </a:prstGeom>
              <a:blipFill>
                <a:blip r:embed="rId18"/>
                <a:stretch>
                  <a:fillRect l="-26923" r="-26923" b="-14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字方塊 94"/>
              <p:cNvSpPr txBox="1"/>
              <p:nvPr/>
            </p:nvSpPr>
            <p:spPr>
              <a:xfrm>
                <a:off x="6667074" y="5775574"/>
                <a:ext cx="634596" cy="8920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5" name="文字方塊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074" y="5775574"/>
                <a:ext cx="634596" cy="892039"/>
              </a:xfrm>
              <a:prstGeom prst="rect">
                <a:avLst/>
              </a:prstGeom>
              <a:blipFill>
                <a:blip r:embed="rId19"/>
                <a:stretch>
                  <a:fillRect l="-13725" r="-1961"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791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1" grpId="0" animBg="1"/>
      <p:bldP spid="64" grpId="0" animBg="1"/>
      <p:bldP spid="90" grpId="0" animBg="1"/>
      <p:bldP spid="93" grpId="0"/>
      <p:bldP spid="94" grpId="0" animBg="1"/>
      <p:bldP spid="9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線單箭頭接點 35"/>
          <p:cNvCxnSpPr/>
          <p:nvPr/>
        </p:nvCxnSpPr>
        <p:spPr>
          <a:xfrm flipV="1">
            <a:off x="1998239" y="3870716"/>
            <a:ext cx="496229" cy="39330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群組 37"/>
          <p:cNvGrpSpPr/>
          <p:nvPr/>
        </p:nvGrpSpPr>
        <p:grpSpPr>
          <a:xfrm>
            <a:off x="2533433" y="3599051"/>
            <a:ext cx="474993" cy="425277"/>
            <a:chOff x="3357891" y="3538413"/>
            <a:chExt cx="474993" cy="425277"/>
          </a:xfrm>
        </p:grpSpPr>
        <p:sp>
          <p:nvSpPr>
            <p:cNvPr id="39" name="矩形 38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40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3" imgW="139680" imgH="139680" progId="Equation.3">
                    <p:embed/>
                  </p:oleObj>
                </mc:Choice>
                <mc:Fallback>
                  <p:oleObj name="方程式" r:id="rId3" imgW="139680" imgH="139680" progId="Equation.3">
                    <p:embed/>
                    <p:pic>
                      <p:nvPicPr>
                        <p:cNvPr id="4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41" name="直線單箭頭接點 40"/>
          <p:cNvCxnSpPr/>
          <p:nvPr/>
        </p:nvCxnSpPr>
        <p:spPr>
          <a:xfrm flipV="1">
            <a:off x="3008425" y="3806706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/>
              <p:cNvSpPr txBox="1"/>
              <p:nvPr/>
            </p:nvSpPr>
            <p:spPr>
              <a:xfrm>
                <a:off x="3274024" y="3287486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3" name="文字方塊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024" y="3287486"/>
                <a:ext cx="308161" cy="430887"/>
              </a:xfrm>
              <a:prstGeom prst="rect">
                <a:avLst/>
              </a:prstGeom>
              <a:blipFill>
                <a:blip r:embed="rId5"/>
                <a:stretch>
                  <a:fillRect l="-34615" r="-30769"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群組 48"/>
          <p:cNvGrpSpPr/>
          <p:nvPr/>
        </p:nvGrpSpPr>
        <p:grpSpPr>
          <a:xfrm>
            <a:off x="2513584" y="5417002"/>
            <a:ext cx="474993" cy="425277"/>
            <a:chOff x="3357891" y="3538413"/>
            <a:chExt cx="474993" cy="425277"/>
          </a:xfrm>
        </p:grpSpPr>
        <p:sp>
          <p:nvSpPr>
            <p:cNvPr id="50" name="矩形 49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51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3" imgW="139680" imgH="139680" progId="Equation.3">
                    <p:embed/>
                  </p:oleObj>
                </mc:Choice>
                <mc:Fallback>
                  <p:oleObj name="方程式" r:id="rId3" imgW="139680" imgH="139680" progId="Equation.3">
                    <p:embed/>
                    <p:pic>
                      <p:nvPicPr>
                        <p:cNvPr id="5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直線單箭頭接點 51"/>
          <p:cNvCxnSpPr/>
          <p:nvPr/>
        </p:nvCxnSpPr>
        <p:spPr>
          <a:xfrm flipV="1">
            <a:off x="3020448" y="5656214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52"/>
              <p:cNvSpPr txBox="1"/>
              <p:nvPr/>
            </p:nvSpPr>
            <p:spPr>
              <a:xfrm>
                <a:off x="3242643" y="5139125"/>
                <a:ext cx="409609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zh-TW" sz="2800" dirty="0"/>
                  <a:t>’’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53" name="文字方塊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643" y="5139125"/>
                <a:ext cx="409609" cy="430887"/>
              </a:xfrm>
              <a:prstGeom prst="rect">
                <a:avLst/>
              </a:prstGeom>
              <a:blipFill>
                <a:blip r:embed="rId7"/>
                <a:stretch>
                  <a:fillRect l="-21212" t="-22222" r="-39394" b="-444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線單箭頭接點 56"/>
          <p:cNvCxnSpPr/>
          <p:nvPr/>
        </p:nvCxnSpPr>
        <p:spPr>
          <a:xfrm>
            <a:off x="1924809" y="5639839"/>
            <a:ext cx="569659" cy="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群組 61"/>
          <p:cNvGrpSpPr/>
          <p:nvPr/>
        </p:nvGrpSpPr>
        <p:grpSpPr>
          <a:xfrm>
            <a:off x="3875775" y="5354568"/>
            <a:ext cx="1005547" cy="574158"/>
            <a:chOff x="7251018" y="4360929"/>
            <a:chExt cx="1005547" cy="574158"/>
          </a:xfrm>
        </p:grpSpPr>
        <p:grpSp>
          <p:nvGrpSpPr>
            <p:cNvPr id="54" name="群組 53"/>
            <p:cNvGrpSpPr/>
            <p:nvPr/>
          </p:nvGrpSpPr>
          <p:grpSpPr>
            <a:xfrm>
              <a:off x="7251018" y="4360929"/>
              <a:ext cx="574158" cy="574158"/>
              <a:chOff x="5170781" y="1854574"/>
              <a:chExt cx="574158" cy="574158"/>
            </a:xfrm>
          </p:grpSpPr>
          <p:sp>
            <p:nvSpPr>
              <p:cNvPr id="55" name="橢圓 54"/>
              <p:cNvSpPr/>
              <p:nvPr/>
            </p:nvSpPr>
            <p:spPr>
              <a:xfrm>
                <a:off x="5170781" y="18545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手繪多邊形 55"/>
              <p:cNvSpPr/>
              <p:nvPr/>
            </p:nvSpPr>
            <p:spPr>
              <a:xfrm>
                <a:off x="5232704" y="1980522"/>
                <a:ext cx="469900" cy="354083"/>
              </a:xfrm>
              <a:custGeom>
                <a:avLst/>
                <a:gdLst>
                  <a:gd name="connsiteX0" fmla="*/ 469900 w 469900"/>
                  <a:gd name="connsiteY0" fmla="*/ 5192 h 354083"/>
                  <a:gd name="connsiteX1" fmla="*/ 254000 w 469900"/>
                  <a:gd name="connsiteY1" fmla="*/ 43292 h 354083"/>
                  <a:gd name="connsiteX2" fmla="*/ 139700 w 469900"/>
                  <a:gd name="connsiteY2" fmla="*/ 322692 h 354083"/>
                  <a:gd name="connsiteX3" fmla="*/ 0 w 469900"/>
                  <a:gd name="connsiteY3" fmla="*/ 335392 h 35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00" h="354083">
                    <a:moveTo>
                      <a:pt x="469900" y="5192"/>
                    </a:moveTo>
                    <a:cubicBezTo>
                      <a:pt x="389466" y="-2217"/>
                      <a:pt x="309033" y="-9625"/>
                      <a:pt x="254000" y="43292"/>
                    </a:cubicBezTo>
                    <a:cubicBezTo>
                      <a:pt x="198967" y="96209"/>
                      <a:pt x="182033" y="274009"/>
                      <a:pt x="139700" y="322692"/>
                    </a:cubicBezTo>
                    <a:cubicBezTo>
                      <a:pt x="97367" y="371375"/>
                      <a:pt x="48683" y="353383"/>
                      <a:pt x="0" y="3353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59" name="直線單箭頭接點 58"/>
            <p:cNvCxnSpPr/>
            <p:nvPr/>
          </p:nvCxnSpPr>
          <p:spPr>
            <a:xfrm>
              <a:off x="7826300" y="4663918"/>
              <a:ext cx="4302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直線單箭頭接點 65"/>
          <p:cNvCxnSpPr/>
          <p:nvPr/>
        </p:nvCxnSpPr>
        <p:spPr>
          <a:xfrm flipV="1">
            <a:off x="2777040" y="4038304"/>
            <a:ext cx="0" cy="384192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74"/>
              <p:cNvSpPr txBox="1"/>
              <p:nvPr/>
            </p:nvSpPr>
            <p:spPr>
              <a:xfrm>
                <a:off x="3153991" y="3881040"/>
                <a:ext cx="548227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5" name="文字方塊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991" y="3881040"/>
                <a:ext cx="548227" cy="819263"/>
              </a:xfrm>
              <a:prstGeom prst="rect">
                <a:avLst/>
              </a:prstGeom>
              <a:blipFill>
                <a:blip r:embed="rId8"/>
                <a:stretch>
                  <a:fillRect l="-15909" r="-18182" b="-151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Backpropagation – Backward pass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字方塊 82"/>
              <p:cNvSpPr txBox="1"/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TW" sz="28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altLang="zh-TW" sz="2800" dirty="0"/>
                  <a:t> for all activation function inputs z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83" name="文字方塊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blipFill>
                <a:blip r:embed="rId9"/>
                <a:stretch>
                  <a:fillRect l="-2782" t="-158333" b="-2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734387" y="2337922"/>
            <a:ext cx="3980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Case 2. Not Output Layer</a:t>
            </a:r>
            <a:endParaRPr lang="zh-TW" altLang="en-US" sz="2800" b="1" i="1" u="sng" dirty="0"/>
          </a:p>
        </p:txBody>
      </p:sp>
      <p:cxnSp>
        <p:nvCxnSpPr>
          <p:cNvPr id="68" name="直線單箭頭接點 67"/>
          <p:cNvCxnSpPr/>
          <p:nvPr/>
        </p:nvCxnSpPr>
        <p:spPr>
          <a:xfrm>
            <a:off x="1963774" y="3806706"/>
            <a:ext cx="569659" cy="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/>
          <p:cNvCxnSpPr/>
          <p:nvPr/>
        </p:nvCxnSpPr>
        <p:spPr>
          <a:xfrm>
            <a:off x="1973276" y="5176705"/>
            <a:ext cx="496229" cy="39330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70"/>
              <p:cNvSpPr txBox="1"/>
              <p:nvPr/>
            </p:nvSpPr>
            <p:spPr>
              <a:xfrm>
                <a:off x="3153991" y="5738943"/>
                <a:ext cx="641201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′′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1" name="文字方塊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991" y="5738943"/>
                <a:ext cx="641201" cy="819263"/>
              </a:xfrm>
              <a:prstGeom prst="rect">
                <a:avLst/>
              </a:prstGeom>
              <a:blipFill>
                <a:blip r:embed="rId10"/>
                <a:stretch>
                  <a:fillRect l="-13462" r="-13462" b="-151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線單箭頭接點 33"/>
          <p:cNvCxnSpPr/>
          <p:nvPr/>
        </p:nvCxnSpPr>
        <p:spPr>
          <a:xfrm flipV="1">
            <a:off x="5511324" y="3880915"/>
            <a:ext cx="496229" cy="39330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 flipV="1">
            <a:off x="4437404" y="3829471"/>
            <a:ext cx="15768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群組 36"/>
          <p:cNvGrpSpPr/>
          <p:nvPr/>
        </p:nvGrpSpPr>
        <p:grpSpPr>
          <a:xfrm>
            <a:off x="6046518" y="3609250"/>
            <a:ext cx="474993" cy="425277"/>
            <a:chOff x="3357891" y="3538413"/>
            <a:chExt cx="474993" cy="425277"/>
          </a:xfrm>
        </p:grpSpPr>
        <p:sp>
          <p:nvSpPr>
            <p:cNvPr id="42" name="矩形 41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44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3" imgW="139680" imgH="139680" progId="Equation.3">
                    <p:embed/>
                  </p:oleObj>
                </mc:Choice>
                <mc:Fallback>
                  <p:oleObj name="方程式" r:id="rId3" imgW="139680" imgH="139680" progId="Equation.3">
                    <p:embed/>
                    <p:pic>
                      <p:nvPicPr>
                        <p:cNvPr id="44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48" name="直線單箭頭接點 47"/>
          <p:cNvCxnSpPr/>
          <p:nvPr/>
        </p:nvCxnSpPr>
        <p:spPr>
          <a:xfrm flipV="1">
            <a:off x="6521510" y="3816905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字方塊 57"/>
              <p:cNvSpPr txBox="1"/>
              <p:nvPr/>
            </p:nvSpPr>
            <p:spPr>
              <a:xfrm>
                <a:off x="5107694" y="3352096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8" name="文字方塊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694" y="3352096"/>
                <a:ext cx="501484" cy="430887"/>
              </a:xfrm>
              <a:prstGeom prst="rect">
                <a:avLst/>
              </a:prstGeom>
              <a:blipFill>
                <a:blip r:embed="rId12"/>
                <a:stretch>
                  <a:fillRect l="-9756" r="-4878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字方塊 60"/>
              <p:cNvSpPr txBox="1"/>
              <p:nvPr/>
            </p:nvSpPr>
            <p:spPr>
              <a:xfrm>
                <a:off x="6787109" y="3297685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1" name="文字方塊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7109" y="3297685"/>
                <a:ext cx="308161" cy="430887"/>
              </a:xfrm>
              <a:prstGeom prst="rect">
                <a:avLst/>
              </a:prstGeom>
              <a:blipFill>
                <a:blip r:embed="rId13"/>
                <a:stretch>
                  <a:fillRect l="-26923" r="-23077"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字方塊 63"/>
              <p:cNvSpPr txBox="1"/>
              <p:nvPr/>
            </p:nvSpPr>
            <p:spPr>
              <a:xfrm>
                <a:off x="4474295" y="3293491"/>
                <a:ext cx="375103" cy="43088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4" name="文字方塊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295" y="3293491"/>
                <a:ext cx="375103" cy="430887"/>
              </a:xfrm>
              <a:prstGeom prst="rect">
                <a:avLst/>
              </a:prstGeom>
              <a:blipFill>
                <a:blip r:embed="rId14"/>
                <a:stretch>
                  <a:fillRect l="-25806" t="-2857" r="-22581" b="-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5" name="群組 64"/>
          <p:cNvGrpSpPr/>
          <p:nvPr/>
        </p:nvGrpSpPr>
        <p:grpSpPr>
          <a:xfrm>
            <a:off x="6026669" y="5427201"/>
            <a:ext cx="474993" cy="425277"/>
            <a:chOff x="3357891" y="3538413"/>
            <a:chExt cx="474993" cy="425277"/>
          </a:xfrm>
        </p:grpSpPr>
        <p:sp>
          <p:nvSpPr>
            <p:cNvPr id="67" name="矩形 66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72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3" imgW="139680" imgH="139680" progId="Equation.3">
                    <p:embed/>
                  </p:oleObj>
                </mc:Choice>
                <mc:Fallback>
                  <p:oleObj name="方程式" r:id="rId3" imgW="139680" imgH="139680" progId="Equation.3">
                    <p:embed/>
                    <p:pic>
                      <p:nvPicPr>
                        <p:cNvPr id="72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73" name="直線單箭頭接點 72"/>
          <p:cNvCxnSpPr/>
          <p:nvPr/>
        </p:nvCxnSpPr>
        <p:spPr>
          <a:xfrm flipV="1">
            <a:off x="6533533" y="5666413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單箭頭接點 75"/>
          <p:cNvCxnSpPr/>
          <p:nvPr/>
        </p:nvCxnSpPr>
        <p:spPr>
          <a:xfrm>
            <a:off x="5437894" y="5650038"/>
            <a:ext cx="569659" cy="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/>
          <p:cNvCxnSpPr>
            <a:endCxn id="67" idx="1"/>
          </p:cNvCxnSpPr>
          <p:nvPr/>
        </p:nvCxnSpPr>
        <p:spPr>
          <a:xfrm>
            <a:off x="4449932" y="3861079"/>
            <a:ext cx="1576736" cy="177876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群組 77"/>
          <p:cNvGrpSpPr/>
          <p:nvPr/>
        </p:nvGrpSpPr>
        <p:grpSpPr>
          <a:xfrm>
            <a:off x="7388860" y="5364767"/>
            <a:ext cx="1005547" cy="574158"/>
            <a:chOff x="7251018" y="4360929"/>
            <a:chExt cx="1005547" cy="574158"/>
          </a:xfrm>
        </p:grpSpPr>
        <p:grpSp>
          <p:nvGrpSpPr>
            <p:cNvPr id="79" name="群組 78"/>
            <p:cNvGrpSpPr/>
            <p:nvPr/>
          </p:nvGrpSpPr>
          <p:grpSpPr>
            <a:xfrm>
              <a:off x="7251018" y="4360929"/>
              <a:ext cx="574158" cy="574158"/>
              <a:chOff x="5170781" y="1854574"/>
              <a:chExt cx="574158" cy="574158"/>
            </a:xfrm>
          </p:grpSpPr>
          <p:sp>
            <p:nvSpPr>
              <p:cNvPr id="81" name="橢圓 80"/>
              <p:cNvSpPr/>
              <p:nvPr/>
            </p:nvSpPr>
            <p:spPr>
              <a:xfrm>
                <a:off x="5170781" y="18545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4" name="手繪多邊形 83"/>
              <p:cNvSpPr/>
              <p:nvPr/>
            </p:nvSpPr>
            <p:spPr>
              <a:xfrm>
                <a:off x="5232704" y="1980522"/>
                <a:ext cx="469900" cy="354083"/>
              </a:xfrm>
              <a:custGeom>
                <a:avLst/>
                <a:gdLst>
                  <a:gd name="connsiteX0" fmla="*/ 469900 w 469900"/>
                  <a:gd name="connsiteY0" fmla="*/ 5192 h 354083"/>
                  <a:gd name="connsiteX1" fmla="*/ 254000 w 469900"/>
                  <a:gd name="connsiteY1" fmla="*/ 43292 h 354083"/>
                  <a:gd name="connsiteX2" fmla="*/ 139700 w 469900"/>
                  <a:gd name="connsiteY2" fmla="*/ 322692 h 354083"/>
                  <a:gd name="connsiteX3" fmla="*/ 0 w 469900"/>
                  <a:gd name="connsiteY3" fmla="*/ 335392 h 35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00" h="354083">
                    <a:moveTo>
                      <a:pt x="469900" y="5192"/>
                    </a:moveTo>
                    <a:cubicBezTo>
                      <a:pt x="389466" y="-2217"/>
                      <a:pt x="309033" y="-9625"/>
                      <a:pt x="254000" y="43292"/>
                    </a:cubicBezTo>
                    <a:cubicBezTo>
                      <a:pt x="198967" y="96209"/>
                      <a:pt x="182033" y="274009"/>
                      <a:pt x="139700" y="322692"/>
                    </a:cubicBezTo>
                    <a:cubicBezTo>
                      <a:pt x="97367" y="371375"/>
                      <a:pt x="48683" y="353383"/>
                      <a:pt x="0" y="3353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80" name="直線單箭頭接點 79"/>
            <p:cNvCxnSpPr/>
            <p:nvPr/>
          </p:nvCxnSpPr>
          <p:spPr>
            <a:xfrm>
              <a:off x="7826300" y="4663918"/>
              <a:ext cx="4302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群組 84"/>
          <p:cNvGrpSpPr/>
          <p:nvPr/>
        </p:nvGrpSpPr>
        <p:grpSpPr>
          <a:xfrm>
            <a:off x="7370570" y="3517171"/>
            <a:ext cx="1007119" cy="574158"/>
            <a:chOff x="7204153" y="2522858"/>
            <a:chExt cx="1007119" cy="574158"/>
          </a:xfrm>
        </p:grpSpPr>
        <p:grpSp>
          <p:nvGrpSpPr>
            <p:cNvPr id="86" name="群組 85"/>
            <p:cNvGrpSpPr/>
            <p:nvPr/>
          </p:nvGrpSpPr>
          <p:grpSpPr>
            <a:xfrm>
              <a:off x="7204153" y="2522858"/>
              <a:ext cx="574158" cy="574158"/>
              <a:chOff x="5170781" y="1854574"/>
              <a:chExt cx="574158" cy="574158"/>
            </a:xfrm>
          </p:grpSpPr>
          <p:sp>
            <p:nvSpPr>
              <p:cNvPr id="88" name="橢圓 87"/>
              <p:cNvSpPr/>
              <p:nvPr/>
            </p:nvSpPr>
            <p:spPr>
              <a:xfrm>
                <a:off x="5170781" y="18545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手繪多邊形 88"/>
              <p:cNvSpPr/>
              <p:nvPr/>
            </p:nvSpPr>
            <p:spPr>
              <a:xfrm>
                <a:off x="5232704" y="1980522"/>
                <a:ext cx="469900" cy="354083"/>
              </a:xfrm>
              <a:custGeom>
                <a:avLst/>
                <a:gdLst>
                  <a:gd name="connsiteX0" fmla="*/ 469900 w 469900"/>
                  <a:gd name="connsiteY0" fmla="*/ 5192 h 354083"/>
                  <a:gd name="connsiteX1" fmla="*/ 254000 w 469900"/>
                  <a:gd name="connsiteY1" fmla="*/ 43292 h 354083"/>
                  <a:gd name="connsiteX2" fmla="*/ 139700 w 469900"/>
                  <a:gd name="connsiteY2" fmla="*/ 322692 h 354083"/>
                  <a:gd name="connsiteX3" fmla="*/ 0 w 469900"/>
                  <a:gd name="connsiteY3" fmla="*/ 335392 h 35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00" h="354083">
                    <a:moveTo>
                      <a:pt x="469900" y="5192"/>
                    </a:moveTo>
                    <a:cubicBezTo>
                      <a:pt x="389466" y="-2217"/>
                      <a:pt x="309033" y="-9625"/>
                      <a:pt x="254000" y="43292"/>
                    </a:cubicBezTo>
                    <a:cubicBezTo>
                      <a:pt x="198967" y="96209"/>
                      <a:pt x="182033" y="274009"/>
                      <a:pt x="139700" y="322692"/>
                    </a:cubicBezTo>
                    <a:cubicBezTo>
                      <a:pt x="97367" y="371375"/>
                      <a:pt x="48683" y="353383"/>
                      <a:pt x="0" y="3353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87" name="直線單箭頭接點 86"/>
            <p:cNvCxnSpPr/>
            <p:nvPr/>
          </p:nvCxnSpPr>
          <p:spPr>
            <a:xfrm>
              <a:off x="7781007" y="2822862"/>
              <a:ext cx="4302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直線單箭頭接點 90"/>
          <p:cNvCxnSpPr/>
          <p:nvPr/>
        </p:nvCxnSpPr>
        <p:spPr>
          <a:xfrm flipV="1">
            <a:off x="6290125" y="4048503"/>
            <a:ext cx="0" cy="384192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字方塊 92"/>
              <p:cNvSpPr txBox="1"/>
              <p:nvPr/>
            </p:nvSpPr>
            <p:spPr>
              <a:xfrm>
                <a:off x="6667075" y="3891239"/>
                <a:ext cx="640368" cy="8920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3" name="文字方塊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075" y="3891239"/>
                <a:ext cx="640368" cy="892039"/>
              </a:xfrm>
              <a:prstGeom prst="rect">
                <a:avLst/>
              </a:prstGeom>
              <a:blipFill>
                <a:blip r:embed="rId16"/>
                <a:stretch>
                  <a:fillRect l="-13725" b="-704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字方塊 93"/>
              <p:cNvSpPr txBox="1"/>
              <p:nvPr/>
            </p:nvSpPr>
            <p:spPr>
              <a:xfrm>
                <a:off x="6817289" y="5136138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4" name="文字方塊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289" y="5136138"/>
                <a:ext cx="308161" cy="430887"/>
              </a:xfrm>
              <a:prstGeom prst="rect">
                <a:avLst/>
              </a:prstGeom>
              <a:blipFill>
                <a:blip r:embed="rId17"/>
                <a:stretch>
                  <a:fillRect l="-26923" r="-26923" b="-14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字方塊 94"/>
              <p:cNvSpPr txBox="1"/>
              <p:nvPr/>
            </p:nvSpPr>
            <p:spPr>
              <a:xfrm>
                <a:off x="6667074" y="5775574"/>
                <a:ext cx="634596" cy="8920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5" name="文字方塊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074" y="5775574"/>
                <a:ext cx="634596" cy="892039"/>
              </a:xfrm>
              <a:prstGeom prst="rect">
                <a:avLst/>
              </a:prstGeom>
              <a:blipFill>
                <a:blip r:embed="rId18"/>
                <a:stretch>
                  <a:fillRect l="-13725" r="-1961"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流程圖: 抽選 59"/>
          <p:cNvSpPr/>
          <p:nvPr/>
        </p:nvSpPr>
        <p:spPr>
          <a:xfrm rot="16200000">
            <a:off x="3746115" y="3471721"/>
            <a:ext cx="742170" cy="664797"/>
          </a:xfrm>
          <a:prstGeom prst="flowChartExtra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矩形 62"/>
              <p:cNvSpPr/>
              <p:nvPr/>
            </p:nvSpPr>
            <p:spPr>
              <a:xfrm>
                <a:off x="3651803" y="4135994"/>
                <a:ext cx="113351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TW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zh-TW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3" name="矩形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803" y="4135994"/>
                <a:ext cx="1133515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直線單箭頭接點 69"/>
          <p:cNvCxnSpPr/>
          <p:nvPr/>
        </p:nvCxnSpPr>
        <p:spPr>
          <a:xfrm flipH="1" flipV="1">
            <a:off x="6489668" y="5647961"/>
            <a:ext cx="6477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73"/>
          <p:cNvCxnSpPr/>
          <p:nvPr/>
        </p:nvCxnSpPr>
        <p:spPr>
          <a:xfrm flipH="1" flipV="1">
            <a:off x="6447569" y="3806706"/>
            <a:ext cx="6477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單箭頭接點 91"/>
          <p:cNvCxnSpPr/>
          <p:nvPr/>
        </p:nvCxnSpPr>
        <p:spPr>
          <a:xfrm flipH="1" flipV="1">
            <a:off x="4417660" y="3829471"/>
            <a:ext cx="159658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單箭頭接點 95"/>
          <p:cNvCxnSpPr/>
          <p:nvPr/>
        </p:nvCxnSpPr>
        <p:spPr>
          <a:xfrm flipH="1" flipV="1">
            <a:off x="4405612" y="3804119"/>
            <a:ext cx="1586939" cy="18103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單箭頭接點 96"/>
          <p:cNvCxnSpPr/>
          <p:nvPr/>
        </p:nvCxnSpPr>
        <p:spPr>
          <a:xfrm flipH="1">
            <a:off x="2953267" y="3782982"/>
            <a:ext cx="84924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文字方塊 89"/>
              <p:cNvSpPr txBox="1"/>
              <p:nvPr/>
            </p:nvSpPr>
            <p:spPr>
              <a:xfrm>
                <a:off x="5107694" y="4730942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0" name="文字方塊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694" y="4730942"/>
                <a:ext cx="501484" cy="430887"/>
              </a:xfrm>
              <a:prstGeom prst="rect">
                <a:avLst/>
              </a:prstGeom>
              <a:blipFill>
                <a:blip r:embed="rId20"/>
                <a:stretch>
                  <a:fillRect l="-9756" r="-4878"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7530386" y="4214568"/>
            <a:ext cx="2983609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Until we reach the output layer ……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字方塊 97"/>
              <p:cNvSpPr txBox="1"/>
              <p:nvPr/>
            </p:nvSpPr>
            <p:spPr>
              <a:xfrm>
                <a:off x="7546890" y="2401022"/>
                <a:ext cx="2983609" cy="954107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TW" sz="28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zh-TW" altLang="en-US" sz="2800" dirty="0"/>
                  <a:t> </a:t>
                </a:r>
                <a:r>
                  <a:rPr lang="en-US" altLang="zh-TW" sz="2800" dirty="0"/>
                  <a:t>recursively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98" name="文字方塊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6890" y="2401022"/>
                <a:ext cx="2983609" cy="95410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092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163C645-DEC0-244A-8D79-752071AD3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D327C4B-372B-8248-B001-9E3FA957C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57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B3DE454-879C-5743-B280-2DB9ACB0E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57" y="728597"/>
            <a:ext cx="11382091" cy="523379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E047EC2-BA64-7DD9-4B03-F3C107C39BD4}"/>
              </a:ext>
            </a:extLst>
          </p:cNvPr>
          <p:cNvSpPr txBox="1"/>
          <p:nvPr/>
        </p:nvSpPr>
        <p:spPr>
          <a:xfrm>
            <a:off x="3021837" y="5308807"/>
            <a:ext cx="6148325" cy="9541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Can the network be simplified by considering the properties of images?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953794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CNN for Image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Some patterns are much smaller than the whole image</a:t>
            </a:r>
            <a:endParaRPr lang="zh-TW" altLang="en-US" dirty="0"/>
          </a:p>
        </p:txBody>
      </p:sp>
      <p:pic>
        <p:nvPicPr>
          <p:cNvPr id="15" name="Picture 4" descr="https://upload.wikimedia.org/wikipedia/commons/5/5e/Silverbird_in_Murchison_Falls_National_Park,_Ugan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430" y="4692617"/>
            <a:ext cx="2485663" cy="165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8" descr="data:image/jpeg;base64,/9j/4AAQSkZJRgABAQAAAQABAAD/2wCEAAkGBxASEhAQDxIQDxAPDxAPEA8VFQ8QEBAQFRUWFhUVFRUYHSggGBomGxUVIjEhJSkrLi4uGB8zODMtNygtLisBCgoKDg0OFxAQGCseHx0tLS0tLSstLS0tKy0tLS0tLS0tLS0tLS0tLS0tLS0tKystLS0tKy0rLSstKystLTctLf/AABEIALUBFgMBIgACEQEDEQH/xAAbAAACAwEBAQAAAAAAAAAAAAADBAECBQAGB//EAEAQAAIBAgMFBQQHBgUFAAAAAAECAAMRBBIhBTFBUWETInGRoQYyQoEjUnKxwdHwQ2KSouHxFDNTgrIVY4PC0v/EABoBAAMBAQEBAAAAAAAAAAAAAAECAwAEBQb/xAAiEQEBAAICAgMBAQEBAAAAAAAAAQIRAxIhMQQTQVEykSL/2gAMAwEAAhEDEQA/APmaw1JIBDHsMsejBqNKaOHpwNJJoYZZy8iuMO4anNGisVoCPURFxPozSWMLAJO7Zb5bi/LjL4gYvBu8gtBO8tC2KO8ETId5TNE5KMi0uBKCXUThzp5F1EKolFEOiyWzSLoJe0lVkkR5R0GZWEInBY/bwCBLgSVWEVYlraQJxvCBZxWJR0FOAMKEk5ZPTaAIMi0PllSs0jaCMqSYS0qRKSFsVF4QEyqiXMa4lVJlCTLmDMX69sqXtIlGkyn1M+OUWmphZj0TNXCtPSrmjWoxjDYune2YA7rHT74pQaWr4EN3l38RznPlJ+qzevD0OHYHdqPkY7RqDmPC4nikpsh0zIfEiN0sZUHvBag5OAfVbH1gnH/KP2a/Hsw0yts4E1LMu8cJm0NpgcKtPorioh/21BcfxTQo7XQ7y1+qEH+VmjXGj3lmnYTEVVUX79tGUnvDwMINpITa5U8jOp42je4ZPmch/mtBY3CK/ep2PG28fIr+cMysJuz0OWl1Mx6LZTlZjTPPePnYflHalR0sW0W1+0GtMjqN4+6LlbVMco0FhkERw+IBOU6HhxB8DNBBOLO2Xytjq+l1EOglaaw6LJbNpKiSRLgTrRpR0FaSBL5ZIWHsGkAQiiQBCKJuzacBJtLBZYLFtbSgWTlhQknJAwGSVZIzkkMkLEykGyxtkgmWUxpLAgJxhCsG8culTBMJcmUJlcShkSZJMiWgPidLfNPDNM1DG6DS9c8bCVcoBtm562tGKe0bfAD/ALv6RPDtf5zRwuAznQMOtjaRuv2KefwVdpKfepsR9pT96Sy18Md9KqDzDpbyKytTZrLxUeLUk/5MJeng13tVpL4XqH+S49ZpIG6l3oG2TOv2ireoEgpS4uQOQCmV7Onf3gBzyg39ZDNRH+o/8KiEqxpUeFZh/wCNvwlP8JSJB7RW5HJVv5lZRaqa5aRPixY/dGaDMfdpovXvHz1M2zaR2VM91nqN4io5+WcETZw+zaYCk06h0uCFCgj95GI81iefj2jZh8NNcx9J6OjWFWmtr5lH7S2cnoFInPyWz0fFirh8Kaopmi6927HvIR1Ug6esJUwWJWplw1ZHUjSlWBRvlUF1OnQT0+GoJVTKbKw0KmwJ8dxlF2CxuvaZl4ad5eitykpNz3/0/bV8MLCbUYP2OIpPRqBc17ZqZHMMLi360m0h/vwgMR7Lgm7VSMt7G/e16xGlh61Mt2L9ooa5R1K3HGxvv8JLLHV8LY5y+2yJMyqO2aege9Ing26/Rv7R9KwOoII5ggjzEXRtwacYlW2hTU5bhm+qCLjx5SlQVKg17o35b28zxjTC3yXLkkEq7URSQAzW323D5yn/AFflTPn/AEiTYcDh/eHojdaNOO30S8mjI2q/+kD8zfwhKO3af7RWp9dHX01labDc9j5CXrYOnVGWwJPEb431WTyE5Gph6yOLoytbfbh4jhD5J4xsHVoH6LeCLam9uOXkf1aeh2Ftpa/cfu1bXGlg4HLr+vCPi/5qvme2lknZIfLOKwbak2pwTU46ywbLCWkmWLVBHqoidURpSUq5g2aXqCBYS2GRKhnnSjTp0TIHxlWh6LRVTD0zOhBs4WtoADlI4jS/zjOZuJY+JJmXg7k2HX0m1gcQiENdmO6wsoPS5/KTptRCL09Ix2VrZgRxAOlx0vCNth9yhKfEWAdv4nv6WizVHZszFmY7yblvOEBwo6feZYhBwLeOUD8funU0Nrnhv3WHiToJU10BsL1DyW4X5sRc/IDxi+xWGY6KoHIWLt4gG/nYCWKqD32LN9TV28gbDzMopd+4Ot6aaAdXP4m5kjIg1K1Nd+oog8h8VQ+kFMew9Y27tkS/vaeRPu36AExnDOKbdpTyhhqzsC7ep7vpMyriMuVqpYXAyUhYVXHgNKa+vjCUy7mzBbjXsxcU6Xj9ZvXwks/R49Ls3a9EjK4AJNy92TOemUi4+U2BWY/5YOUm1yco+U8lgCiVNbs1gSxF7fgPCezNE5AzEiwvYbyOg4SOPvQ5M1sMcxz3AvfRmt5XjFTFpYWFgLAAC5t1PKZWLxzFgFp5ad7Fibm/hxjCgkZVAGbQk8BKWePBJfJ/FbPSuo3hj7qgk2HM33TzGJ9matOrl7mIRsoICsQjb9W09DaelwJKgqCQl7Fvib8pqUnAUWI/dGhyg6X8Y+E/sC15nC4N0HuooU6ZVUMovuJA70NXYqN+Zt5PcBQdTNPGkLc5SfDfPPY1iQXBIN7rdrH9dDaQ+dy3i4//AD+r/E45yZ+RWqtuYWPoRBGsQRfW+7rM/EjEMFIZcm9rjvKb7gb2sfCcXIKhtGAt03+E8vj+ZyYY63LXrZfBwzy3PDQbF6kPcX4X8pn7R2viaVGuuEY9oyXpsBd1IILWuORbWEqYog3JzHdc6AeUDUrAFWuG48j1tx87SePyeTtLT34fHqwp7K7Q2jiXc11cUAoymoDmDCwIDEXbidd01cbmp5aiWVk7y8rg3t+ucDi/aW+WnTVmfLqti5sONl38OEBX2h3clZSpbQF1emrH6t7fq48I9nLny/Zjj13+I6w48Omd3H03CVu0RKgFs6K9uVwDCMJgexu2Eq0qdFl7GsqmyE5g4G8q19SBvXh4T0bLO242Xy4Ny+i7QTRhhBMIAK1FitVI84i1URoWzZCokXqCO1BFqglMaW4lWEiWedKdw0+JrCpBKIZZ3uc1QaxBGhHGP0qx0vYzNQw9N4tGPQbPo0z36xy0weHvueSj8ZWri1B+iWy7rtZmPXpEcPiiBlIDLyO8eB4R2v2aqjLmJZQzWtZWPw3tv+USGsDdzpnY9F3t8hwhlpW989kD+zXWs46/V+dvnF6VRhcgBL/HqWt4n8LS6WXvOTTU7231W+yOHjDaEhvMW+iRQBvNIHugc6r8fDSLVccFbLQtVrHu9ra6p0pL+MXas9X6KipSmfgB1bq54wq00pDfcNpnX363NafJP3+NzbqoiYekbswYs97VcQe8c/1KZPvNzbcLac4+tXIFRAM7aheCg/Ex4mJ1q/ZqpYLnYWo0R7qLzI5f8obAIQGqVCWOhcnUkncnz+6Jf6aNvAgKV4/EWO/q56ncBPR4TEZmyqCwHvNqflrPL4N7KznViw05udw8AJv7MxBQBBvY2zDefrGQvs/4Yx2HBOa1td3FQeNuG6UpkKDf4fXoJoYEqb5gCxYHnbl6Sa2HVn4AL3j0/V5THJPKM3H4ao4SkmjN3nO7KvEX4TVwgJa40SmMq9SNCzcz/WXygjMD7wuOekZpUlRLNbXUjn+ry3aRPW2fiK2YkaHpoQB1nlvafDOoJpLlUDUkqoLE2v8Aoaz2NLKb6anXlaZm3sF2iE086VdStRWZSoAte/K14vLjOXHSnFyXjz7R5KntBsvZhDxu27NbiOko1fTvMb7vAePOZ+z2FIlDVFUj3quoJJBNiTfXfxO68HXqOSrC4GoANyTcmeDn8frncdafScfNMsJk0cTiLZQoz3sO7e5J0A03nkBNnZPsXWqkPi3NFD+yXKaxH7zahNOAufAxn2F2MBfE1Vu+YrRDAXQDRn+0bkdALDfPcUxL8fFMZ4cHP8rLK6hfZOyaGHXLh6SUgRqQO832m3sfGPlAd4vfgdRIWEEq5LXmsf7HUGbtMMzYOqCD3NaRI1F6R0BB1BXLN1Q2Vc9i2UZiNAWtrbpeMGCeHtbPJPQLCBaGaBqTbGAPFqkYqGLOYdm2WqxSpHKkUqibs2yzTpYiTN2B8SWEWUEuBPX24Vw0IjQWWWAmbZynUmlszFBKiFiMmde0uARkvroZiq0YpvEsNK3Nt1HV2y0hTVrMthmBBFwVJ0sb3uJlLSdu9UNl+s17Hw5nwj+F2zWVRTvnRRZVPAcADy6GBxFUnvK3ZMSFBVe+xPDMST5Wgg2r4qsKQ7NVysR31axY8u0HDonzPKQh7P6at36j600O9uTHkohMRhKWGtdu2rMocJayqza3fXX8YlQoPUbMdebH7v6TWRjezqL1HNVznY8Tz4DoI+9f6uqobL/3Kp+Lw5dBB1jkHYpq7Czn6qnh4kS+FsDmI7lAWUfXrHd5Sdu/J41qC2KoNezAv1qt+V5sbOGZnb4aaimp6k2vMTBtkphj7zEkdWPH5C81cGpVLDfqfSw++JINrTwdfL3zrd2CjcBbQTRxTkJWy27tJSb7t1yJkpT7tFeQv5maOKzJSqnUZ3RR4TWSNPIWCxLM4DkZVAAsLWsNfKbGHp5zmYEgbh0Eztk4Mgi/xC5Y7vAevmZ6/D4bKFFgeJ6Rddsg3qMhMCT3msO96covidlByQXKrZsyg2D6HeOImrj6tgQFJ1Nh+MSxBcIGIu1i1tyj7XpOrGaiNr5ft7ZrJXNO1kZ6YFNNS2bMzMzG5LHLv6CGxOA7JlqH3adNbAa97MBbzM6u5q11yghVObPmzEsW1/IDheejXB53ZKlrGqlkHBKf0oHmFnP8ngxzly/Y6OH5GXH4/G7syjkponEKL/a3t6kzRpmKIYwhnB6mlN7MKYS8ArS4aLthCYJjOLwbtNsLVXMA5lnaBdodjKHUMWqGEqtFajQbbalRorUMK7QLQbDak6TadMO3xREjC04SnSjdLDz17k5piUFOWFGaVPCRmngon2H6MdaBhqeHM2UwMMmC6Qfa3RlU8PGUobuhuOh5zTp4SFGFk8uQehVdlduKlTKpcEF2zZGYG+vK+g4ScUiUAq0AzlhpVbcpO/d8QmlhlZDdTYkWOgII5EGM0nQG7Uhe4uUOS/ipBB8oZzTWsmuFnp5RARcLvOrVD8PMkxjA0u0ZadO5QGy34k+8xnqtpez1OrYq7FTYgJlVNdxy2tDbM9nzRz5QTemAjmxNzv8ACPvfoGQE7SqqKO4ndX8TPQJhtw36+gjOydjdnZnFySRoL2mrQwYIDDQ8jvHyjaDaMDs+5ubALaJ+0dUFlpJYga+LGN7SxJVgifVAPjzmFUftKtIAE/TAE8NOXPjJcuWsT4Ty9mtBFCLe5UWJ6zYo7hvmHgWu2ZvdAAA3kma9OuCdBa0Tiy/WzkVq0gAWPHcOUyNrZihU7zvHC022qC9zY3HpMHaWMGZ2uLIDr13D5D8J3Y3w5rPPh5KlshqVVayEWVbZSD3SbXIA375nv7U0qNSoX75Z2AYsq8r6W/dEb9pdt5mSjRBvUfs14XY8+mhmd7V7OwlClQdkWpVTEU6uYm7sqnM91O9dLW3C4kM85b197dEw1N32c2D7f0qzslZDQuyLSIu+YscutupGo01PKe3Rp8V2ht7BYis3YYd8O9UG57mUuobs2UJ7jEsb776dZ9M9icfUr4Sk9Zg9VcyMwILHKSFLjgxAHjv4zm5+LrO0mhwy34ejDS2aDE4zkUWLQbNOMG0JKh2i9R5dzF6hmDYbtF6hl3aLu0Jbkq7Sl5VjK3m0HcSdKZp03UO75pQoR+hh5fD0Zp4ehOvLJWQCjho7Swsao0I5ToSW9mZ64WEXDdJpLQhFoTeQZy4eEGHmiKEsKM2mjN7CVNCahoyppRbDxnohG4kR2njagAF7kaZunWW7GXWjFxyynqt1gmHx9QfVN9+/X1hDj3ZiMpFrEHXK3hY+kqlGM06UtjyZFuEJsahJFjc6Zza3yF4RKIphSN6bj1IIv6x9KUtVwuYW5zW3IJ4P4NhbMeAjL1tLj+klNmoEUM1rC7HS9/znn8VjiGqgupSlkuQCcrEnf/J8zOnHDrIlb2p3ae1sik336LzJ/ITHpUquIF/8ulwudT16wOKrq5NWopCJYJTIAZrDS/JRqeevjNOgjuoU91TZmO4m+uUfr7obl/fEGax9e3ka+ysS+KDYILSSkjU/8XVAcBm3mim5mA0udNTA7Z9j++v07VahWpWq16+o7KmFOUKvMkHw08foa0gAANANAJl+0WENVEoglO3qdg9Ue9TpOjZ7dSAFHVhOf7bcv4eTw8n7E+zeFxWzqRq0lDvUrVFqrdaiNmsMrAg2FhodNIH2YYYLHtQqswNS9Gr7opZswahUUAe6ynXk1+G73ewdkJhaFPDU2ZlpAgM1sxuSTe2nGE2lsqlWsaihyivkB3BmFr3GvD1MW8m7d+ZWk8HQJxEijTIVVJLFVUFjvYgWJljOfR6EYNoVoJ5tJUBzFajRmpFKgmkTtLVGi7tDVYsxj44oZcmkEyJ0mU6JfYi86WtOm6h3eXw1KalClF8Kk0qCTWvUFo0o7SpStFI5TSCCEtKEFOHCSwSM2gBTndnGckgpNWLFJHZxkpK5YlOCKcutOFCwirFZRacOiSUWHRY0BCJCqssqwgWPAeX27UxNNAytpYDjZG/tpMfB1XWkWAzOShK6d4u4BBv9seV57naeDNWjVpje6EL9revqBPE7NqXYBu6GBQ8bWuPusYe97S2tMZqvV4DDKyrmUB1AzLvCsfeHmDH8kV2dUu7D64Z+ujW/9ppZY/L/AKT4/QGScad9CLjkdRD5ZOWS0oBklskLknZIOrBZZUiHyyjCDTFmEC4jLiBcQaTyKVBFaojlSKVRDpHIjVizRqqIuwlccXHyB2kiSBJyyvVJBnSSJMPVmPhRNSgkzsKJrYcTmr2TdJY3TWBoiOUxMZwWWCy4EsBDGDIkWhisqRNRgJWVKwxEqREsFRRCKJAEuogFdRDoINIdBGBZRCqshFhlEYEAT57tWn2OKqr8Jqll6BgCB6gT6OFnjPbvB3dWHx07qeGekbt/I38sNm40aOxWLVg3D/DW8DmH6+U37TzfsS+dWbiqKpHizf8Az909RaNnd1PGaUtOtL5ZNopg7TrQmWdlmYMiDdYwVg2WBijiAcRtxF3EBKTqCKVBHqgi1RYYjmz6qxdljtURVhLYuTOBhJJWWEmWkR0HaRCETptAxcJNfDiZGEmvhhOJ7TQoxymIrREbQQCIJYSAJaYXSpEtOh2ylpUiXMrBaMRaWAnAS6iKK6RimIFBDoI0CipDLBJCrGgCCY3tXh81DOBdsPUWsBzUd1x/AzH5TZEh1BBU6hgVI5g6Qg8X7JOKWI7Me5Wptl5Z13jyW/8Auntp87w9Xsaovf6CuGU8Sl+zqj5Xp+c+hq17Eagi4PMHjNQ/U2kyLzrwbZM6dOm2LiJRhCXg2magOIvUEZeK1DBSUs4itWNPFKsMSyKVYrUjVWKvK4ubkUEsJUS4EvEHESZxnQgxMJNfDzp04HsNGjG0kzoDCCTJnQiidOnTArInTooxYCXWTOgERYVZ06NAoqwizp0YFwZM6dMzx3tvhQmWquhctmHM91b/ADDC/wBkT0Hs7XL4aix35beRInTofwK0hOkzoGdJkTpmWg3kzoWpZ4vUnToCUtUitWROhieRSpFqk6dLYObkUEus6dLxzrGdOnTFf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492" y="4738635"/>
            <a:ext cx="1296890" cy="113969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720" y="4656461"/>
            <a:ext cx="2151234" cy="1279848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2395066" y="2742469"/>
            <a:ext cx="740186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A neuron does not have to see the whole image to discover the pattern.</a:t>
            </a:r>
            <a:endParaRPr lang="zh-TW" altLang="en-US" sz="2800" dirty="0"/>
          </a:p>
        </p:txBody>
      </p:sp>
      <p:sp>
        <p:nvSpPr>
          <p:cNvPr id="43" name="圓角矩形圖說文字 42"/>
          <p:cNvSpPr/>
          <p:nvPr/>
        </p:nvSpPr>
        <p:spPr>
          <a:xfrm>
            <a:off x="7783916" y="5722672"/>
            <a:ext cx="2423235" cy="601661"/>
          </a:xfrm>
          <a:prstGeom prst="wedgeRoundRectCallout">
            <a:avLst>
              <a:gd name="adj1" fmla="val -16286"/>
              <a:gd name="adj2" fmla="val -92191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“beak”</a:t>
            </a:r>
            <a:r>
              <a:rPr lang="zh-TW" altLang="en-US" sz="2400" dirty="0"/>
              <a:t> </a:t>
            </a:r>
            <a:r>
              <a:rPr lang="en-US" altLang="zh-TW" sz="2400" dirty="0"/>
              <a:t>detector</a:t>
            </a:r>
            <a:endParaRPr lang="zh-TW" altLang="en-US" sz="2400" dirty="0"/>
          </a:p>
        </p:txBody>
      </p:sp>
      <p:sp>
        <p:nvSpPr>
          <p:cNvPr id="44" name="矩形 43"/>
          <p:cNvSpPr/>
          <p:nvPr/>
        </p:nvSpPr>
        <p:spPr>
          <a:xfrm>
            <a:off x="2997830" y="4738635"/>
            <a:ext cx="406400" cy="3794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6" name="直線單箭頭接點 45"/>
          <p:cNvCxnSpPr>
            <a:stCxn id="44" idx="3"/>
            <a:endCxn id="16" idx="1"/>
          </p:cNvCxnSpPr>
          <p:nvPr/>
        </p:nvCxnSpPr>
        <p:spPr>
          <a:xfrm>
            <a:off x="3404230" y="4928364"/>
            <a:ext cx="2214262" cy="3801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字方塊 48"/>
          <p:cNvSpPr txBox="1"/>
          <p:nvPr/>
        </p:nvSpPr>
        <p:spPr>
          <a:xfrm>
            <a:off x="3222173" y="3636678"/>
            <a:ext cx="7142071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Connecting to small region with less parameters</a:t>
            </a:r>
            <a:endParaRPr lang="zh-TW" altLang="en-US" sz="2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8E0433A-A8CD-AB12-68C1-A7B0961D6102}"/>
              </a:ext>
            </a:extLst>
          </p:cNvPr>
          <p:cNvSpPr txBox="1"/>
          <p:nvPr/>
        </p:nvSpPr>
        <p:spPr>
          <a:xfrm>
            <a:off x="892029" y="1394738"/>
            <a:ext cx="157509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2800" dirty="0"/>
              <a:t>Property 1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2371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3" grpId="0" animBg="1"/>
      <p:bldP spid="44" grpId="0" animBg="1"/>
      <p:bldP spid="4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all4desktop.com/data_images/original/4244361-bi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991" y="4477048"/>
            <a:ext cx="2485663" cy="179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CNN for Image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The same patterns appear in different regions.</a:t>
            </a:r>
            <a:endParaRPr lang="zh-TW" altLang="en-US" dirty="0"/>
          </a:p>
        </p:txBody>
      </p:sp>
      <p:pic>
        <p:nvPicPr>
          <p:cNvPr id="15" name="Picture 4" descr="https://upload.wikimedia.org/wikipedia/commons/5/5e/Silverbird_in_Murchison_Falls_National_Park,_Ugand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991" y="2578586"/>
            <a:ext cx="2485663" cy="165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8" descr="data:image/jpeg;base64,/9j/4AAQSkZJRgABAQAAAQABAAD/2wCEAAkGBxASEhAQDxIQDxAPDxAPEA8VFQ8QEBAQFRUWFhUVFRUYHSggGBomGxUVIjEhJSkrLi4uGB8zODMtNygtLisBCgoKDg0OFxAQGCseHx0tLS0tLSstLS0tKy0tLS0tLS0tLS0tLS0tLS0tLS0tKystLS0tKy0rLSstKystLTctLf/AABEIALUBFgMBIgACEQEDEQH/xAAbAAACAwEBAQAAAAAAAAAAAAADBAECBQAGB//EAEAQAAIBAgMFBQQHBgUFAAAAAAECAAMRBBIhBTFBUWETInGRoQYyQoEjUnKxwdHwQ2KSouHxFDNTgrIVY4PC0v/EABoBAAMBAQEBAAAAAAAAAAAAAAECAwAEBQb/xAAiEQEBAAICAgMBAQEBAAAAAAAAAQIRAxIhMQQTQVEykSL/2gAMAwEAAhEDEQA/APmaw1JIBDHsMsejBqNKaOHpwNJJoYZZy8iuMO4anNGisVoCPURFxPozSWMLAJO7Zb5bi/LjL4gYvBu8gtBO8tC2KO8ETId5TNE5KMi0uBKCXUThzp5F1EKolFEOiyWzSLoJe0lVkkR5R0GZWEInBY/bwCBLgSVWEVYlraQJxvCBZxWJR0FOAMKEk5ZPTaAIMi0PllSs0jaCMqSYS0qRKSFsVF4QEyqiXMa4lVJlCTLmDMX69sqXtIlGkyn1M+OUWmphZj0TNXCtPSrmjWoxjDYune2YA7rHT74pQaWr4EN3l38RznPlJ+qzevD0OHYHdqPkY7RqDmPC4nikpsh0zIfEiN0sZUHvBag5OAfVbH1gnH/KP2a/Hsw0yts4E1LMu8cJm0NpgcKtPorioh/21BcfxTQo7XQ7y1+qEH+VmjXGj3lmnYTEVVUX79tGUnvDwMINpITa5U8jOp42je4ZPmch/mtBY3CK/ep2PG28fIr+cMysJuz0OWl1Mx6LZTlZjTPPePnYflHalR0sW0W1+0GtMjqN4+6LlbVMco0FhkERw+IBOU6HhxB8DNBBOLO2Xytjq+l1EOglaaw6LJbNpKiSRLgTrRpR0FaSBL5ZIWHsGkAQiiQBCKJuzacBJtLBZYLFtbSgWTlhQknJAwGSVZIzkkMkLEykGyxtkgmWUxpLAgJxhCsG8culTBMJcmUJlcShkSZJMiWgPidLfNPDNM1DG6DS9c8bCVcoBtm562tGKe0bfAD/ALv6RPDtf5zRwuAznQMOtjaRuv2KefwVdpKfepsR9pT96Sy18Md9KqDzDpbyKytTZrLxUeLUk/5MJeng13tVpL4XqH+S49ZpIG6l3oG2TOv2ireoEgpS4uQOQCmV7Onf3gBzyg39ZDNRH+o/8KiEqxpUeFZh/wCNvwlP8JSJB7RW5HJVv5lZRaqa5aRPixY/dGaDMfdpovXvHz1M2zaR2VM91nqN4io5+WcETZw+zaYCk06h0uCFCgj95GI81iefj2jZh8NNcx9J6OjWFWmtr5lH7S2cnoFInPyWz0fFirh8Kaopmi6927HvIR1Ug6esJUwWJWplw1ZHUjSlWBRvlUF1OnQT0+GoJVTKbKw0KmwJ8dxlF2CxuvaZl4ad5eitykpNz3/0/bV8MLCbUYP2OIpPRqBc17ZqZHMMLi360m0h/vwgMR7Lgm7VSMt7G/e16xGlh61Mt2L9ooa5R1K3HGxvv8JLLHV8LY5y+2yJMyqO2aege9Ing26/Rv7R9KwOoII5ggjzEXRtwacYlW2hTU5bhm+qCLjx5SlQVKg17o35b28zxjTC3yXLkkEq7URSQAzW323D5yn/AFflTPn/AEiTYcDh/eHojdaNOO30S8mjI2q/+kD8zfwhKO3af7RWp9dHX01labDc9j5CXrYOnVGWwJPEb431WTyE5Gph6yOLoytbfbh4jhD5J4xsHVoH6LeCLam9uOXkf1aeh2Ftpa/cfu1bXGlg4HLr+vCPi/5qvme2lknZIfLOKwbak2pwTU46ywbLCWkmWLVBHqoidURpSUq5g2aXqCBYS2GRKhnnSjTp0TIHxlWh6LRVTD0zOhBs4WtoADlI4jS/zjOZuJY+JJmXg7k2HX0m1gcQiENdmO6wsoPS5/KTptRCL09Ix2VrZgRxAOlx0vCNth9yhKfEWAdv4nv6WizVHZszFmY7yblvOEBwo6feZYhBwLeOUD8funU0Nrnhv3WHiToJU10BsL1DyW4X5sRc/IDxi+xWGY6KoHIWLt4gG/nYCWKqD32LN9TV28gbDzMopd+4Ot6aaAdXP4m5kjIg1K1Nd+oog8h8VQ+kFMew9Y27tkS/vaeRPu36AExnDOKbdpTyhhqzsC7ep7vpMyriMuVqpYXAyUhYVXHgNKa+vjCUy7mzBbjXsxcU6Xj9ZvXwks/R49Ls3a9EjK4AJNy92TOemUi4+U2BWY/5YOUm1yco+U8lgCiVNbs1gSxF7fgPCezNE5AzEiwvYbyOg4SOPvQ5M1sMcxz3AvfRmt5XjFTFpYWFgLAAC5t1PKZWLxzFgFp5ad7Fibm/hxjCgkZVAGbQk8BKWePBJfJ/FbPSuo3hj7qgk2HM33TzGJ9matOrl7mIRsoICsQjb9W09DaelwJKgqCQl7Fvib8pqUnAUWI/dGhyg6X8Y+E/sC15nC4N0HuooU6ZVUMovuJA70NXYqN+Zt5PcBQdTNPGkLc5SfDfPPY1iQXBIN7rdrH9dDaQ+dy3i4//AD+r/E45yZ+RWqtuYWPoRBGsQRfW+7rM/EjEMFIZcm9rjvKb7gb2sfCcXIKhtGAt03+E8vj+ZyYY63LXrZfBwzy3PDQbF6kPcX4X8pn7R2viaVGuuEY9oyXpsBd1IILWuORbWEqYog3JzHdc6AeUDUrAFWuG48j1tx87SePyeTtLT34fHqwp7K7Q2jiXc11cUAoymoDmDCwIDEXbidd01cbmp5aiWVk7y8rg3t+ucDi/aW+WnTVmfLqti5sONl38OEBX2h3clZSpbQF1emrH6t7fq48I9nLny/Zjj13+I6w48Omd3H03CVu0RKgFs6K9uVwDCMJgexu2Eq0qdFl7GsqmyE5g4G8q19SBvXh4T0bLO242Xy4Ny+i7QTRhhBMIAK1FitVI84i1URoWzZCokXqCO1BFqglMaW4lWEiWedKdw0+JrCpBKIZZ3uc1QaxBGhHGP0qx0vYzNQw9N4tGPQbPo0z36xy0weHvueSj8ZWri1B+iWy7rtZmPXpEcPiiBlIDLyO8eB4R2v2aqjLmJZQzWtZWPw3tv+USGsDdzpnY9F3t8hwhlpW989kD+zXWs46/V+dvnF6VRhcgBL/HqWt4n8LS6WXvOTTU7231W+yOHjDaEhvMW+iRQBvNIHugc6r8fDSLVccFbLQtVrHu9ra6p0pL+MXas9X6KipSmfgB1bq54wq00pDfcNpnX363NafJP3+NzbqoiYekbswYs97VcQe8c/1KZPvNzbcLac4+tXIFRAM7aheCg/Ex4mJ1q/ZqpYLnYWo0R7qLzI5f8obAIQGqVCWOhcnUkncnz+6Jf6aNvAgKV4/EWO/q56ncBPR4TEZmyqCwHvNqflrPL4N7KznViw05udw8AJv7MxBQBBvY2zDefrGQvs/4Yx2HBOa1td3FQeNuG6UpkKDf4fXoJoYEqb5gCxYHnbl6Sa2HVn4AL3j0/V5THJPKM3H4ao4SkmjN3nO7KvEX4TVwgJa40SmMq9SNCzcz/WXygjMD7wuOekZpUlRLNbXUjn+ry3aRPW2fiK2YkaHpoQB1nlvafDOoJpLlUDUkqoLE2v8Aoaz2NLKb6anXlaZm3sF2iE086VdStRWZSoAte/K14vLjOXHSnFyXjz7R5KntBsvZhDxu27NbiOko1fTvMb7vAePOZ+z2FIlDVFUj3quoJJBNiTfXfxO68HXqOSrC4GoANyTcmeDn8frncdafScfNMsJk0cTiLZQoz3sO7e5J0A03nkBNnZPsXWqkPi3NFD+yXKaxH7zahNOAufAxn2F2MBfE1Vu+YrRDAXQDRn+0bkdALDfPcUxL8fFMZ4cHP8rLK6hfZOyaGHXLh6SUgRqQO832m3sfGPlAd4vfgdRIWEEq5LXmsf7HUGbtMMzYOqCD3NaRI1F6R0BB1BXLN1Q2Vc9i2UZiNAWtrbpeMGCeHtbPJPQLCBaGaBqTbGAPFqkYqGLOYdm2WqxSpHKkUqibs2yzTpYiTN2B8SWEWUEuBPX24Vw0IjQWWWAmbZynUmlszFBKiFiMmde0uARkvroZiq0YpvEsNK3Nt1HV2y0hTVrMthmBBFwVJ0sb3uJlLSdu9UNl+s17Hw5nwj+F2zWVRTvnRRZVPAcADy6GBxFUnvK3ZMSFBVe+xPDMST5Wgg2r4qsKQ7NVysR31axY8u0HDonzPKQh7P6at36j600O9uTHkohMRhKWGtdu2rMocJayqza3fXX8YlQoPUbMdebH7v6TWRjezqL1HNVznY8Tz4DoI+9f6uqobL/3Kp+Lw5dBB1jkHYpq7Czn6qnh4kS+FsDmI7lAWUfXrHd5Sdu/J41qC2KoNezAv1qt+V5sbOGZnb4aaimp6k2vMTBtkphj7zEkdWPH5C81cGpVLDfqfSw++JINrTwdfL3zrd2CjcBbQTRxTkJWy27tJSb7t1yJkpT7tFeQv5maOKzJSqnUZ3RR4TWSNPIWCxLM4DkZVAAsLWsNfKbGHp5zmYEgbh0Eztk4Mgi/xC5Y7vAevmZ6/D4bKFFgeJ6Rddsg3qMhMCT3msO96covidlByQXKrZsyg2D6HeOImrj6tgQFJ1Nh+MSxBcIGIu1i1tyj7XpOrGaiNr5ft7ZrJXNO1kZ6YFNNS2bMzMzG5LHLv6CGxOA7JlqH3adNbAa97MBbzM6u5q11yghVObPmzEsW1/IDheejXB53ZKlrGqlkHBKf0oHmFnP8ngxzly/Y6OH5GXH4/G7syjkponEKL/a3t6kzRpmKIYwhnB6mlN7MKYS8ArS4aLthCYJjOLwbtNsLVXMA5lnaBdodjKHUMWqGEqtFajQbbalRorUMK7QLQbDak6TadMO3xREjC04SnSjdLDz17k5piUFOWFGaVPCRmngon2H6MdaBhqeHM2UwMMmC6Qfa3RlU8PGUobuhuOh5zTp4SFGFk8uQehVdlduKlTKpcEF2zZGYG+vK+g4ScUiUAq0AzlhpVbcpO/d8QmlhlZDdTYkWOgII5EGM0nQG7Uhe4uUOS/ipBB8oZzTWsmuFnp5RARcLvOrVD8PMkxjA0u0ZadO5QGy34k+8xnqtpez1OrYq7FTYgJlVNdxy2tDbM9nzRz5QTemAjmxNzv8ACPvfoGQE7SqqKO4ndX8TPQJhtw36+gjOydjdnZnFySRoL2mrQwYIDDQ8jvHyjaDaMDs+5ubALaJ+0dUFlpJYga+LGN7SxJVgifVAPjzmFUftKtIAE/TAE8NOXPjJcuWsT4Ty9mtBFCLe5UWJ6zYo7hvmHgWu2ZvdAAA3kma9OuCdBa0Tiy/WzkVq0gAWPHcOUyNrZihU7zvHC022qC9zY3HpMHaWMGZ2uLIDr13D5D8J3Y3w5rPPh5KlshqVVayEWVbZSD3SbXIA375nv7U0qNSoX75Z2AYsq8r6W/dEb9pdt5mSjRBvUfs14XY8+mhmd7V7OwlClQdkWpVTEU6uYm7sqnM91O9dLW3C4kM85b197dEw1N32c2D7f0qzslZDQuyLSIu+YscutupGo01PKe3Rp8V2ht7BYis3YYd8O9UG57mUuobs2UJ7jEsb776dZ9M9icfUr4Sk9Zg9VcyMwILHKSFLjgxAHjv4zm5+LrO0mhwy34ejDS2aDE4zkUWLQbNOMG0JKh2i9R5dzF6hmDYbtF6hl3aLu0Jbkq7Sl5VjK3m0HcSdKZp03UO75pQoR+hh5fD0Zp4ehOvLJWQCjho7Swsao0I5ToSW9mZ64WEXDdJpLQhFoTeQZy4eEGHmiKEsKM2mjN7CVNCahoyppRbDxnohG4kR2njagAF7kaZunWW7GXWjFxyynqt1gmHx9QfVN9+/X1hDj3ZiMpFrEHXK3hY+kqlGM06UtjyZFuEJsahJFjc6Zza3yF4RKIphSN6bj1IIv6x9KUtVwuYW5zW3IJ4P4NhbMeAjL1tLj+klNmoEUM1rC7HS9/znn8VjiGqgupSlkuQCcrEnf/J8zOnHDrIlb2p3ae1sik336LzJ/ITHpUquIF/8ulwudT16wOKrq5NWopCJYJTIAZrDS/JRqeevjNOgjuoU91TZmO4m+uUfr7obl/fEGax9e3ka+ysS+KDYILSSkjU/8XVAcBm3mim5mA0udNTA7Z9j++v07VahWpWq16+o7KmFOUKvMkHw08foa0gAANANAJl+0WENVEoglO3qdg9Ue9TpOjZ7dSAFHVhOf7bcv4eTw8n7E+zeFxWzqRq0lDvUrVFqrdaiNmsMrAg2FhodNIH2YYYLHtQqswNS9Gr7opZswahUUAe6ynXk1+G73ewdkJhaFPDU2ZlpAgM1sxuSTe2nGE2lsqlWsaihyivkB3BmFr3GvD1MW8m7d+ZWk8HQJxEijTIVVJLFVUFjvYgWJljOfR6EYNoVoJ5tJUBzFajRmpFKgmkTtLVGi7tDVYsxj44oZcmkEyJ0mU6JfYi86WtOm6h3eXw1KalClF8Kk0qCTWvUFo0o7SpStFI5TSCCEtKEFOHCSwSM2gBTndnGckgpNWLFJHZxkpK5YlOCKcutOFCwirFZRacOiSUWHRY0BCJCqssqwgWPAeX27UxNNAytpYDjZG/tpMfB1XWkWAzOShK6d4u4BBv9seV57naeDNWjVpje6EL9revqBPE7NqXYBu6GBQ8bWuPusYe97S2tMZqvV4DDKyrmUB1AzLvCsfeHmDH8kV2dUu7D64Z+ujW/9ppZY/L/AKT4/QGScad9CLjkdRD5ZOWS0oBklskLknZIOrBZZUiHyyjCDTFmEC4jLiBcQaTyKVBFaojlSKVRDpHIjVizRqqIuwlccXHyB2kiSBJyyvVJBnSSJMPVmPhRNSgkzsKJrYcTmr2TdJY3TWBoiOUxMZwWWCy4EsBDGDIkWhisqRNRgJWVKwxEqREsFRRCKJAEuogFdRDoINIdBGBZRCqshFhlEYEAT57tWn2OKqr8Jqll6BgCB6gT6OFnjPbvB3dWHx07qeGekbt/I38sNm40aOxWLVg3D/DW8DmH6+U37TzfsS+dWbiqKpHizf8Az909RaNnd1PGaUtOtL5ZNopg7TrQmWdlmYMiDdYwVg2WBijiAcRtxF3EBKTqCKVBHqgi1RYYjmz6qxdljtURVhLYuTOBhJJWWEmWkR0HaRCETptAxcJNfDiZGEmvhhOJ7TQoxymIrREbQQCIJYSAJaYXSpEtOh2ylpUiXMrBaMRaWAnAS6iKK6RimIFBDoI0CipDLBJCrGgCCY3tXh81DOBdsPUWsBzUd1x/AzH5TZEh1BBU6hgVI5g6Qg8X7JOKWI7Me5Wptl5Z13jyW/8Auntp87w9Xsaovf6CuGU8Sl+zqj5Xp+c+hq17Eagi4PMHjNQ/U2kyLzrwbZM6dOm2LiJRhCXg2magOIvUEZeK1DBSUs4itWNPFKsMSyKVYrUjVWKvK4ubkUEsJUS4EvEHESZxnQgxMJNfDzp04HsNGjG0kzoDCCTJnQiidOnTArInTooxYCXWTOgERYVZ06NAoqwizp0YFwZM6dMzx3tvhQmWquhctmHM91b/ADDC/wBkT0Hs7XL4aix35beRInTofwK0hOkzoGdJkTpmWg3kzoWpZ4vUnToCUtUitWROhieRSpFqk6dLYObkUEus6dLxzrGdOnTFf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9817" y="2867957"/>
            <a:ext cx="2151234" cy="1279848"/>
          </a:xfrm>
          <a:prstGeom prst="rect">
            <a:avLst/>
          </a:prstGeom>
        </p:spPr>
      </p:pic>
      <p:sp>
        <p:nvSpPr>
          <p:cNvPr id="10" name="雲朵形圖說文字 9"/>
          <p:cNvSpPr/>
          <p:nvPr/>
        </p:nvSpPr>
        <p:spPr>
          <a:xfrm>
            <a:off x="6599306" y="2425770"/>
            <a:ext cx="3303662" cy="951706"/>
          </a:xfrm>
          <a:prstGeom prst="cloudCallout">
            <a:avLst>
              <a:gd name="adj1" fmla="val -48303"/>
              <a:gd name="adj2" fmla="val 558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“upper-left beak”</a:t>
            </a:r>
            <a:r>
              <a:rPr lang="zh-TW" altLang="en-US" sz="2400" dirty="0"/>
              <a:t> </a:t>
            </a:r>
            <a:r>
              <a:rPr lang="en-US" altLang="zh-TW" sz="2400" dirty="0"/>
              <a:t>detector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2813051" y="2628515"/>
            <a:ext cx="406400" cy="3794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327855" y="4993914"/>
            <a:ext cx="406400" cy="3794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7673" y="4653036"/>
            <a:ext cx="2295525" cy="1590675"/>
          </a:xfrm>
          <a:prstGeom prst="rect">
            <a:avLst/>
          </a:prstGeom>
        </p:spPr>
      </p:pic>
      <p:sp>
        <p:nvSpPr>
          <p:cNvPr id="31" name="雲朵形圖說文字 30"/>
          <p:cNvSpPr/>
          <p:nvPr/>
        </p:nvSpPr>
        <p:spPr>
          <a:xfrm>
            <a:off x="6599306" y="5513706"/>
            <a:ext cx="3303662" cy="951706"/>
          </a:xfrm>
          <a:prstGeom prst="cloudCallout">
            <a:avLst>
              <a:gd name="adj1" fmla="val -40531"/>
              <a:gd name="adj2" fmla="val -6065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“middle beak”</a:t>
            </a:r>
            <a:r>
              <a:rPr lang="zh-TW" altLang="en-US" sz="2400" dirty="0"/>
              <a:t> </a:t>
            </a:r>
            <a:r>
              <a:rPr lang="en-US" altLang="zh-TW" sz="2400" dirty="0"/>
              <a:t>detector</a:t>
            </a:r>
            <a:endParaRPr lang="zh-TW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7072370" y="4278359"/>
            <a:ext cx="3257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They can use the same set of parameters.</a:t>
            </a:r>
            <a:endParaRPr lang="zh-TW" altLang="en-US" sz="2400" dirty="0"/>
          </a:p>
        </p:txBody>
      </p:sp>
      <p:sp>
        <p:nvSpPr>
          <p:cNvPr id="34" name="矩形 33"/>
          <p:cNvSpPr/>
          <p:nvPr/>
        </p:nvSpPr>
        <p:spPr>
          <a:xfrm>
            <a:off x="6025721" y="3877535"/>
            <a:ext cx="3382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Do almost the same thing</a:t>
            </a:r>
            <a:endParaRPr lang="zh-TW" altLang="en-US" sz="2400" dirty="0"/>
          </a:p>
        </p:txBody>
      </p:sp>
      <p:cxnSp>
        <p:nvCxnSpPr>
          <p:cNvPr id="8" name="直線單箭頭接點 7"/>
          <p:cNvCxnSpPr/>
          <p:nvPr/>
        </p:nvCxnSpPr>
        <p:spPr>
          <a:xfrm>
            <a:off x="5969448" y="3767981"/>
            <a:ext cx="0" cy="1341375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A8C29DB-D0F5-A70A-EABC-452DEFBAAAFE}"/>
              </a:ext>
            </a:extLst>
          </p:cNvPr>
          <p:cNvSpPr txBox="1"/>
          <p:nvPr/>
        </p:nvSpPr>
        <p:spPr>
          <a:xfrm>
            <a:off x="838200" y="133513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dirty="0"/>
              <a:t>Property 2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6035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31" grpId="0" animBg="1"/>
      <p:bldP spid="6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9A7B34-3E80-4F5C-9313-48038DAB9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Machine Learning Pipeline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9E380F6-E00B-47D3-AAB7-440CEE3BD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1B3A228-BB2F-4F94-B537-758AA838E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6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Inhaltsplatzhalter 2">
                <a:extLst>
                  <a:ext uri="{FF2B5EF4-FFF2-40B4-BE49-F238E27FC236}">
                    <a16:creationId xmlns:a16="http://schemas.microsoft.com/office/drawing/2014/main" id="{3244401A-0092-4A5C-8DE3-64D90B62C1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9"/>
              </a:xfrm>
            </p:spPr>
            <p:txBody>
              <a:bodyPr/>
              <a:lstStyle/>
              <a:p>
                <a:r>
                  <a:rPr lang="en-US" dirty="0"/>
                  <a:t>Learning from Observations</a:t>
                </a:r>
              </a:p>
              <a:p>
                <a:endParaRPr lang="en-US" dirty="0"/>
              </a:p>
              <a:p>
                <a:r>
                  <a:rPr lang="en-US" dirty="0"/>
                  <a:t>Recipe for practitioners:</a:t>
                </a:r>
              </a:p>
              <a:p>
                <a:pPr marL="914377" lvl="1" indent="-457189">
                  <a:buFont typeface="+mj-lt"/>
                  <a:buAutoNum type="arabicPeriod"/>
                </a:pPr>
                <a:r>
                  <a:rPr lang="en-US" dirty="0"/>
                  <a:t>Collect (lots of) examples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(data + labels)</a:t>
                </a:r>
              </a:p>
              <a:p>
                <a:pPr marL="914377" lvl="1" indent="-457189">
                  <a:buFont typeface="+mj-lt"/>
                  <a:buAutoNum type="arabicPeriod"/>
                </a:pPr>
                <a:r>
                  <a:rPr lang="en-US" dirty="0"/>
                  <a:t>Choose a suitable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dirty="0"/>
              </a:p>
              <a:p>
                <a:pPr marL="914377" lvl="1" indent="-457189">
                  <a:buFont typeface="+mj-lt"/>
                  <a:buAutoNum type="arabicPeriod"/>
                </a:pPr>
                <a:r>
                  <a:rPr lang="en-US" dirty="0"/>
                  <a:t>Choose a loss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endParaRPr lang="en-US" dirty="0"/>
              </a:p>
              <a:p>
                <a:pPr marL="914377" lvl="1" indent="-457189">
                  <a:buFont typeface="+mj-lt"/>
                  <a:buAutoNum type="arabicPeriod"/>
                </a:pPr>
                <a:r>
                  <a:rPr lang="en-US" dirty="0"/>
                  <a:t>Optimize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to minimize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endParaRPr lang="en-US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Inhaltsplatzhalter 2">
                <a:extLst>
                  <a:ext uri="{FF2B5EF4-FFF2-40B4-BE49-F238E27FC236}">
                    <a16:creationId xmlns:a16="http://schemas.microsoft.com/office/drawing/2014/main" id="{3244401A-0092-4A5C-8DE3-64D90B62C1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9"/>
              </a:xfrm>
              <a:blipFill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59624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CNN for Image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1825215"/>
            <a:ext cx="7886700" cy="4351338"/>
          </a:xfrm>
        </p:spPr>
        <p:txBody>
          <a:bodyPr/>
          <a:lstStyle/>
          <a:p>
            <a:r>
              <a:rPr lang="en-US" altLang="zh-TW" dirty="0"/>
              <a:t>Subsampling</a:t>
            </a:r>
            <a:r>
              <a:rPr lang="zh-TW" altLang="en-US" dirty="0"/>
              <a:t> </a:t>
            </a:r>
            <a:r>
              <a:rPr lang="en-US" altLang="zh-TW" dirty="0"/>
              <a:t>the pixels will not change the object</a:t>
            </a:r>
            <a:endParaRPr lang="zh-TW" altLang="en-US" dirty="0"/>
          </a:p>
        </p:txBody>
      </p:sp>
      <p:pic>
        <p:nvPicPr>
          <p:cNvPr id="16386" name="Picture 2" descr="http://insider.si.edu/wordpress/wp-content/uploads/2016/04/Mountain_Bluebi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593" y="2924265"/>
            <a:ext cx="3336080" cy="225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nsider.si.edu/wordpress/wp-content/uploads/2016/04/Mountain_Bluebir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554" y="3433773"/>
            <a:ext cx="1756743" cy="119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向右箭號 3"/>
          <p:cNvSpPr/>
          <p:nvPr/>
        </p:nvSpPr>
        <p:spPr>
          <a:xfrm>
            <a:off x="5921010" y="3627333"/>
            <a:ext cx="1860668" cy="8029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5815674" y="4424983"/>
            <a:ext cx="207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subsampling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400148" y="2408420"/>
            <a:ext cx="1494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bird</a:t>
            </a:r>
            <a:endParaRPr lang="zh-TW" altLang="en-US" sz="28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8127439" y="2899949"/>
            <a:ext cx="1494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bird</a:t>
            </a:r>
            <a:endParaRPr lang="zh-TW" altLang="en-US" sz="28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2304108" y="5511516"/>
            <a:ext cx="7023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We can subsample the pixels to make image smaller</a:t>
            </a:r>
            <a:endParaRPr lang="zh-TW" altLang="en-US" sz="2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3400147" y="6021006"/>
            <a:ext cx="7023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Less parameters for the network to process the image</a:t>
            </a:r>
            <a:endParaRPr lang="zh-TW" altLang="en-US" sz="2400" dirty="0"/>
          </a:p>
        </p:txBody>
      </p:sp>
      <p:sp>
        <p:nvSpPr>
          <p:cNvPr id="12" name="向右箭號 11"/>
          <p:cNvSpPr/>
          <p:nvPr/>
        </p:nvSpPr>
        <p:spPr>
          <a:xfrm>
            <a:off x="2479593" y="6021005"/>
            <a:ext cx="920554" cy="48287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09ED551-54CC-B910-0CBE-A7FAF21C6C80}"/>
              </a:ext>
            </a:extLst>
          </p:cNvPr>
          <p:cNvSpPr txBox="1"/>
          <p:nvPr/>
        </p:nvSpPr>
        <p:spPr>
          <a:xfrm>
            <a:off x="2152650" y="132188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dirty="0"/>
              <a:t>Property 3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5783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9" grpId="0"/>
      <p:bldP spid="8" grpId="0"/>
      <p:bldP spid="13" grpId="0"/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1938946" y="4419541"/>
            <a:ext cx="4173041" cy="9355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944796" y="1713451"/>
            <a:ext cx="4173041" cy="23745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whole CNN</a:t>
            </a:r>
            <a:endParaRPr lang="zh-TW" altLang="en-US" dirty="0"/>
          </a:p>
        </p:txBody>
      </p:sp>
      <p:pic>
        <p:nvPicPr>
          <p:cNvPr id="12290" name="Picture 2" descr="http://s.hswstatic.com/gif/whiskers-s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643" y="191530"/>
            <a:ext cx="1771005" cy="120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6773923" y="1929505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6773923" y="3029517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6773923" y="4097730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6773923" y="5130982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4848219" y="6055667"/>
            <a:ext cx="1556991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Flatten</a:t>
            </a:r>
            <a:endParaRPr lang="zh-TW" altLang="en-US" sz="2400" dirty="0"/>
          </a:p>
        </p:txBody>
      </p:sp>
      <p:sp>
        <p:nvSpPr>
          <p:cNvPr id="12" name="向下箭號 11"/>
          <p:cNvSpPr/>
          <p:nvPr/>
        </p:nvSpPr>
        <p:spPr>
          <a:xfrm>
            <a:off x="7393620" y="1451760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下箭號 17"/>
          <p:cNvSpPr/>
          <p:nvPr/>
        </p:nvSpPr>
        <p:spPr>
          <a:xfrm>
            <a:off x="7393620" y="2562542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下箭號 18"/>
          <p:cNvSpPr/>
          <p:nvPr/>
        </p:nvSpPr>
        <p:spPr>
          <a:xfrm>
            <a:off x="7393620" y="3654185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下箭號 19"/>
          <p:cNvSpPr/>
          <p:nvPr/>
        </p:nvSpPr>
        <p:spPr>
          <a:xfrm>
            <a:off x="7393620" y="4689178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右彎箭號 16"/>
          <p:cNvSpPr/>
          <p:nvPr/>
        </p:nvSpPr>
        <p:spPr>
          <a:xfrm rot="10800000">
            <a:off x="6405210" y="5753403"/>
            <a:ext cx="1378857" cy="751743"/>
          </a:xfrm>
          <a:prstGeom prst="bentArrow">
            <a:avLst>
              <a:gd name="adj1" fmla="val 36585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2" name="右彎箭號 21"/>
          <p:cNvSpPr/>
          <p:nvPr/>
        </p:nvSpPr>
        <p:spPr>
          <a:xfrm rot="16200000">
            <a:off x="3678215" y="5340912"/>
            <a:ext cx="968423" cy="1238252"/>
          </a:xfrm>
          <a:prstGeom prst="bentArrow">
            <a:avLst>
              <a:gd name="adj1" fmla="val 28061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8948969" y="3414759"/>
            <a:ext cx="1690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Can repeat many times</a:t>
            </a:r>
            <a:endParaRPr lang="zh-TW" altLang="en-US" sz="2400" dirty="0"/>
          </a:p>
        </p:txBody>
      </p:sp>
      <p:sp>
        <p:nvSpPr>
          <p:cNvPr id="23" name="左大括弧 22"/>
          <p:cNvSpPr/>
          <p:nvPr/>
        </p:nvSpPr>
        <p:spPr>
          <a:xfrm flipH="1">
            <a:off x="8550249" y="1806542"/>
            <a:ext cx="334434" cy="4047433"/>
          </a:xfrm>
          <a:prstGeom prst="leftBrace">
            <a:avLst>
              <a:gd name="adj1" fmla="val 72890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951899" y="1862452"/>
            <a:ext cx="4305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400" dirty="0"/>
              <a:t>Some patterns are much smaller than the whole image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1965502" y="3232244"/>
            <a:ext cx="41659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2400" dirty="0"/>
              <a:t>The same patterns appear in different regions.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1989944" y="4554816"/>
            <a:ext cx="41730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2400" dirty="0"/>
              <a:t>Subsampling</a:t>
            </a:r>
            <a:r>
              <a:rPr lang="zh-TW" altLang="en-US" sz="2400" dirty="0"/>
              <a:t> </a:t>
            </a:r>
            <a:r>
              <a:rPr lang="en-US" altLang="zh-TW" sz="2400" dirty="0"/>
              <a:t>the pixels will not change the object</a:t>
            </a:r>
            <a:endParaRPr lang="zh-TW" altLang="en-US" sz="2400" dirty="0"/>
          </a:p>
        </p:txBody>
      </p:sp>
      <p:cxnSp>
        <p:nvCxnSpPr>
          <p:cNvPr id="26" name="直線單箭頭接點 25"/>
          <p:cNvCxnSpPr>
            <a:stCxn id="11" idx="1"/>
            <a:endCxn id="10" idx="3"/>
          </p:cNvCxnSpPr>
          <p:nvPr/>
        </p:nvCxnSpPr>
        <p:spPr>
          <a:xfrm flipH="1">
            <a:off x="6117837" y="2207749"/>
            <a:ext cx="656087" cy="6930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>
            <a:stCxn id="14" idx="1"/>
            <a:endCxn id="10" idx="3"/>
          </p:cNvCxnSpPr>
          <p:nvPr/>
        </p:nvCxnSpPr>
        <p:spPr>
          <a:xfrm flipH="1" flipV="1">
            <a:off x="6117837" y="2900750"/>
            <a:ext cx="656087" cy="147522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/>
          <p:cNvCxnSpPr>
            <a:stCxn id="13" idx="1"/>
            <a:endCxn id="25" idx="3"/>
          </p:cNvCxnSpPr>
          <p:nvPr/>
        </p:nvCxnSpPr>
        <p:spPr>
          <a:xfrm flipH="1">
            <a:off x="6111987" y="3307762"/>
            <a:ext cx="661937" cy="157954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>
            <a:stCxn id="15" idx="1"/>
            <a:endCxn id="25" idx="3"/>
          </p:cNvCxnSpPr>
          <p:nvPr/>
        </p:nvCxnSpPr>
        <p:spPr>
          <a:xfrm flipH="1" flipV="1">
            <a:off x="6111987" y="4887306"/>
            <a:ext cx="661937" cy="52192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1805191" y="1388955"/>
            <a:ext cx="1581687" cy="50547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Property 1</a:t>
            </a:r>
            <a:endParaRPr lang="zh-TW" altLang="en-US" sz="2400" dirty="0"/>
          </a:p>
        </p:txBody>
      </p:sp>
      <p:sp>
        <p:nvSpPr>
          <p:cNvPr id="29" name="矩形 28"/>
          <p:cNvSpPr/>
          <p:nvPr/>
        </p:nvSpPr>
        <p:spPr>
          <a:xfrm>
            <a:off x="1811519" y="2743181"/>
            <a:ext cx="1581687" cy="50547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Property 2</a:t>
            </a:r>
            <a:endParaRPr lang="zh-TW" altLang="en-US" sz="2400" dirty="0"/>
          </a:p>
        </p:txBody>
      </p:sp>
      <p:sp>
        <p:nvSpPr>
          <p:cNvPr id="35" name="矩形 34"/>
          <p:cNvSpPr/>
          <p:nvPr/>
        </p:nvSpPr>
        <p:spPr>
          <a:xfrm>
            <a:off x="1811519" y="4070721"/>
            <a:ext cx="1581687" cy="50547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Property 3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9207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0" grpId="0" animBg="1"/>
      <p:bldP spid="3" grpId="0"/>
      <p:bldP spid="7" grpId="0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86DDD0A-EFFA-1F4F-B806-94DE0BE6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2CE752-1797-FA42-83D4-92030B95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62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85A0DEB-0CAD-E646-B7F7-E42378E9A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508000"/>
            <a:ext cx="115570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235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CA7FCAF7-49A4-3D46-B792-9F8665B44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F6DEA60-16B5-0A44-A33D-886C555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63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6DB74EE-8CBD-9047-B655-42EC5A743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1" y="469900"/>
            <a:ext cx="115951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357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18BF4324-DBB1-BF41-B595-F74AEF051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8B30139-406E-4046-AB51-D6264F62E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64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A7980DB-0FA6-5649-A854-9FB69C16E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20700"/>
            <a:ext cx="1143000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536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AAF8A4B9-B970-4247-ACD6-182445FA3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67E03BF-5490-B24C-AC53-A568B9B61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65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088A0C4-C411-4B47-A7C6-1D068BC5A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51" y="508000"/>
            <a:ext cx="114427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532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ACB92062-4543-CF44-ADCF-14D724505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C6098BF-BB41-4A42-9617-FE5291235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66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FA91451-4C5E-C643-B7ED-35F9560BB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1" y="463551"/>
            <a:ext cx="11518900" cy="59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410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161A8AC-ED46-A35C-6909-5E348066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C7DD992-7964-4B64-10DB-BED69485F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67</a:t>
            </a:fld>
            <a:endParaRPr lang="en-GB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E0E0E17-D8C7-84B6-6A93-7DBFACAE9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05" y="897835"/>
            <a:ext cx="5312708" cy="424400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F495BD5-A8B7-8964-1922-E67A657C5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983" y="897835"/>
            <a:ext cx="5394951" cy="437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473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CNN – Max Pooling</a:t>
            </a:r>
            <a:endParaRPr lang="zh-TW" altLang="en-US" dirty="0"/>
          </a:p>
        </p:txBody>
      </p:sp>
      <p:sp>
        <p:nvSpPr>
          <p:cNvPr id="12" name="橢圓 11"/>
          <p:cNvSpPr/>
          <p:nvPr/>
        </p:nvSpPr>
        <p:spPr>
          <a:xfrm>
            <a:off x="2419269" y="3285294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13" name="橢圓 12"/>
          <p:cNvSpPr/>
          <p:nvPr/>
        </p:nvSpPr>
        <p:spPr>
          <a:xfrm>
            <a:off x="3261098" y="3285294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4" name="橢圓 13"/>
          <p:cNvSpPr/>
          <p:nvPr/>
        </p:nvSpPr>
        <p:spPr>
          <a:xfrm>
            <a:off x="4102927" y="3285294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15" name="橢圓 14"/>
          <p:cNvSpPr/>
          <p:nvPr/>
        </p:nvSpPr>
        <p:spPr>
          <a:xfrm>
            <a:off x="4944756" y="3285294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6" name="橢圓 15"/>
          <p:cNvSpPr/>
          <p:nvPr/>
        </p:nvSpPr>
        <p:spPr>
          <a:xfrm>
            <a:off x="2419269" y="4085394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17" name="橢圓 16"/>
          <p:cNvSpPr/>
          <p:nvPr/>
        </p:nvSpPr>
        <p:spPr>
          <a:xfrm>
            <a:off x="3261098" y="4085394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8" name="橢圓 17"/>
          <p:cNvSpPr/>
          <p:nvPr/>
        </p:nvSpPr>
        <p:spPr>
          <a:xfrm>
            <a:off x="4102927" y="4085394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19" name="橢圓 18"/>
          <p:cNvSpPr/>
          <p:nvPr/>
        </p:nvSpPr>
        <p:spPr>
          <a:xfrm>
            <a:off x="4944756" y="4085394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20" name="橢圓 19"/>
          <p:cNvSpPr/>
          <p:nvPr/>
        </p:nvSpPr>
        <p:spPr>
          <a:xfrm>
            <a:off x="2419269" y="49431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21" name="橢圓 20"/>
          <p:cNvSpPr/>
          <p:nvPr/>
        </p:nvSpPr>
        <p:spPr>
          <a:xfrm>
            <a:off x="3261098" y="49431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22" name="橢圓 21"/>
          <p:cNvSpPr/>
          <p:nvPr/>
        </p:nvSpPr>
        <p:spPr>
          <a:xfrm>
            <a:off x="4102927" y="49431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23" name="橢圓 22"/>
          <p:cNvSpPr/>
          <p:nvPr/>
        </p:nvSpPr>
        <p:spPr>
          <a:xfrm>
            <a:off x="4944756" y="49431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24" name="橢圓 23"/>
          <p:cNvSpPr/>
          <p:nvPr/>
        </p:nvSpPr>
        <p:spPr>
          <a:xfrm>
            <a:off x="2419269" y="57432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25" name="橢圓 24"/>
          <p:cNvSpPr/>
          <p:nvPr/>
        </p:nvSpPr>
        <p:spPr>
          <a:xfrm>
            <a:off x="3261098" y="57432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26" name="橢圓 25"/>
          <p:cNvSpPr/>
          <p:nvPr/>
        </p:nvSpPr>
        <p:spPr>
          <a:xfrm>
            <a:off x="4102927" y="57432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27" name="橢圓 26"/>
          <p:cNvSpPr/>
          <p:nvPr/>
        </p:nvSpPr>
        <p:spPr>
          <a:xfrm>
            <a:off x="4944756" y="57432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graphicFrame>
        <p:nvGraphicFramePr>
          <p:cNvPr id="35" name="表格 34"/>
          <p:cNvGraphicFramePr>
            <a:graphicFrameLocks noGrp="1"/>
          </p:cNvGraphicFramePr>
          <p:nvPr/>
        </p:nvGraphicFramePr>
        <p:xfrm>
          <a:off x="7235842" y="1617399"/>
          <a:ext cx="1622154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6" name="文字方塊 35"/>
          <p:cNvSpPr txBox="1"/>
          <p:nvPr/>
        </p:nvSpPr>
        <p:spPr>
          <a:xfrm>
            <a:off x="8724613" y="2086627"/>
            <a:ext cx="144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Filter 2</a:t>
            </a:r>
            <a:endParaRPr lang="zh-TW" altLang="en-US" sz="2400" dirty="0"/>
          </a:p>
        </p:txBody>
      </p:sp>
      <p:sp>
        <p:nvSpPr>
          <p:cNvPr id="42" name="橢圓 41"/>
          <p:cNvSpPr/>
          <p:nvPr/>
        </p:nvSpPr>
        <p:spPr>
          <a:xfrm>
            <a:off x="6588249" y="3354180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43" name="橢圓 42"/>
          <p:cNvSpPr/>
          <p:nvPr/>
        </p:nvSpPr>
        <p:spPr>
          <a:xfrm>
            <a:off x="7430078" y="3354180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44" name="橢圓 43"/>
          <p:cNvSpPr/>
          <p:nvPr/>
        </p:nvSpPr>
        <p:spPr>
          <a:xfrm>
            <a:off x="8271907" y="3354180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45" name="橢圓 44"/>
          <p:cNvSpPr/>
          <p:nvPr/>
        </p:nvSpPr>
        <p:spPr>
          <a:xfrm>
            <a:off x="9113736" y="3354180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46" name="橢圓 45"/>
          <p:cNvSpPr/>
          <p:nvPr/>
        </p:nvSpPr>
        <p:spPr>
          <a:xfrm>
            <a:off x="6588249" y="4154280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47" name="橢圓 46"/>
          <p:cNvSpPr/>
          <p:nvPr/>
        </p:nvSpPr>
        <p:spPr>
          <a:xfrm>
            <a:off x="7430078" y="4154280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48" name="橢圓 47"/>
          <p:cNvSpPr/>
          <p:nvPr/>
        </p:nvSpPr>
        <p:spPr>
          <a:xfrm>
            <a:off x="8271907" y="4154280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49" name="橢圓 48"/>
          <p:cNvSpPr/>
          <p:nvPr/>
        </p:nvSpPr>
        <p:spPr>
          <a:xfrm>
            <a:off x="9113736" y="4154280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0" name="橢圓 49"/>
          <p:cNvSpPr/>
          <p:nvPr/>
        </p:nvSpPr>
        <p:spPr>
          <a:xfrm>
            <a:off x="6588249" y="5012052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51" name="橢圓 50"/>
          <p:cNvSpPr/>
          <p:nvPr/>
        </p:nvSpPr>
        <p:spPr>
          <a:xfrm>
            <a:off x="7430078" y="5012052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52" name="橢圓 51"/>
          <p:cNvSpPr/>
          <p:nvPr/>
        </p:nvSpPr>
        <p:spPr>
          <a:xfrm>
            <a:off x="8271907" y="5012052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53" name="橢圓 52"/>
          <p:cNvSpPr/>
          <p:nvPr/>
        </p:nvSpPr>
        <p:spPr>
          <a:xfrm>
            <a:off x="9113736" y="5012052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4" name="橢圓 53"/>
          <p:cNvSpPr/>
          <p:nvPr/>
        </p:nvSpPr>
        <p:spPr>
          <a:xfrm>
            <a:off x="6588249" y="5812152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55" name="橢圓 54"/>
          <p:cNvSpPr/>
          <p:nvPr/>
        </p:nvSpPr>
        <p:spPr>
          <a:xfrm>
            <a:off x="7430078" y="5812152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56" name="橢圓 55"/>
          <p:cNvSpPr/>
          <p:nvPr/>
        </p:nvSpPr>
        <p:spPr>
          <a:xfrm>
            <a:off x="8271907" y="5812152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-4</a:t>
            </a:r>
            <a:endParaRPr lang="zh-TW" altLang="en-US" sz="2400" dirty="0"/>
          </a:p>
        </p:txBody>
      </p:sp>
      <p:sp>
        <p:nvSpPr>
          <p:cNvPr id="57" name="橢圓 56"/>
          <p:cNvSpPr/>
          <p:nvPr/>
        </p:nvSpPr>
        <p:spPr>
          <a:xfrm>
            <a:off x="9113736" y="5812152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graphicFrame>
        <p:nvGraphicFramePr>
          <p:cNvPr id="58" name="表格 57"/>
          <p:cNvGraphicFramePr>
            <a:graphicFrameLocks noGrp="1"/>
          </p:cNvGraphicFramePr>
          <p:nvPr/>
        </p:nvGraphicFramePr>
        <p:xfrm>
          <a:off x="3230936" y="1617399"/>
          <a:ext cx="1622154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9" name="文字方塊 58"/>
          <p:cNvSpPr txBox="1"/>
          <p:nvPr/>
        </p:nvSpPr>
        <p:spPr>
          <a:xfrm>
            <a:off x="4853091" y="2072367"/>
            <a:ext cx="144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Filter 1</a:t>
            </a:r>
            <a:endParaRPr lang="zh-TW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2419269" y="3285294"/>
            <a:ext cx="1561830" cy="1520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矩形 67"/>
          <p:cNvSpPr/>
          <p:nvPr/>
        </p:nvSpPr>
        <p:spPr>
          <a:xfrm>
            <a:off x="4102926" y="3285294"/>
            <a:ext cx="1561830" cy="1520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/>
          <p:cNvSpPr/>
          <p:nvPr/>
        </p:nvSpPr>
        <p:spPr>
          <a:xfrm>
            <a:off x="2419269" y="4940857"/>
            <a:ext cx="1561830" cy="1520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 69"/>
          <p:cNvSpPr/>
          <p:nvPr/>
        </p:nvSpPr>
        <p:spPr>
          <a:xfrm>
            <a:off x="4102926" y="4940857"/>
            <a:ext cx="1561830" cy="1520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 70"/>
          <p:cNvSpPr/>
          <p:nvPr/>
        </p:nvSpPr>
        <p:spPr>
          <a:xfrm>
            <a:off x="6588250" y="3325344"/>
            <a:ext cx="1561830" cy="15201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矩形 71"/>
          <p:cNvSpPr/>
          <p:nvPr/>
        </p:nvSpPr>
        <p:spPr>
          <a:xfrm>
            <a:off x="8271907" y="3325344"/>
            <a:ext cx="1561830" cy="15201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 72"/>
          <p:cNvSpPr/>
          <p:nvPr/>
        </p:nvSpPr>
        <p:spPr>
          <a:xfrm>
            <a:off x="6588250" y="4980907"/>
            <a:ext cx="1561830" cy="15201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矩形 73"/>
          <p:cNvSpPr/>
          <p:nvPr/>
        </p:nvSpPr>
        <p:spPr>
          <a:xfrm>
            <a:off x="8271907" y="4980907"/>
            <a:ext cx="1561830" cy="15201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984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6" grpId="0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8" grpId="0" animBg="1"/>
      <p:bldP spid="48" grpId="1" animBg="1"/>
      <p:bldP spid="49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6" grpId="0" animBg="1"/>
      <p:bldP spid="56" grpId="1" animBg="1"/>
      <p:bldP spid="57" grpId="0" animBg="1"/>
      <p:bldP spid="59" grpId="0"/>
      <p:bldP spid="3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CNN – Max Pooling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/>
        </p:nvGraphicFramePr>
        <p:xfrm>
          <a:off x="1862635" y="2503457"/>
          <a:ext cx="287397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8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2126108" y="5493366"/>
            <a:ext cx="234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6 x 6 image</a:t>
            </a:r>
            <a:endParaRPr lang="zh-TW" altLang="en-US" sz="2400" dirty="0"/>
          </a:p>
        </p:txBody>
      </p:sp>
      <p:sp>
        <p:nvSpPr>
          <p:cNvPr id="6" name="橢圓 5"/>
          <p:cNvSpPr/>
          <p:nvPr/>
        </p:nvSpPr>
        <p:spPr>
          <a:xfrm>
            <a:off x="8122679" y="3086837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7" name="橢圓 6"/>
          <p:cNvSpPr/>
          <p:nvPr/>
        </p:nvSpPr>
        <p:spPr>
          <a:xfrm>
            <a:off x="9094286" y="3086837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8" name="橢圓 7"/>
          <p:cNvSpPr/>
          <p:nvPr/>
        </p:nvSpPr>
        <p:spPr>
          <a:xfrm>
            <a:off x="9094286" y="419513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9" name="橢圓 8"/>
          <p:cNvSpPr/>
          <p:nvPr/>
        </p:nvSpPr>
        <p:spPr>
          <a:xfrm>
            <a:off x="8122679" y="419513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10" name="橢圓 9"/>
          <p:cNvSpPr/>
          <p:nvPr/>
        </p:nvSpPr>
        <p:spPr>
          <a:xfrm>
            <a:off x="8312771" y="3303596"/>
            <a:ext cx="720000" cy="720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1" name="橢圓 10"/>
          <p:cNvSpPr/>
          <p:nvPr/>
        </p:nvSpPr>
        <p:spPr>
          <a:xfrm>
            <a:off x="9319350" y="3281294"/>
            <a:ext cx="720000" cy="720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2" name="橢圓 11"/>
          <p:cNvSpPr/>
          <p:nvPr/>
        </p:nvSpPr>
        <p:spPr>
          <a:xfrm>
            <a:off x="9319350" y="4352180"/>
            <a:ext cx="720000" cy="720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13" name="橢圓 12"/>
          <p:cNvSpPr/>
          <p:nvPr/>
        </p:nvSpPr>
        <p:spPr>
          <a:xfrm>
            <a:off x="8327112" y="4354671"/>
            <a:ext cx="720000" cy="720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7949894" y="5185950"/>
            <a:ext cx="234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2 x 2 image</a:t>
            </a:r>
            <a:endParaRPr lang="zh-TW" altLang="en-US" sz="2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7960728" y="5699910"/>
            <a:ext cx="2267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Each filter </a:t>
            </a:r>
          </a:p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is a channel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sp>
        <p:nvSpPr>
          <p:cNvPr id="16" name="向右箭號 15"/>
          <p:cNvSpPr/>
          <p:nvPr/>
        </p:nvSpPr>
        <p:spPr>
          <a:xfrm>
            <a:off x="4676253" y="2729342"/>
            <a:ext cx="859387" cy="84697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7960727" y="1957288"/>
            <a:ext cx="228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New image </a:t>
            </a:r>
          </a:p>
          <a:p>
            <a:pPr algn="ctr"/>
            <a:r>
              <a:rPr lang="en-US" altLang="zh-TW" sz="2800" dirty="0"/>
              <a:t>but smaller</a:t>
            </a:r>
            <a:endParaRPr lang="zh-TW" altLang="en-US" sz="2800" dirty="0"/>
          </a:p>
        </p:txBody>
      </p:sp>
      <p:sp>
        <p:nvSpPr>
          <p:cNvPr id="19" name="矩形 18"/>
          <p:cNvSpPr/>
          <p:nvPr/>
        </p:nvSpPr>
        <p:spPr>
          <a:xfrm>
            <a:off x="5538708" y="2610494"/>
            <a:ext cx="1375221" cy="106705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Conv</a:t>
            </a:r>
            <a:endParaRPr lang="zh-TW" altLang="en-US" sz="2800" dirty="0"/>
          </a:p>
        </p:txBody>
      </p:sp>
      <p:sp>
        <p:nvSpPr>
          <p:cNvPr id="20" name="矩形 19"/>
          <p:cNvSpPr/>
          <p:nvPr/>
        </p:nvSpPr>
        <p:spPr>
          <a:xfrm>
            <a:off x="5535639" y="4187993"/>
            <a:ext cx="1378290" cy="106705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Max</a:t>
            </a:r>
          </a:p>
          <a:p>
            <a:pPr algn="ctr"/>
            <a:r>
              <a:rPr lang="en-US" altLang="zh-TW" sz="2800" dirty="0"/>
              <a:t>Pooling</a:t>
            </a:r>
            <a:endParaRPr lang="zh-TW" altLang="en-US" sz="2800" dirty="0"/>
          </a:p>
        </p:txBody>
      </p:sp>
      <p:sp>
        <p:nvSpPr>
          <p:cNvPr id="21" name="向右箭號 20"/>
          <p:cNvSpPr/>
          <p:nvPr/>
        </p:nvSpPr>
        <p:spPr>
          <a:xfrm>
            <a:off x="6902126" y="4289229"/>
            <a:ext cx="859387" cy="84697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向右箭號 21"/>
          <p:cNvSpPr/>
          <p:nvPr/>
        </p:nvSpPr>
        <p:spPr>
          <a:xfrm rot="5400000">
            <a:off x="5978983" y="3518706"/>
            <a:ext cx="491601" cy="84697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61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B89B12-10D7-994E-BDD9-66DAECEAE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Let’s talk about classifier first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671C304D-31E1-9748-9F9C-BC18E4334F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9"/>
                <a:ext cx="10515600" cy="4486275"/>
              </a:xfrm>
            </p:spPr>
            <p:txBody>
              <a:bodyPr/>
              <a:lstStyle/>
              <a:p>
                <a:r>
                  <a:rPr kumimoji="1" lang="en-US" altLang="zh-TW" dirty="0"/>
                  <a:t>Supposed the feature is the image itself, so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TW" dirty="0"/>
                  <a:t>is a just a classifier</a:t>
                </a:r>
              </a:p>
              <a:p>
                <a:r>
                  <a:rPr kumimoji="1" lang="en-US" altLang="zh-TW" dirty="0"/>
                  <a:t>We can (1) learn a K-nearest neighbor classifier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671C304D-31E1-9748-9F9C-BC18E4334F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9"/>
                <a:ext cx="10515600" cy="4486275"/>
              </a:xfrm>
              <a:blipFill>
                <a:blip r:embed="rId3"/>
                <a:stretch>
                  <a:fillRect l="-1043" t="-2174" r="-8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A2F45B7-49AD-DF41-86B7-F9AF45812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26C08C2-4E96-6D49-9593-E5E0526A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7</a:t>
            </a:fld>
            <a:endParaRPr lang="en-GB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98473E6-03EB-4166-AF31-62615CCD8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3902"/>
            <a:ext cx="6741045" cy="313306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C7576ED-4881-3EA2-43B8-0C93108CE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1045" y="2924672"/>
            <a:ext cx="5364595" cy="281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5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whole CNN</a:t>
            </a:r>
            <a:endParaRPr lang="zh-TW" altLang="en-US" dirty="0"/>
          </a:p>
        </p:txBody>
      </p:sp>
      <p:pic>
        <p:nvPicPr>
          <p:cNvPr id="12290" name="Picture 2" descr="http://s.hswstatic.com/gif/whiskers-s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643" y="191530"/>
            <a:ext cx="1771005" cy="120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6773923" y="1929505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6773923" y="3029517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6773923" y="4097730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6773923" y="5130982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12" name="向下箭號 11"/>
          <p:cNvSpPr/>
          <p:nvPr/>
        </p:nvSpPr>
        <p:spPr>
          <a:xfrm>
            <a:off x="7393620" y="1451760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下箭號 17"/>
          <p:cNvSpPr/>
          <p:nvPr/>
        </p:nvSpPr>
        <p:spPr>
          <a:xfrm>
            <a:off x="7393620" y="2562542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下箭號 18"/>
          <p:cNvSpPr/>
          <p:nvPr/>
        </p:nvSpPr>
        <p:spPr>
          <a:xfrm>
            <a:off x="7393620" y="3654185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下箭號 19"/>
          <p:cNvSpPr/>
          <p:nvPr/>
        </p:nvSpPr>
        <p:spPr>
          <a:xfrm>
            <a:off x="7393620" y="4689178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8948969" y="3414759"/>
            <a:ext cx="1690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Can repeat many times</a:t>
            </a:r>
            <a:endParaRPr lang="zh-TW" altLang="en-US" sz="2400" dirty="0"/>
          </a:p>
        </p:txBody>
      </p:sp>
      <p:sp>
        <p:nvSpPr>
          <p:cNvPr id="23" name="左大括弧 22"/>
          <p:cNvSpPr/>
          <p:nvPr/>
        </p:nvSpPr>
        <p:spPr>
          <a:xfrm flipH="1">
            <a:off x="8550249" y="1806542"/>
            <a:ext cx="334434" cy="4047433"/>
          </a:xfrm>
          <a:prstGeom prst="leftBrace">
            <a:avLst>
              <a:gd name="adj1" fmla="val 72890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6713870" y="1848548"/>
            <a:ext cx="1856830" cy="18992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2905457" y="3568646"/>
            <a:ext cx="2097183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A new image</a:t>
            </a:r>
            <a:endParaRPr lang="zh-TW" altLang="en-US" sz="28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2098352" y="5210417"/>
            <a:ext cx="428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The number of the channel is the number of filters</a:t>
            </a:r>
            <a:endParaRPr lang="zh-TW" altLang="en-US" sz="28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2098352" y="4250782"/>
            <a:ext cx="42499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Smaller than the original image</a:t>
            </a:r>
            <a:endParaRPr lang="zh-TW" altLang="en-US" sz="2800" dirty="0"/>
          </a:p>
        </p:txBody>
      </p:sp>
      <p:cxnSp>
        <p:nvCxnSpPr>
          <p:cNvPr id="7" name="直線單箭頭接點 6"/>
          <p:cNvCxnSpPr/>
          <p:nvPr/>
        </p:nvCxnSpPr>
        <p:spPr>
          <a:xfrm flipH="1">
            <a:off x="5058848" y="3875087"/>
            <a:ext cx="227007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6713870" y="4002424"/>
            <a:ext cx="1856830" cy="18992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3085969" y="1612084"/>
            <a:ext cx="1947915" cy="1771562"/>
            <a:chOff x="1561968" y="1612084"/>
            <a:chExt cx="1947915" cy="1771562"/>
          </a:xfrm>
        </p:grpSpPr>
        <p:sp>
          <p:nvSpPr>
            <p:cNvPr id="30" name="橢圓 29"/>
            <p:cNvSpPr/>
            <p:nvPr/>
          </p:nvSpPr>
          <p:spPr>
            <a:xfrm>
              <a:off x="1593212" y="1612084"/>
              <a:ext cx="720000" cy="720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3</a:t>
              </a:r>
              <a:endParaRPr lang="zh-TW" altLang="en-US" sz="2400" dirty="0"/>
            </a:p>
          </p:txBody>
        </p:sp>
        <p:sp>
          <p:nvSpPr>
            <p:cNvPr id="31" name="橢圓 30"/>
            <p:cNvSpPr/>
            <p:nvPr/>
          </p:nvSpPr>
          <p:spPr>
            <a:xfrm>
              <a:off x="2564819" y="1612084"/>
              <a:ext cx="720000" cy="720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  <p:sp>
          <p:nvSpPr>
            <p:cNvPr id="32" name="橢圓 31"/>
            <p:cNvSpPr/>
            <p:nvPr/>
          </p:nvSpPr>
          <p:spPr>
            <a:xfrm>
              <a:off x="2533575" y="2504111"/>
              <a:ext cx="720000" cy="720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  <p:sp>
          <p:nvSpPr>
            <p:cNvPr id="33" name="橢圓 32"/>
            <p:cNvSpPr/>
            <p:nvPr/>
          </p:nvSpPr>
          <p:spPr>
            <a:xfrm>
              <a:off x="1561968" y="2504111"/>
              <a:ext cx="720000" cy="720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3</a:t>
              </a:r>
              <a:endParaRPr lang="zh-TW" altLang="en-US" sz="2400" dirty="0"/>
            </a:p>
          </p:txBody>
        </p:sp>
        <p:sp>
          <p:nvSpPr>
            <p:cNvPr id="34" name="橢圓 33"/>
            <p:cNvSpPr/>
            <p:nvPr/>
          </p:nvSpPr>
          <p:spPr>
            <a:xfrm>
              <a:off x="1783304" y="1828843"/>
              <a:ext cx="720000" cy="7200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-1</a:t>
              </a:r>
              <a:endParaRPr lang="zh-TW" altLang="en-US" sz="2400" dirty="0"/>
            </a:p>
          </p:txBody>
        </p:sp>
        <p:sp>
          <p:nvSpPr>
            <p:cNvPr id="35" name="橢圓 34"/>
            <p:cNvSpPr/>
            <p:nvPr/>
          </p:nvSpPr>
          <p:spPr>
            <a:xfrm>
              <a:off x="2789883" y="1806541"/>
              <a:ext cx="720000" cy="7200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  <p:sp>
          <p:nvSpPr>
            <p:cNvPr id="36" name="橢圓 35"/>
            <p:cNvSpPr/>
            <p:nvPr/>
          </p:nvSpPr>
          <p:spPr>
            <a:xfrm>
              <a:off x="2758639" y="2661155"/>
              <a:ext cx="720000" cy="7200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3</a:t>
              </a:r>
              <a:endParaRPr lang="zh-TW" altLang="en-US" sz="2400" dirty="0"/>
            </a:p>
          </p:txBody>
        </p:sp>
        <p:sp>
          <p:nvSpPr>
            <p:cNvPr id="37" name="橢圓 36"/>
            <p:cNvSpPr/>
            <p:nvPr/>
          </p:nvSpPr>
          <p:spPr>
            <a:xfrm>
              <a:off x="1766401" y="2663646"/>
              <a:ext cx="720000" cy="7200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8949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27" grpId="0"/>
      <p:bldP spid="28" grpId="0"/>
      <p:bldP spid="2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whole CNN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2273703" y="2274348"/>
            <a:ext cx="2906568" cy="3201477"/>
            <a:chOff x="-1626455" y="3999117"/>
            <a:chExt cx="2906568" cy="3201477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-1736746" y="4748962"/>
              <a:ext cx="3201477" cy="1701788"/>
            </a:xfrm>
            <a:prstGeom prst="rect">
              <a:avLst/>
            </a:prstGeom>
          </p:spPr>
        </p:pic>
        <p:sp>
          <p:nvSpPr>
            <p:cNvPr id="6" name="文字方塊 5"/>
            <p:cNvSpPr txBox="1"/>
            <p:nvPr/>
          </p:nvSpPr>
          <p:spPr>
            <a:xfrm>
              <a:off x="-1626455" y="5442856"/>
              <a:ext cx="2906568" cy="83099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Fully Connected Feedforward network</a:t>
              </a:r>
              <a:endParaRPr lang="zh-TW" altLang="en-US" sz="2400" dirty="0"/>
            </a:p>
          </p:txBody>
        </p:sp>
      </p:grpSp>
      <p:pic>
        <p:nvPicPr>
          <p:cNvPr id="12290" name="Picture 2" descr="http://s.hswstatic.com/gif/whiskers-s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643" y="191530"/>
            <a:ext cx="1771005" cy="120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2801456" y="1705970"/>
            <a:ext cx="204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cat dog ……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6773923" y="1929505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6773923" y="3029517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6773923" y="4097730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6773923" y="5130982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4848219" y="6055667"/>
            <a:ext cx="1556991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Flatten</a:t>
            </a:r>
            <a:endParaRPr lang="zh-TW" altLang="en-US" sz="2400" dirty="0"/>
          </a:p>
        </p:txBody>
      </p:sp>
      <p:sp>
        <p:nvSpPr>
          <p:cNvPr id="12" name="向下箭號 11"/>
          <p:cNvSpPr/>
          <p:nvPr/>
        </p:nvSpPr>
        <p:spPr>
          <a:xfrm>
            <a:off x="7393620" y="1451760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下箭號 17"/>
          <p:cNvSpPr/>
          <p:nvPr/>
        </p:nvSpPr>
        <p:spPr>
          <a:xfrm>
            <a:off x="7393620" y="2562542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下箭號 18"/>
          <p:cNvSpPr/>
          <p:nvPr/>
        </p:nvSpPr>
        <p:spPr>
          <a:xfrm>
            <a:off x="7393620" y="3654185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下箭號 19"/>
          <p:cNvSpPr/>
          <p:nvPr/>
        </p:nvSpPr>
        <p:spPr>
          <a:xfrm>
            <a:off x="7393620" y="4689178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右彎箭號 16"/>
          <p:cNvSpPr/>
          <p:nvPr/>
        </p:nvSpPr>
        <p:spPr>
          <a:xfrm rot="10800000">
            <a:off x="6405210" y="5753403"/>
            <a:ext cx="1378857" cy="751743"/>
          </a:xfrm>
          <a:prstGeom prst="bentArrow">
            <a:avLst>
              <a:gd name="adj1" fmla="val 36585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2" name="右彎箭號 21"/>
          <p:cNvSpPr/>
          <p:nvPr/>
        </p:nvSpPr>
        <p:spPr>
          <a:xfrm rot="16200000">
            <a:off x="3678215" y="5340912"/>
            <a:ext cx="968423" cy="1238252"/>
          </a:xfrm>
          <a:prstGeom prst="bentArrow">
            <a:avLst>
              <a:gd name="adj1" fmla="val 28061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152651" y="2562543"/>
            <a:ext cx="4369145" cy="40722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7784067" y="3414978"/>
            <a:ext cx="2097183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A new image</a:t>
            </a:r>
            <a:endParaRPr lang="zh-TW" altLang="en-US" sz="28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7679255" y="5630639"/>
            <a:ext cx="2097183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A new image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9781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Flatten</a:t>
            </a:r>
            <a:endParaRPr lang="zh-TW" altLang="en-US" dirty="0"/>
          </a:p>
        </p:txBody>
      </p:sp>
      <p:grpSp>
        <p:nvGrpSpPr>
          <p:cNvPr id="14" name="群組 13"/>
          <p:cNvGrpSpPr/>
          <p:nvPr/>
        </p:nvGrpSpPr>
        <p:grpSpPr>
          <a:xfrm>
            <a:off x="1791012" y="2473538"/>
            <a:ext cx="1943214" cy="2049364"/>
            <a:chOff x="758373" y="2759289"/>
            <a:chExt cx="1943214" cy="2049364"/>
          </a:xfrm>
        </p:grpSpPr>
        <p:sp>
          <p:nvSpPr>
            <p:cNvPr id="6" name="橢圓 5"/>
            <p:cNvSpPr/>
            <p:nvPr/>
          </p:nvSpPr>
          <p:spPr>
            <a:xfrm>
              <a:off x="758373" y="2759289"/>
              <a:ext cx="720000" cy="7200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3</a:t>
              </a:r>
              <a:endParaRPr lang="zh-TW" altLang="en-US" sz="2400" dirty="0"/>
            </a:p>
          </p:txBody>
        </p:sp>
        <p:sp>
          <p:nvSpPr>
            <p:cNvPr id="7" name="橢圓 6"/>
            <p:cNvSpPr/>
            <p:nvPr/>
          </p:nvSpPr>
          <p:spPr>
            <a:xfrm>
              <a:off x="1729980" y="2759289"/>
              <a:ext cx="720000" cy="7200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  <p:sp>
          <p:nvSpPr>
            <p:cNvPr id="8" name="橢圓 7"/>
            <p:cNvSpPr/>
            <p:nvPr/>
          </p:nvSpPr>
          <p:spPr>
            <a:xfrm>
              <a:off x="1729980" y="3867588"/>
              <a:ext cx="720000" cy="7200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  <p:sp>
          <p:nvSpPr>
            <p:cNvPr id="9" name="橢圓 8"/>
            <p:cNvSpPr/>
            <p:nvPr/>
          </p:nvSpPr>
          <p:spPr>
            <a:xfrm>
              <a:off x="758373" y="3867588"/>
              <a:ext cx="720000" cy="7200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3</a:t>
              </a:r>
              <a:endParaRPr lang="zh-TW" altLang="en-US" sz="2400" dirty="0"/>
            </a:p>
          </p:txBody>
        </p:sp>
        <p:sp>
          <p:nvSpPr>
            <p:cNvPr id="10" name="橢圓 9"/>
            <p:cNvSpPr/>
            <p:nvPr/>
          </p:nvSpPr>
          <p:spPr>
            <a:xfrm>
              <a:off x="936506" y="2999566"/>
              <a:ext cx="720000" cy="7200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-1</a:t>
              </a:r>
              <a:endParaRPr lang="zh-TW" altLang="en-US" sz="2400" dirty="0"/>
            </a:p>
          </p:txBody>
        </p:sp>
        <p:sp>
          <p:nvSpPr>
            <p:cNvPr id="11" name="橢圓 10"/>
            <p:cNvSpPr/>
            <p:nvPr/>
          </p:nvSpPr>
          <p:spPr>
            <a:xfrm>
              <a:off x="1981587" y="2999566"/>
              <a:ext cx="720000" cy="7200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  <p:sp>
          <p:nvSpPr>
            <p:cNvPr id="12" name="橢圓 11"/>
            <p:cNvSpPr/>
            <p:nvPr/>
          </p:nvSpPr>
          <p:spPr>
            <a:xfrm>
              <a:off x="1981587" y="4088653"/>
              <a:ext cx="720000" cy="7200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3</a:t>
              </a:r>
              <a:endParaRPr lang="zh-TW" altLang="en-US" sz="2400" dirty="0"/>
            </a:p>
          </p:txBody>
        </p:sp>
        <p:sp>
          <p:nvSpPr>
            <p:cNvPr id="13" name="橢圓 12"/>
            <p:cNvSpPr/>
            <p:nvPr/>
          </p:nvSpPr>
          <p:spPr>
            <a:xfrm>
              <a:off x="962806" y="4027123"/>
              <a:ext cx="720000" cy="7200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</p:grpSp>
      <p:sp>
        <p:nvSpPr>
          <p:cNvPr id="17" name="文字方塊 16"/>
          <p:cNvSpPr txBox="1"/>
          <p:nvPr/>
        </p:nvSpPr>
        <p:spPr>
          <a:xfrm>
            <a:off x="4033007" y="3902849"/>
            <a:ext cx="1364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Flatten</a:t>
            </a:r>
            <a:endParaRPr lang="zh-TW" altLang="en-US" sz="2800" dirty="0"/>
          </a:p>
        </p:txBody>
      </p:sp>
      <p:sp>
        <p:nvSpPr>
          <p:cNvPr id="21" name="橢圓 20"/>
          <p:cNvSpPr/>
          <p:nvPr/>
        </p:nvSpPr>
        <p:spPr>
          <a:xfrm>
            <a:off x="5736000" y="194885"/>
            <a:ext cx="720000" cy="72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22" name="橢圓 21"/>
          <p:cNvSpPr/>
          <p:nvPr/>
        </p:nvSpPr>
        <p:spPr>
          <a:xfrm>
            <a:off x="5736000" y="1084384"/>
            <a:ext cx="720000" cy="72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23" name="橢圓 22"/>
          <p:cNvSpPr/>
          <p:nvPr/>
        </p:nvSpPr>
        <p:spPr>
          <a:xfrm>
            <a:off x="5736000" y="1923284"/>
            <a:ext cx="720000" cy="72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24" name="橢圓 23"/>
          <p:cNvSpPr/>
          <p:nvPr/>
        </p:nvSpPr>
        <p:spPr>
          <a:xfrm>
            <a:off x="5736000" y="2778220"/>
            <a:ext cx="720000" cy="72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25" name="橢圓 24"/>
          <p:cNvSpPr/>
          <p:nvPr/>
        </p:nvSpPr>
        <p:spPr>
          <a:xfrm>
            <a:off x="5736000" y="3615067"/>
            <a:ext cx="720000" cy="7200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26" name="橢圓 25"/>
          <p:cNvSpPr/>
          <p:nvPr/>
        </p:nvSpPr>
        <p:spPr>
          <a:xfrm>
            <a:off x="5736000" y="4402756"/>
            <a:ext cx="720000" cy="7200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27" name="橢圓 26"/>
          <p:cNvSpPr/>
          <p:nvPr/>
        </p:nvSpPr>
        <p:spPr>
          <a:xfrm>
            <a:off x="5736000" y="5204579"/>
            <a:ext cx="720000" cy="7200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28" name="橢圓 27"/>
          <p:cNvSpPr/>
          <p:nvPr/>
        </p:nvSpPr>
        <p:spPr>
          <a:xfrm>
            <a:off x="5736000" y="6029276"/>
            <a:ext cx="720000" cy="7200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5" name="向右箭號 4"/>
          <p:cNvSpPr/>
          <p:nvPr/>
        </p:nvSpPr>
        <p:spPr>
          <a:xfrm>
            <a:off x="6511647" y="3190637"/>
            <a:ext cx="558279" cy="7287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向右箭號 32"/>
          <p:cNvSpPr/>
          <p:nvPr/>
        </p:nvSpPr>
        <p:spPr>
          <a:xfrm>
            <a:off x="8997526" y="3419072"/>
            <a:ext cx="558279" cy="7287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7125572" y="2724281"/>
            <a:ext cx="3201477" cy="2629618"/>
            <a:chOff x="-2630921" y="4440114"/>
            <a:chExt cx="3201477" cy="2629618"/>
          </a:xfrm>
        </p:grpSpPr>
        <p:pic>
          <p:nvPicPr>
            <p:cNvPr id="30" name="圖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 flipH="1">
              <a:off x="-2630921" y="4440114"/>
              <a:ext cx="3201477" cy="1701788"/>
            </a:xfrm>
            <a:prstGeom prst="rect">
              <a:avLst/>
            </a:prstGeom>
          </p:spPr>
        </p:pic>
        <p:sp>
          <p:nvSpPr>
            <p:cNvPr id="31" name="文字方塊 30"/>
            <p:cNvSpPr txBox="1"/>
            <p:nvPr/>
          </p:nvSpPr>
          <p:spPr>
            <a:xfrm>
              <a:off x="-2630921" y="6238735"/>
              <a:ext cx="2906568" cy="83099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Fully Connected Feedforward network</a:t>
              </a:r>
              <a:endParaRPr lang="zh-TW" altLang="en-US" sz="2400" dirty="0"/>
            </a:p>
          </p:txBody>
        </p:sp>
      </p:grpSp>
      <p:sp>
        <p:nvSpPr>
          <p:cNvPr id="34" name="向右箭號 33"/>
          <p:cNvSpPr/>
          <p:nvPr/>
        </p:nvSpPr>
        <p:spPr>
          <a:xfrm>
            <a:off x="3849687" y="3202044"/>
            <a:ext cx="1832676" cy="7287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97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5" grpId="0" animBg="1"/>
      <p:bldP spid="33" grpId="0" animBg="1"/>
      <p:bldP spid="3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7C2937EF-BD00-2E4E-8E0D-72AE61D99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99762D5-2FFA-B94C-A191-CCFEEDA55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73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65AD686-2209-774D-8BC1-BF9F7AFC7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751" y="450851"/>
            <a:ext cx="83185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34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71367ABB-1AEB-BB46-8DD1-3FE985A34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6B5887C-8EAD-1140-A7DB-1D9BC6144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8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0AE3648-9DCE-4C98-85A9-BEEC71D87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06" y="476208"/>
            <a:ext cx="11052847" cy="568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5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C188B21D-B3EB-463B-B6F2-30880F331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8D2AC80-3E7B-4616-A550-5D7993A27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9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9CEBBD6-811A-444E-9226-15F812702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79" y="516355"/>
            <a:ext cx="11142244" cy="554700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267AB60-CDFA-1B40-8EF4-DCC5E14649C7}"/>
              </a:ext>
            </a:extLst>
          </p:cNvPr>
          <p:cNvSpPr/>
          <p:nvPr/>
        </p:nvSpPr>
        <p:spPr>
          <a:xfrm>
            <a:off x="524877" y="2993523"/>
            <a:ext cx="10828923" cy="1392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6981AB4-1F6D-594C-B946-DDD4EB2B6D2F}"/>
              </a:ext>
            </a:extLst>
          </p:cNvPr>
          <p:cNvSpPr/>
          <p:nvPr/>
        </p:nvSpPr>
        <p:spPr>
          <a:xfrm>
            <a:off x="681539" y="4644859"/>
            <a:ext cx="10828923" cy="1392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5571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5629</TotalTime>
  <Words>3290</Words>
  <Application>Microsoft Office PowerPoint</Application>
  <PresentationFormat>寬螢幕</PresentationFormat>
  <Paragraphs>723</Paragraphs>
  <Slides>73</Slides>
  <Notes>60</Notes>
  <HiddenSlides>0</HiddenSlides>
  <MMClips>0</MMClips>
  <ScaleCrop>false</ScaleCrop>
  <HeadingPairs>
    <vt:vector size="8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73</vt:i4>
      </vt:variant>
    </vt:vector>
  </HeadingPairs>
  <TitlesOfParts>
    <vt:vector size="81" baseType="lpstr">
      <vt:lpstr>微軟正黑體</vt:lpstr>
      <vt:lpstr>Arial</vt:lpstr>
      <vt:lpstr>Calibri</vt:lpstr>
      <vt:lpstr>Calibri Light</vt:lpstr>
      <vt:lpstr>Cambria Math</vt:lpstr>
      <vt:lpstr>Wingdings</vt:lpstr>
      <vt:lpstr>Office 佈景主題</vt:lpstr>
      <vt:lpstr>方程式</vt:lpstr>
      <vt:lpstr>Introduction to Deep Learning</vt:lpstr>
      <vt:lpstr>PowerPoint 簡報</vt:lpstr>
      <vt:lpstr>Problems</vt:lpstr>
      <vt:lpstr>PowerPoint 簡報</vt:lpstr>
      <vt:lpstr>PowerPoint 簡報</vt:lpstr>
      <vt:lpstr>Machine Learning Pipeline</vt:lpstr>
      <vt:lpstr>Let’s talk about classifier first</vt:lpstr>
      <vt:lpstr>PowerPoint 簡報</vt:lpstr>
      <vt:lpstr>PowerPoint 簡報</vt:lpstr>
      <vt:lpstr>PowerPoint 簡報</vt:lpstr>
      <vt:lpstr>Let’s talk about classifier first</vt:lpstr>
      <vt:lpstr>PowerPoint 簡報</vt:lpstr>
      <vt:lpstr>PowerPoint 簡報</vt:lpstr>
      <vt:lpstr>Interpreting a Linear Classifier: Visual Viewpoint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Gradient Descent </vt:lpstr>
      <vt:lpstr>PowerPoint 簡報</vt:lpstr>
      <vt:lpstr>PowerPoint 簡報</vt:lpstr>
      <vt:lpstr>Chain Rule</vt:lpstr>
      <vt:lpstr>Backpropagation</vt:lpstr>
      <vt:lpstr>Backpropagation</vt:lpstr>
      <vt:lpstr>Foreward pass</vt:lpstr>
      <vt:lpstr>Backpropagation – Forward pass</vt:lpstr>
      <vt:lpstr>Backpropagation – Forward pass</vt:lpstr>
      <vt:lpstr>Backward pass</vt:lpstr>
      <vt:lpstr>Backpropagation – Backward pass</vt:lpstr>
      <vt:lpstr>Backpropagation – Backward pass</vt:lpstr>
      <vt:lpstr>Backpropagation – Backward pass</vt:lpstr>
      <vt:lpstr>Backpropagation – Backward pass</vt:lpstr>
      <vt:lpstr>Backpropagation – Backward pass</vt:lpstr>
      <vt:lpstr>Backpropagation – Backward pass</vt:lpstr>
      <vt:lpstr>Backpropagation – Backward pass</vt:lpstr>
      <vt:lpstr>PowerPoint 簡報</vt:lpstr>
      <vt:lpstr>Why CNN for Image</vt:lpstr>
      <vt:lpstr>Why CNN for Image</vt:lpstr>
      <vt:lpstr>Why CNN for Image</vt:lpstr>
      <vt:lpstr>The whole CNN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CNN – Max Pooling</vt:lpstr>
      <vt:lpstr>CNN – Max Pooling</vt:lpstr>
      <vt:lpstr>The whole CNN</vt:lpstr>
      <vt:lpstr>The whole CNN</vt:lpstr>
      <vt:lpstr>Flatten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Internship @ Ford Research</dc:title>
  <dc:creator>Jan Klopp</dc:creator>
  <cp:lastModifiedBy>昱翔 黃</cp:lastModifiedBy>
  <cp:revision>212</cp:revision>
  <dcterms:created xsi:type="dcterms:W3CDTF">2019-01-23T08:28:25Z</dcterms:created>
  <dcterms:modified xsi:type="dcterms:W3CDTF">2025-08-06T10:17:47Z</dcterms:modified>
</cp:coreProperties>
</file>