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36"/>
  </p:notesMasterIdLst>
  <p:sldIdLst>
    <p:sldId id="256" r:id="rId2"/>
    <p:sldId id="301" r:id="rId3"/>
    <p:sldId id="283" r:id="rId4"/>
    <p:sldId id="286" r:id="rId5"/>
    <p:sldId id="287" r:id="rId6"/>
    <p:sldId id="344" r:id="rId7"/>
    <p:sldId id="290" r:id="rId8"/>
    <p:sldId id="292" r:id="rId9"/>
    <p:sldId id="288" r:id="rId10"/>
    <p:sldId id="295" r:id="rId11"/>
    <p:sldId id="294" r:id="rId12"/>
    <p:sldId id="303" r:id="rId13"/>
    <p:sldId id="304" r:id="rId14"/>
    <p:sldId id="296" r:id="rId15"/>
    <p:sldId id="305" r:id="rId16"/>
    <p:sldId id="297" r:id="rId17"/>
    <p:sldId id="306" r:id="rId18"/>
    <p:sldId id="351" r:id="rId19"/>
    <p:sldId id="352" r:id="rId20"/>
    <p:sldId id="353" r:id="rId21"/>
    <p:sldId id="359" r:id="rId22"/>
    <p:sldId id="312" r:id="rId23"/>
    <p:sldId id="308" r:id="rId24"/>
    <p:sldId id="340" r:id="rId25"/>
    <p:sldId id="355" r:id="rId26"/>
    <p:sldId id="364" r:id="rId27"/>
    <p:sldId id="365" r:id="rId28"/>
    <p:sldId id="360" r:id="rId29"/>
    <p:sldId id="354" r:id="rId30"/>
    <p:sldId id="366" r:id="rId31"/>
    <p:sldId id="367" r:id="rId32"/>
    <p:sldId id="368" r:id="rId33"/>
    <p:sldId id="369" r:id="rId34"/>
    <p:sldId id="285" r:id="rId35"/>
  </p:sldIdLst>
  <p:sldSz cx="10059988" cy="7773988"/>
  <p:notesSz cx="6797675" cy="9874250"/>
  <p:defaultTextStyle>
    <a:defPPr>
      <a:defRPr lang="zh-TW"/>
    </a:defPPr>
    <a:lvl1pPr algn="l" defTabSz="1017588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508000" indent="-50800" algn="l" defTabSz="1017588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1017588" indent="-103188" algn="l" defTabSz="1017588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527175" indent="-155575" algn="l" defTabSz="1017588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2036763" indent="-207963" algn="l" defTabSz="1017588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>
          <p15:clr>
            <a:srgbClr val="A4A3A4"/>
          </p15:clr>
        </p15:guide>
        <p15:guide id="2" pos="31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99CB"/>
    <a:srgbClr val="00FF00"/>
    <a:srgbClr val="CA21CA"/>
    <a:srgbClr val="FF9F00"/>
    <a:srgbClr val="BAE0E3"/>
    <a:srgbClr val="1AEC19"/>
    <a:srgbClr val="FF505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2" autoAdjust="0"/>
    <p:restoredTop sz="72351" autoAdjust="0"/>
  </p:normalViewPr>
  <p:slideViewPr>
    <p:cSldViewPr>
      <p:cViewPr>
        <p:scale>
          <a:sx n="66" d="100"/>
          <a:sy n="66" d="100"/>
        </p:scale>
        <p:origin x="1646" y="-562"/>
      </p:cViewPr>
      <p:guideLst>
        <p:guide orient="horz" pos="2449"/>
        <p:guide pos="316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880" y="-9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19007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19007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167E2C3-0920-4D4A-85BE-D9F006E7256F}" type="datetimeFigureOut">
              <a:rPr lang="zh-TW" altLang="en-US"/>
              <a:pPr>
                <a:defRPr/>
              </a:pPr>
              <a:t>2025/8/2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741363"/>
            <a:ext cx="47879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19007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19007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0546008-D5B4-4E5A-8AAF-73EC577B046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9611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546008-D5B4-4E5A-8AAF-73EC577B0460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2465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546008-D5B4-4E5A-8AAF-73EC577B0460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678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546008-D5B4-4E5A-8AAF-73EC577B0460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7753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546008-D5B4-4E5A-8AAF-73EC577B0460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0166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546008-D5B4-4E5A-8AAF-73EC577B0460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6324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546008-D5B4-4E5A-8AAF-73EC577B0460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8367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546008-D5B4-4E5A-8AAF-73EC577B0460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282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546008-D5B4-4E5A-8AAF-73EC577B0460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902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546008-D5B4-4E5A-8AAF-73EC577B0460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4961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546008-D5B4-4E5A-8AAF-73EC577B0460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79108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546008-D5B4-4E5A-8AAF-73EC577B0460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7871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546008-D5B4-4E5A-8AAF-73EC577B0460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71626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546008-D5B4-4E5A-8AAF-73EC577B0460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83457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546008-D5B4-4E5A-8AAF-73EC577B0460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63250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546008-D5B4-4E5A-8AAF-73EC577B0460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33137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546008-D5B4-4E5A-8AAF-73EC577B0460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80523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546008-D5B4-4E5A-8AAF-73EC577B0460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17950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546008-D5B4-4E5A-8AAF-73EC577B0460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18940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546008-D5B4-4E5A-8AAF-73EC577B0460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76927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546008-D5B4-4E5A-8AAF-73EC577B0460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50205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546008-D5B4-4E5A-8AAF-73EC577B0460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97218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546008-D5B4-4E5A-8AAF-73EC577B0460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8753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546008-D5B4-4E5A-8AAF-73EC577B0460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30355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546008-D5B4-4E5A-8AAF-73EC577B0460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37176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546008-D5B4-4E5A-8AAF-73EC577B0460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42465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546008-D5B4-4E5A-8AAF-73EC577B0460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66286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546008-D5B4-4E5A-8AAF-73EC577B0460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9291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546008-D5B4-4E5A-8AAF-73EC577B0460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0005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546008-D5B4-4E5A-8AAF-73EC577B0460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6707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546008-D5B4-4E5A-8AAF-73EC577B0460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4489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546008-D5B4-4E5A-8AAF-73EC577B0460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8558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546008-D5B4-4E5A-8AAF-73EC577B0460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6696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546008-D5B4-4E5A-8AAF-73EC577B0460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8856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4499" y="1665280"/>
            <a:ext cx="8550990" cy="166636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08998" y="4405260"/>
            <a:ext cx="7041992" cy="19866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9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8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7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6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436938" y="7205663"/>
            <a:ext cx="3186112" cy="414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Chih-Ting Liu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9A4FE-E41F-4D40-B638-FA2B5222542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cxnSp>
        <p:nvCxnSpPr>
          <p:cNvPr id="7" name="直線接點 6"/>
          <p:cNvCxnSpPr/>
          <p:nvPr userDrawn="1"/>
        </p:nvCxnSpPr>
        <p:spPr>
          <a:xfrm>
            <a:off x="442118" y="1713600"/>
            <a:ext cx="91963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93491" y="311321"/>
            <a:ext cx="2263497" cy="663308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03000" y="311321"/>
            <a:ext cx="6622825" cy="6633083"/>
          </a:xfrm>
        </p:spPr>
        <p:txBody>
          <a:bodyPr vert="eaVert"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436938" y="7205663"/>
            <a:ext cx="3186112" cy="414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err="1"/>
              <a:t>Chih</a:t>
            </a:r>
            <a:r>
              <a:rPr lang="en-US" altLang="zh-TW" dirty="0"/>
              <a:t>-Ting Liu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0C4AA-5018-4D5D-A285-84058DC68C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3512" cy="1153663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3238" y="1726754"/>
            <a:ext cx="9053512" cy="5360973"/>
          </a:xfrm>
        </p:spPr>
        <p:txBody>
          <a:bodyPr/>
          <a:lstStyle>
            <a:lvl1pPr>
              <a:spcBef>
                <a:spcPts val="1500"/>
              </a:spcBef>
              <a:defRPr sz="2800"/>
            </a:lvl1pPr>
            <a:lvl2pPr>
              <a:spcBef>
                <a:spcPts val="500"/>
              </a:spcBef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4670" y="4995508"/>
            <a:ext cx="8550990" cy="154400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94670" y="3294949"/>
            <a:ext cx="8550990" cy="170055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50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90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5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80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5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7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65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03000" y="1813931"/>
            <a:ext cx="4443161" cy="51304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13827" y="1813931"/>
            <a:ext cx="4443161" cy="51304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cxnSp>
        <p:nvCxnSpPr>
          <p:cNvPr id="9" name="直線接點 8"/>
          <p:cNvCxnSpPr/>
          <p:nvPr userDrawn="1"/>
        </p:nvCxnSpPr>
        <p:spPr>
          <a:xfrm>
            <a:off x="442118" y="1713600"/>
            <a:ext cx="91963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03000" y="1740150"/>
            <a:ext cx="4444908" cy="7252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09504" indent="0">
              <a:buNone/>
              <a:defRPr sz="2200" b="1"/>
            </a:lvl2pPr>
            <a:lvl3pPr marL="1019007" indent="0">
              <a:buNone/>
              <a:defRPr sz="2000" b="1"/>
            </a:lvl3pPr>
            <a:lvl4pPr marL="1528511" indent="0">
              <a:buNone/>
              <a:defRPr sz="1800" b="1"/>
            </a:lvl4pPr>
            <a:lvl5pPr marL="2038015" indent="0">
              <a:buNone/>
              <a:defRPr sz="1800" b="1"/>
            </a:lvl5pPr>
            <a:lvl6pPr marL="2547518" indent="0">
              <a:buNone/>
              <a:defRPr sz="1800" b="1"/>
            </a:lvl6pPr>
            <a:lvl7pPr marL="3057022" indent="0">
              <a:buNone/>
              <a:defRPr sz="1800" b="1"/>
            </a:lvl7pPr>
            <a:lvl8pPr marL="3566526" indent="0">
              <a:buNone/>
              <a:defRPr sz="1800" b="1"/>
            </a:lvl8pPr>
            <a:lvl9pPr marL="4076029" indent="0">
              <a:buNone/>
              <a:defRPr sz="18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3000" y="2465362"/>
            <a:ext cx="4444908" cy="44790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110335" y="1740150"/>
            <a:ext cx="4446654" cy="7252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09504" indent="0">
              <a:buNone/>
              <a:defRPr sz="2200" b="1"/>
            </a:lvl2pPr>
            <a:lvl3pPr marL="1019007" indent="0">
              <a:buNone/>
              <a:defRPr sz="2000" b="1"/>
            </a:lvl3pPr>
            <a:lvl4pPr marL="1528511" indent="0">
              <a:buNone/>
              <a:defRPr sz="1800" b="1"/>
            </a:lvl4pPr>
            <a:lvl5pPr marL="2038015" indent="0">
              <a:buNone/>
              <a:defRPr sz="1800" b="1"/>
            </a:lvl5pPr>
            <a:lvl6pPr marL="2547518" indent="0">
              <a:buNone/>
              <a:defRPr sz="1800" b="1"/>
            </a:lvl6pPr>
            <a:lvl7pPr marL="3057022" indent="0">
              <a:buNone/>
              <a:defRPr sz="1800" b="1"/>
            </a:lvl7pPr>
            <a:lvl8pPr marL="3566526" indent="0">
              <a:buNone/>
              <a:defRPr sz="1800" b="1"/>
            </a:lvl8pPr>
            <a:lvl9pPr marL="4076029" indent="0">
              <a:buNone/>
              <a:defRPr sz="18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110335" y="2465362"/>
            <a:ext cx="4446654" cy="44790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436938" y="7205663"/>
            <a:ext cx="3186112" cy="414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Chih-Ting Liu</a:t>
            </a: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E5622-D52C-49A1-B120-F5319B1CF8A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cxnSp>
        <p:nvCxnSpPr>
          <p:cNvPr id="10" name="直線接點 9"/>
          <p:cNvCxnSpPr/>
          <p:nvPr userDrawn="1"/>
        </p:nvCxnSpPr>
        <p:spPr>
          <a:xfrm>
            <a:off x="442118" y="1692000"/>
            <a:ext cx="91963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436938" y="7205663"/>
            <a:ext cx="3186112" cy="414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Chih-Ting Liu</a:t>
            </a: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CA52F-6704-4F0B-A264-2AC568877DA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436938" y="7205663"/>
            <a:ext cx="3186112" cy="414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Chih-Ting Liu</a:t>
            </a: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3BB76-CE3D-49F4-A154-94A7834C65B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3000" y="309520"/>
            <a:ext cx="3309667" cy="131725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33176" y="309521"/>
            <a:ext cx="5623813" cy="66348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03000" y="1626780"/>
            <a:ext cx="3309667" cy="5317624"/>
          </a:xfrm>
        </p:spPr>
        <p:txBody>
          <a:bodyPr/>
          <a:lstStyle>
            <a:lvl1pPr marL="0" indent="0">
              <a:buNone/>
              <a:defRPr sz="1600"/>
            </a:lvl1pPr>
            <a:lvl2pPr marL="509504" indent="0">
              <a:buNone/>
              <a:defRPr sz="1300"/>
            </a:lvl2pPr>
            <a:lvl3pPr marL="1019007" indent="0">
              <a:buNone/>
              <a:defRPr sz="1100"/>
            </a:lvl3pPr>
            <a:lvl4pPr marL="1528511" indent="0">
              <a:buNone/>
              <a:defRPr sz="1000"/>
            </a:lvl4pPr>
            <a:lvl5pPr marL="2038015" indent="0">
              <a:buNone/>
              <a:defRPr sz="1000"/>
            </a:lvl5pPr>
            <a:lvl6pPr marL="2547518" indent="0">
              <a:buNone/>
              <a:defRPr sz="1000"/>
            </a:lvl6pPr>
            <a:lvl7pPr marL="3057022" indent="0">
              <a:buNone/>
              <a:defRPr sz="1000"/>
            </a:lvl7pPr>
            <a:lvl8pPr marL="3566526" indent="0">
              <a:buNone/>
              <a:defRPr sz="1000"/>
            </a:lvl8pPr>
            <a:lvl9pPr marL="4076029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436938" y="7205663"/>
            <a:ext cx="3186112" cy="414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Chih-Ting Liu</a:t>
            </a: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251D9-64D3-4979-A19B-A0411B3F4F4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71828" y="5441792"/>
            <a:ext cx="6035993" cy="64243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71828" y="694620"/>
            <a:ext cx="6035993" cy="4664393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09504" indent="0">
              <a:buNone/>
              <a:defRPr sz="3100"/>
            </a:lvl2pPr>
            <a:lvl3pPr marL="1019007" indent="0">
              <a:buNone/>
              <a:defRPr sz="2700"/>
            </a:lvl3pPr>
            <a:lvl4pPr marL="1528511" indent="0">
              <a:buNone/>
              <a:defRPr sz="2200"/>
            </a:lvl4pPr>
            <a:lvl5pPr marL="2038015" indent="0">
              <a:buNone/>
              <a:defRPr sz="2200"/>
            </a:lvl5pPr>
            <a:lvl6pPr marL="2547518" indent="0">
              <a:buNone/>
              <a:defRPr sz="2200"/>
            </a:lvl6pPr>
            <a:lvl7pPr marL="3057022" indent="0">
              <a:buNone/>
              <a:defRPr sz="2200"/>
            </a:lvl7pPr>
            <a:lvl8pPr marL="3566526" indent="0">
              <a:buNone/>
              <a:defRPr sz="2200"/>
            </a:lvl8pPr>
            <a:lvl9pPr marL="4076029" indent="0">
              <a:buNone/>
              <a:defRPr sz="22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71828" y="6084226"/>
            <a:ext cx="6035993" cy="912363"/>
          </a:xfrm>
        </p:spPr>
        <p:txBody>
          <a:bodyPr/>
          <a:lstStyle>
            <a:lvl1pPr marL="0" indent="0">
              <a:buNone/>
              <a:defRPr sz="1600"/>
            </a:lvl1pPr>
            <a:lvl2pPr marL="509504" indent="0">
              <a:buNone/>
              <a:defRPr sz="1300"/>
            </a:lvl2pPr>
            <a:lvl3pPr marL="1019007" indent="0">
              <a:buNone/>
              <a:defRPr sz="1100"/>
            </a:lvl3pPr>
            <a:lvl4pPr marL="1528511" indent="0">
              <a:buNone/>
              <a:defRPr sz="1000"/>
            </a:lvl4pPr>
            <a:lvl5pPr marL="2038015" indent="0">
              <a:buNone/>
              <a:defRPr sz="1000"/>
            </a:lvl5pPr>
            <a:lvl6pPr marL="2547518" indent="0">
              <a:buNone/>
              <a:defRPr sz="1000"/>
            </a:lvl6pPr>
            <a:lvl7pPr marL="3057022" indent="0">
              <a:buNone/>
              <a:defRPr sz="1000"/>
            </a:lvl7pPr>
            <a:lvl8pPr marL="3566526" indent="0">
              <a:buNone/>
              <a:defRPr sz="1000"/>
            </a:lvl8pPr>
            <a:lvl9pPr marL="4076029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436938" y="7205663"/>
            <a:ext cx="3186112" cy="414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Chih-Ting Liu</a:t>
            </a: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99559-CD04-4B59-9B60-2031875F0FE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503238" y="311150"/>
            <a:ext cx="90535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901" tIns="50950" rIns="101901" bIns="509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4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503238" y="2014785"/>
            <a:ext cx="9053512" cy="492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901" tIns="50950" rIns="101901" bIns="509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503238" y="7205663"/>
            <a:ext cx="2346325" cy="414337"/>
          </a:xfrm>
          <a:prstGeom prst="rect">
            <a:avLst/>
          </a:prstGeom>
        </p:spPr>
        <p:txBody>
          <a:bodyPr vert="horz" lIns="101901" tIns="50950" rIns="101901" bIns="50950" rtlCol="0" anchor="ctr"/>
          <a:lstStyle>
            <a:lvl1pPr algn="l" defTabSz="1019007" fontAlgn="auto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TW"/>
              <a:t>Media IC &amp; System Lab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210425" y="7205663"/>
            <a:ext cx="2346325" cy="414337"/>
          </a:xfrm>
          <a:prstGeom prst="rect">
            <a:avLst/>
          </a:prstGeom>
        </p:spPr>
        <p:txBody>
          <a:bodyPr vert="horz" lIns="101901" tIns="50950" rIns="101901" bIns="50950" rtlCol="0" anchor="ctr"/>
          <a:lstStyle>
            <a:lvl1pPr algn="r" defTabSz="1019007" fontAlgn="auto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18F32C2-42CA-4484-BE0F-09FB43FD9790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ctr" defTabSz="1017588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0"/>
          <a:cs typeface="Arial" panose="020B0604020202020204" pitchFamily="34" charset="0"/>
        </a:defRPr>
      </a:lvl1pPr>
      <a:lvl2pPr algn="ctr" defTabSz="10175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defTabSz="10175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defTabSz="10175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defTabSz="10175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defTabSz="1017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defTabSz="1017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defTabSz="1017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defTabSz="1017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81000" indent="-381000" algn="l" defTabSz="10175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0"/>
          <a:cs typeface="Arial" panose="020B0604020202020204" pitchFamily="34" charset="0"/>
        </a:defRPr>
      </a:lvl1pPr>
      <a:lvl2pPr marL="827088" indent="-317500" algn="l" defTabSz="10175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0"/>
          <a:cs typeface="Arial" panose="020B0604020202020204" pitchFamily="34" charset="0"/>
        </a:defRPr>
      </a:lvl2pPr>
      <a:lvl3pPr marL="1273175" indent="-254000" algn="l" defTabSz="10175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0"/>
          <a:cs typeface="Arial" panose="020B0604020202020204" pitchFamily="34" charset="0"/>
        </a:defRPr>
      </a:lvl3pPr>
      <a:lvl4pPr marL="1782763" indent="-254000" algn="l" defTabSz="10175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0"/>
          <a:cs typeface="Arial" panose="020B0604020202020204" pitchFamily="34" charset="0"/>
        </a:defRPr>
      </a:lvl4pPr>
      <a:lvl5pPr marL="2292350" indent="-254000" algn="l" defTabSz="10175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0"/>
          <a:cs typeface="Arial" panose="020B0604020202020204" pitchFamily="34" charset="0"/>
        </a:defRPr>
      </a:lvl5pPr>
      <a:lvl6pPr marL="2802270" indent="-254752" algn="l" defTabSz="101900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774" indent="-254752" algn="l" defTabSz="101900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1278" indent="-254752" algn="l" defTabSz="101900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781" indent="-254752" algn="l" defTabSz="101900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0190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504" algn="l" defTabSz="10190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9007" algn="l" defTabSz="10190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511" algn="l" defTabSz="10190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8015" algn="l" defTabSz="10190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518" algn="l" defTabSz="10190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7022" algn="l" defTabSz="10190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6526" algn="l" defTabSz="10190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6029" algn="l" defTabSz="10190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pytorch/vision/blob/master/torchvision/models/resnet.py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628157-7DD7-4E5A-B012-4D79A6DCFB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530" y="1128308"/>
            <a:ext cx="8550990" cy="1666369"/>
          </a:xfrm>
        </p:spPr>
        <p:txBody>
          <a:bodyPr/>
          <a:lstStyle/>
          <a:p>
            <a:r>
              <a:rPr lang="en-US" altLang="zh-TW" dirty="0"/>
              <a:t>DLCV</a:t>
            </a:r>
            <a:r>
              <a:rPr lang="zh-TW" altLang="en-US" dirty="0"/>
              <a:t> </a:t>
            </a:r>
            <a:r>
              <a:rPr lang="en-US" altLang="zh-TW" dirty="0"/>
              <a:t>Application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7720594-9AF8-4BE9-ACD9-7683ABB81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8998" y="5975226"/>
            <a:ext cx="7041992" cy="936104"/>
          </a:xfrm>
        </p:spPr>
        <p:txBody>
          <a:bodyPr/>
          <a:lstStyle/>
          <a:p>
            <a:r>
              <a:rPr lang="en-US" altLang="zh-TW" sz="1800" dirty="0" err="1"/>
              <a:t>Lecturer:Chih-Ning</a:t>
            </a:r>
            <a:r>
              <a:rPr lang="en-US" altLang="zh-TW" sz="1800" dirty="0"/>
              <a:t> Chen</a:t>
            </a:r>
          </a:p>
          <a:p>
            <a:r>
              <a:rPr lang="en-US" altLang="zh-TW" sz="1800" dirty="0"/>
              <a:t>Media IC &amp; System Lab</a:t>
            </a:r>
            <a:endParaRPr lang="zh-TW" altLang="en-US" sz="18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06A9078-576F-4C4B-9FEB-96EDB6B8D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452" y="2999287"/>
            <a:ext cx="4631084" cy="2442173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2AABDC69-E13E-CE49-A7CF-14081C08B35A}"/>
              </a:ext>
            </a:extLst>
          </p:cNvPr>
          <p:cNvSpPr txBox="1"/>
          <p:nvPr/>
        </p:nvSpPr>
        <p:spPr>
          <a:xfrm>
            <a:off x="14152" y="7360334"/>
            <a:ext cx="54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1600" dirty="0"/>
              <a:t>version1: </a:t>
            </a:r>
            <a:r>
              <a:rPr kumimoji="1" lang="en-US" altLang="zh-TW" sz="1600" dirty="0" err="1"/>
              <a:t>Chih</a:t>
            </a:r>
            <a:r>
              <a:rPr kumimoji="1" lang="en-US" altLang="zh-TW" sz="1600" dirty="0"/>
              <a:t>-Wei Wu</a:t>
            </a:r>
            <a:endParaRPr kumimoji="1"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040484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BIGness</a:t>
            </a:r>
            <a:r>
              <a:rPr lang="en-US" altLang="zh-TW" dirty="0"/>
              <a:t> comes with some drawback…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r>
              <a:rPr lang="en-US" altLang="zh-TW">
                <a:uFillTx/>
              </a:rPr>
              <a:t>Media IC &amp; System Lab</a:t>
            </a:r>
            <a:endParaRPr lang="zh-TW" altLang="en-US" dirty="0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fld id="{CEF47BB5-B283-44CC-B23B-3AACAA1E1C91}" type="slidenum">
              <a:rPr lang="zh-TW" altLang="en-US" smtClean="0">
                <a:uFillTx/>
              </a:rPr>
              <a:pPr/>
              <a:t>10</a:t>
            </a:fld>
            <a:endParaRPr lang="zh-TW" altLang="en-US" dirty="0">
              <a:uFillTx/>
            </a:endParaRPr>
          </a:p>
        </p:txBody>
      </p:sp>
      <p:pic>
        <p:nvPicPr>
          <p:cNvPr id="8194" name="Picture 2" descr="ãoverweight funny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174" y="2887703"/>
            <a:ext cx="4453640" cy="343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381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/>
              <a:t>VGGNet</a:t>
            </a:r>
            <a:r>
              <a:rPr lang="en-US" altLang="zh-TW" dirty="0"/>
              <a:t> (16 layers)</a:t>
            </a:r>
            <a:br>
              <a:rPr lang="en-US" altLang="zh-TW" dirty="0"/>
            </a:br>
            <a:r>
              <a:rPr lang="en-US" altLang="zh-TW" sz="2200" dirty="0"/>
              <a:t>[</a:t>
            </a:r>
            <a:r>
              <a:rPr lang="en-US" altLang="zh-TW" sz="2200" dirty="0" err="1"/>
              <a:t>Simonyan</a:t>
            </a:r>
            <a:r>
              <a:rPr lang="en-US" altLang="zh-TW" sz="2200" dirty="0"/>
              <a:t> and Zisserman, 2014]</a:t>
            </a:r>
            <a:endParaRPr lang="zh-TW" altLang="en-US" sz="2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44513" y="2014786"/>
            <a:ext cx="5557074" cy="3953574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400" dirty="0">
                <a:solidFill>
                  <a:schemeClr val="accent5"/>
                </a:solidFill>
              </a:rPr>
              <a:t>Q: Stacking more layers will increase parameters, which may </a:t>
            </a:r>
            <a:r>
              <a:rPr lang="en-US" altLang="zh-TW" sz="2400" dirty="0" err="1">
                <a:solidFill>
                  <a:schemeClr val="accent5"/>
                </a:solidFill>
              </a:rPr>
              <a:t>overfit</a:t>
            </a:r>
            <a:r>
              <a:rPr lang="en-US" altLang="zh-TW" sz="2400" dirty="0">
                <a:solidFill>
                  <a:schemeClr val="accent5"/>
                </a:solidFill>
              </a:rPr>
              <a:t> the data</a:t>
            </a:r>
          </a:p>
          <a:p>
            <a:r>
              <a:rPr lang="en-US" altLang="zh-TW" sz="2400" dirty="0"/>
              <a:t>Use smaller filter (3x3 </a:t>
            </a:r>
            <a:r>
              <a:rPr lang="en-US" altLang="zh-TW" sz="2400" dirty="0" err="1"/>
              <a:t>conv</a:t>
            </a:r>
            <a:r>
              <a:rPr lang="en-US" altLang="zh-TW" sz="2400" dirty="0"/>
              <a:t>)</a:t>
            </a:r>
            <a:br>
              <a:rPr lang="en-US" altLang="zh-TW" sz="2400" dirty="0"/>
            </a:br>
            <a:r>
              <a:rPr lang="en-US" altLang="zh-TW" sz="2400" dirty="0"/>
              <a:t>-&gt; Three 3x3 (stride 1) </a:t>
            </a:r>
            <a:r>
              <a:rPr lang="en-US" altLang="zh-TW" sz="2400" dirty="0" err="1"/>
              <a:t>conv</a:t>
            </a:r>
            <a:r>
              <a:rPr lang="en-US" altLang="zh-TW" sz="2400" dirty="0"/>
              <a:t> layer have same receptive field of one 7x7 </a:t>
            </a:r>
            <a:r>
              <a:rPr lang="en-US" altLang="zh-TW" sz="2400" dirty="0" err="1"/>
              <a:t>conv</a:t>
            </a:r>
            <a:br>
              <a:rPr lang="en-US" altLang="zh-TW" sz="2400" dirty="0"/>
            </a:br>
            <a:r>
              <a:rPr lang="en-US" altLang="zh-TW" sz="2400" b="1" dirty="0"/>
              <a:t>-&gt; Fewer parameters, more non-linearity</a:t>
            </a:r>
          </a:p>
          <a:p>
            <a:r>
              <a:rPr lang="en-US" altLang="zh-TW" sz="2400" dirty="0" err="1"/>
              <a:t>Downsample</a:t>
            </a:r>
            <a:r>
              <a:rPr lang="en-US" altLang="zh-TW" sz="2400" dirty="0"/>
              <a:t> the image more times</a:t>
            </a:r>
            <a:br>
              <a:rPr lang="en-US" altLang="zh-TW" sz="2400" dirty="0"/>
            </a:br>
            <a:r>
              <a:rPr lang="en-US" altLang="zh-TW" sz="2400" b="1" dirty="0"/>
              <a:t>-&gt; Reduce memory usage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r>
              <a:rPr lang="en-US" altLang="zh-TW">
                <a:uFillTx/>
              </a:rPr>
              <a:t>Media IC &amp; System Lab</a:t>
            </a:r>
            <a:endParaRPr lang="zh-TW" altLang="en-US" dirty="0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fld id="{CEF47BB5-B283-44CC-B23B-3AACAA1E1C91}" type="slidenum">
              <a:rPr lang="zh-TW" altLang="en-US" smtClean="0">
                <a:uFillTx/>
              </a:rPr>
              <a:pPr/>
              <a:t>11</a:t>
            </a:fld>
            <a:endParaRPr lang="zh-TW" altLang="en-US" dirty="0">
              <a:uFillTx/>
            </a:endParaRPr>
          </a:p>
        </p:txBody>
      </p:sp>
      <p:pic>
        <p:nvPicPr>
          <p:cNvPr id="7" name="Picture 2" descr="#Deep Learningåé¡¾#ä¹LeNetãAlexNetãGoogLeNetãVGGãRes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99" y="2625557"/>
            <a:ext cx="1198214" cy="18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#Deep Learningåé¡¾#ä¹LeNetãAlexNetãGoogLeNetãVGGãRes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99" y="2625557"/>
            <a:ext cx="1204845" cy="448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1049524" y="2240927"/>
            <a:ext cx="1164764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40" dirty="0" err="1"/>
              <a:t>AlexNet</a:t>
            </a:r>
            <a:endParaRPr lang="zh-TW" altLang="en-US" sz="154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372738" y="2240926"/>
            <a:ext cx="1164764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40" dirty="0"/>
              <a:t>VGG-16</a:t>
            </a:r>
            <a:endParaRPr lang="zh-TW" altLang="en-US" sz="1540" dirty="0"/>
          </a:p>
        </p:txBody>
      </p:sp>
    </p:spTree>
    <p:extLst>
      <p:ext uri="{BB962C8B-B14F-4D97-AF65-F5344CB8AC3E}">
        <p14:creationId xmlns:p14="http://schemas.microsoft.com/office/powerpoint/2010/main" val="638154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/>
              <a:t>VGGNet</a:t>
            </a:r>
            <a:r>
              <a:rPr lang="en-US" altLang="zh-TW" dirty="0"/>
              <a:t> (16 layers)</a:t>
            </a:r>
            <a:br>
              <a:rPr lang="en-US" altLang="zh-TW" dirty="0"/>
            </a:br>
            <a:r>
              <a:rPr lang="en-US" altLang="zh-TW" sz="2200" dirty="0"/>
              <a:t>[</a:t>
            </a:r>
            <a:r>
              <a:rPr lang="en-US" altLang="zh-TW" sz="2200" dirty="0" err="1"/>
              <a:t>Simonyan</a:t>
            </a:r>
            <a:r>
              <a:rPr lang="en-US" altLang="zh-TW" sz="2200" dirty="0"/>
              <a:t> and Zisserman, 2014]</a:t>
            </a:r>
            <a:endParaRPr lang="zh-TW" altLang="en-US" sz="2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72188" y="2176979"/>
            <a:ext cx="6959050" cy="39535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dirty="0">
                <a:solidFill>
                  <a:schemeClr val="accent5"/>
                </a:solidFill>
              </a:rPr>
              <a:t>However, a closer look at parameter counts…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r>
              <a:rPr lang="en-US" altLang="zh-TW">
                <a:uFillTx/>
              </a:rPr>
              <a:t>Media IC &amp; System Lab</a:t>
            </a:r>
            <a:endParaRPr lang="zh-TW" altLang="en-US" dirty="0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fld id="{CEF47BB5-B283-44CC-B23B-3AACAA1E1C91}" type="slidenum">
              <a:rPr lang="zh-TW" altLang="en-US" smtClean="0">
                <a:uFillTx/>
              </a:rPr>
              <a:pPr/>
              <a:t>12</a:t>
            </a:fld>
            <a:endParaRPr lang="zh-TW" altLang="en-US" dirty="0">
              <a:uFillTx/>
            </a:endParaRPr>
          </a:p>
        </p:txBody>
      </p:sp>
      <p:pic>
        <p:nvPicPr>
          <p:cNvPr id="8" name="Picture 4" descr="#Deep Learningåé¡¾#ä¹LeNetãAlexNetãGoogLeNetãVGGãRes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98" y="2625557"/>
            <a:ext cx="1204845" cy="448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1052837" y="2240926"/>
            <a:ext cx="1164764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40" dirty="0"/>
              <a:t>VGG-16</a:t>
            </a:r>
            <a:endParaRPr lang="zh-TW" altLang="en-US" sz="1540" dirty="0"/>
          </a:p>
        </p:txBody>
      </p:sp>
      <p:sp>
        <p:nvSpPr>
          <p:cNvPr id="11" name="矩形 10"/>
          <p:cNvSpPr/>
          <p:nvPr/>
        </p:nvSpPr>
        <p:spPr>
          <a:xfrm>
            <a:off x="2472188" y="3174869"/>
            <a:ext cx="6959050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540" dirty="0"/>
              <a:t>CONV3-64: [224x224x64] (3*3*3)*64 = 1,728</a:t>
            </a:r>
          </a:p>
          <a:p>
            <a:r>
              <a:rPr lang="en-US" altLang="zh-TW" sz="1540" dirty="0"/>
              <a:t>CONV3-64: [224x224x64] (3*3*64)*64 = 36,864</a:t>
            </a:r>
          </a:p>
          <a:p>
            <a:r>
              <a:rPr lang="en-US" altLang="zh-TW" sz="1540" dirty="0"/>
              <a:t>CONV3-128: [112x112x128] (3*3*64)*128 = 73,728</a:t>
            </a:r>
          </a:p>
          <a:p>
            <a:r>
              <a:rPr lang="en-US" altLang="zh-TW" sz="1540" dirty="0"/>
              <a:t>CONV3-128: [112x112x128] (3*3*128)*128 = 147,456</a:t>
            </a:r>
          </a:p>
          <a:p>
            <a:r>
              <a:rPr lang="en-US" altLang="zh-TW" sz="1540" dirty="0"/>
              <a:t>CONV3-256: [56x56x256] (3*3*128)*256 = 294,912</a:t>
            </a:r>
          </a:p>
          <a:p>
            <a:r>
              <a:rPr lang="en-US" altLang="zh-TW" sz="1540" dirty="0"/>
              <a:t>CONV3-256: [56x56x256] (3*3*256)*256 = 589,824</a:t>
            </a:r>
          </a:p>
          <a:p>
            <a:r>
              <a:rPr lang="en-US" altLang="zh-TW" sz="1540" dirty="0"/>
              <a:t>CONV3-256: [56x56x256] (3*3*256)*256 = 589,824</a:t>
            </a:r>
          </a:p>
          <a:p>
            <a:r>
              <a:rPr lang="en-US" altLang="zh-TW" sz="1540" dirty="0"/>
              <a:t>CONV3-512: [28x28x512] (3*3*256)*512 = 1,179,648</a:t>
            </a:r>
          </a:p>
          <a:p>
            <a:r>
              <a:rPr lang="en-US" altLang="zh-TW" sz="1540" dirty="0"/>
              <a:t>CONV3-512: [28x28x512] (3*3*512)*512 = 2,359,296</a:t>
            </a:r>
          </a:p>
          <a:p>
            <a:r>
              <a:rPr lang="en-US" altLang="zh-TW" sz="1540" dirty="0"/>
              <a:t>CONV3-512: [28x28x512 (3*3*512)*512 = 2,359,296</a:t>
            </a:r>
          </a:p>
          <a:p>
            <a:r>
              <a:rPr lang="en-US" altLang="zh-TW" sz="1540" dirty="0"/>
              <a:t>CONV3-512: [14x14x512] (3*3*512)*512 = 2,359,296</a:t>
            </a:r>
          </a:p>
          <a:p>
            <a:r>
              <a:rPr lang="en-US" altLang="zh-TW" sz="1540" dirty="0"/>
              <a:t>CONV3-512: [14x14x512] (3*3*512)*512 = 2,359,296</a:t>
            </a:r>
          </a:p>
          <a:p>
            <a:r>
              <a:rPr lang="en-US" altLang="zh-TW" sz="1540" dirty="0"/>
              <a:t>CONV3-512: [14x14x512] (3*3*512)*512 = 2,359,296</a:t>
            </a:r>
          </a:p>
          <a:p>
            <a:r>
              <a:rPr lang="en-US" altLang="zh-TW" sz="1540" dirty="0"/>
              <a:t>FC: [1x1x4096] 7*7*512*4096 = 102,760,448</a:t>
            </a:r>
          </a:p>
          <a:p>
            <a:r>
              <a:rPr lang="en-US" altLang="zh-TW" sz="1540" dirty="0"/>
              <a:t>FC: [1x1x4096] 4096*4096 = 16,777,216</a:t>
            </a:r>
          </a:p>
          <a:p>
            <a:r>
              <a:rPr lang="en-US" altLang="zh-TW" sz="1540" dirty="0"/>
              <a:t>FC: [1x1x1000] 4096*1000 = 4,096,000</a:t>
            </a:r>
          </a:p>
        </p:txBody>
      </p:sp>
      <p:sp>
        <p:nvSpPr>
          <p:cNvPr id="12" name="矩形 11"/>
          <p:cNvSpPr/>
          <p:nvPr/>
        </p:nvSpPr>
        <p:spPr>
          <a:xfrm>
            <a:off x="5362438" y="6277207"/>
            <a:ext cx="1178549" cy="2692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13" name="文字方塊 12"/>
          <p:cNvSpPr txBox="1"/>
          <p:nvPr/>
        </p:nvSpPr>
        <p:spPr>
          <a:xfrm>
            <a:off x="6507451" y="6290552"/>
            <a:ext cx="3360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>
                <a:solidFill>
                  <a:srgbClr val="FF0000"/>
                </a:solidFill>
              </a:rPr>
              <a:t>FC is the most costly layer!</a:t>
            </a:r>
            <a:endParaRPr lang="zh-TW" alt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691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3231" y="2487464"/>
            <a:ext cx="6442579" cy="3953574"/>
          </a:xfrm>
        </p:spPr>
        <p:txBody>
          <a:bodyPr/>
          <a:lstStyle/>
          <a:p>
            <a:r>
              <a:rPr lang="en-US" altLang="zh-TW" dirty="0"/>
              <a:t>Avoid expensive FC layers</a:t>
            </a:r>
          </a:p>
          <a:p>
            <a:r>
              <a:rPr lang="en-US" altLang="zh-TW" dirty="0"/>
              <a:t>12x less </a:t>
            </a:r>
            <a:r>
              <a:rPr lang="en-US" altLang="zh-TW" dirty="0" err="1"/>
              <a:t>params</a:t>
            </a:r>
            <a:r>
              <a:rPr lang="en-US" altLang="zh-TW" dirty="0"/>
              <a:t> than </a:t>
            </a:r>
            <a:r>
              <a:rPr lang="en-US" altLang="zh-TW" dirty="0" err="1"/>
              <a:t>AlexNet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GOOGLENET (22 layers)</a:t>
            </a:r>
            <a:br>
              <a:rPr lang="en-US" altLang="zh-TW" dirty="0"/>
            </a:br>
            <a:r>
              <a:rPr lang="en-US" altLang="zh-TW" sz="2200" dirty="0" err="1"/>
              <a:t>Szegedy</a:t>
            </a:r>
            <a:r>
              <a:rPr lang="en-US" altLang="zh-TW" sz="2200" dirty="0"/>
              <a:t> et al., 2014</a:t>
            </a:r>
            <a:endParaRPr lang="zh-TW" altLang="en-US" sz="22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r>
              <a:rPr lang="en-US" altLang="zh-TW">
                <a:uFillTx/>
              </a:rPr>
              <a:t>Media IC &amp; System Lab</a:t>
            </a:r>
            <a:endParaRPr lang="zh-TW" altLang="en-US" dirty="0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fld id="{CEF47BB5-B283-44CC-B23B-3AACAA1E1C91}" type="slidenum">
              <a:rPr lang="zh-TW" altLang="en-US" smtClean="0">
                <a:uFillTx/>
              </a:rPr>
              <a:pPr/>
              <a:t>13</a:t>
            </a:fld>
            <a:endParaRPr lang="zh-TW" altLang="en-US" dirty="0">
              <a:uFillTx/>
            </a:endParaRPr>
          </a:p>
        </p:txBody>
      </p:sp>
      <p:pic>
        <p:nvPicPr>
          <p:cNvPr id="10242" name="Picture 2" descr="https://miro.medium.com/max/3000/1*ZFPOSAted10TPd3hBQU8iQ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75630" y="3921846"/>
            <a:ext cx="5861300" cy="131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ãglobal average poolingãçåçæå°çµæ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5"/>
          <a:stretch/>
        </p:blipFill>
        <p:spPr bwMode="auto">
          <a:xfrm>
            <a:off x="1032797" y="4291580"/>
            <a:ext cx="6424679" cy="214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5430780" y="2635510"/>
            <a:ext cx="9075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>
                <a:solidFill>
                  <a:srgbClr val="FF0000"/>
                </a:solidFill>
              </a:rPr>
              <a:t>How?</a:t>
            </a:r>
            <a:endParaRPr lang="zh-TW" altLang="en-US" sz="2200" dirty="0">
              <a:solidFill>
                <a:srgbClr val="FF0000"/>
              </a:solidFill>
            </a:endParaRPr>
          </a:p>
        </p:txBody>
      </p:sp>
      <p:cxnSp>
        <p:nvCxnSpPr>
          <p:cNvPr id="9" name="直線接點 8"/>
          <p:cNvCxnSpPr/>
          <p:nvPr/>
        </p:nvCxnSpPr>
        <p:spPr>
          <a:xfrm>
            <a:off x="1032797" y="2950890"/>
            <a:ext cx="32038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1618346" y="6440440"/>
            <a:ext cx="18261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/>
              <a:t>w/ FC</a:t>
            </a:r>
            <a:endParaRPr lang="zh-TW" altLang="en-US" sz="22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4952400" y="6440440"/>
            <a:ext cx="18261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/>
              <a:t>w/o FC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04081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2413" y="2405537"/>
            <a:ext cx="6442579" cy="3953574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>
                <a:solidFill>
                  <a:schemeClr val="accent5"/>
                </a:solidFill>
              </a:rPr>
              <a:t>Q: Can we let the network choose its operation at each layer?</a:t>
            </a:r>
            <a:endParaRPr lang="zh-TW" altLang="en-US" dirty="0">
              <a:solidFill>
                <a:schemeClr val="accent5"/>
              </a:solidFill>
            </a:endParaRPr>
          </a:p>
        </p:txBody>
      </p:sp>
      <p:sp>
        <p:nvSpPr>
          <p:cNvPr id="10253" name="矩形 10252"/>
          <p:cNvSpPr/>
          <p:nvPr/>
        </p:nvSpPr>
        <p:spPr>
          <a:xfrm>
            <a:off x="1162354" y="3565221"/>
            <a:ext cx="5040696" cy="31036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GOOGLENET (22 layers)</a:t>
            </a:r>
            <a:br>
              <a:rPr lang="en-US" altLang="zh-TW" dirty="0"/>
            </a:br>
            <a:r>
              <a:rPr lang="en-US" altLang="zh-TW" sz="2200" dirty="0" err="1"/>
              <a:t>Szegedy</a:t>
            </a:r>
            <a:r>
              <a:rPr lang="en-US" altLang="zh-TW" sz="2200" dirty="0"/>
              <a:t> et al., 2014</a:t>
            </a:r>
            <a:endParaRPr lang="zh-TW" altLang="en-US" sz="22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r>
              <a:rPr lang="en-US" altLang="zh-TW">
                <a:uFillTx/>
              </a:rPr>
              <a:t>Media IC &amp; System Lab</a:t>
            </a:r>
            <a:endParaRPr lang="zh-TW" altLang="en-US" dirty="0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fld id="{CEF47BB5-B283-44CC-B23B-3AACAA1E1C91}" type="slidenum">
              <a:rPr lang="zh-TW" altLang="en-US" smtClean="0">
                <a:uFillTx/>
              </a:rPr>
              <a:pPr/>
              <a:t>14</a:t>
            </a:fld>
            <a:endParaRPr lang="zh-TW" altLang="en-US" dirty="0">
              <a:uFillTx/>
            </a:endParaRPr>
          </a:p>
        </p:txBody>
      </p:sp>
      <p:pic>
        <p:nvPicPr>
          <p:cNvPr id="10242" name="Picture 2" descr="https://miro.medium.com/max/3000/1*ZFPOSAted10TPd3hBQU8iQ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75630" y="3921846"/>
            <a:ext cx="5861300" cy="131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1347340" y="4667544"/>
            <a:ext cx="980558" cy="278254"/>
          </a:xfrm>
          <a:prstGeom prst="rect">
            <a:avLst/>
          </a:prstGeom>
          <a:solidFill>
            <a:srgbClr val="3399FF"/>
          </a:solidFill>
          <a:ln>
            <a:solidFill>
              <a:srgbClr val="0066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540" dirty="0"/>
              <a:t>1x1 </a:t>
            </a:r>
            <a:r>
              <a:rPr lang="en-US" altLang="zh-TW" sz="1540" dirty="0" err="1"/>
              <a:t>conv</a:t>
            </a:r>
            <a:endParaRPr lang="zh-TW" altLang="en-US" sz="1540" dirty="0"/>
          </a:p>
        </p:txBody>
      </p:sp>
      <p:sp>
        <p:nvSpPr>
          <p:cNvPr id="10" name="矩形 9"/>
          <p:cNvSpPr/>
          <p:nvPr/>
        </p:nvSpPr>
        <p:spPr>
          <a:xfrm>
            <a:off x="2470382" y="4667544"/>
            <a:ext cx="980558" cy="278254"/>
          </a:xfrm>
          <a:prstGeom prst="rect">
            <a:avLst/>
          </a:prstGeom>
          <a:solidFill>
            <a:srgbClr val="3399FF"/>
          </a:solidFill>
          <a:ln>
            <a:solidFill>
              <a:srgbClr val="0066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540" dirty="0"/>
              <a:t>3x3 </a:t>
            </a:r>
            <a:r>
              <a:rPr lang="en-US" altLang="zh-TW" sz="1540" dirty="0" err="1"/>
              <a:t>conv</a:t>
            </a:r>
            <a:endParaRPr lang="zh-TW" altLang="en-US" sz="1540" dirty="0"/>
          </a:p>
        </p:txBody>
      </p:sp>
      <p:sp>
        <p:nvSpPr>
          <p:cNvPr id="11" name="矩形 10"/>
          <p:cNvSpPr/>
          <p:nvPr/>
        </p:nvSpPr>
        <p:spPr>
          <a:xfrm>
            <a:off x="3593424" y="4667544"/>
            <a:ext cx="980558" cy="278254"/>
          </a:xfrm>
          <a:prstGeom prst="rect">
            <a:avLst/>
          </a:prstGeom>
          <a:solidFill>
            <a:srgbClr val="3399FF"/>
          </a:solidFill>
          <a:ln>
            <a:solidFill>
              <a:srgbClr val="0066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540" dirty="0"/>
              <a:t>5x5 </a:t>
            </a:r>
            <a:r>
              <a:rPr lang="en-US" altLang="zh-TW" sz="1540" dirty="0" err="1"/>
              <a:t>conv</a:t>
            </a:r>
            <a:endParaRPr lang="zh-TW" altLang="en-US" sz="1540" dirty="0"/>
          </a:p>
        </p:txBody>
      </p:sp>
      <p:sp>
        <p:nvSpPr>
          <p:cNvPr id="12" name="矩形 11"/>
          <p:cNvSpPr/>
          <p:nvPr/>
        </p:nvSpPr>
        <p:spPr>
          <a:xfrm>
            <a:off x="4716466" y="5245454"/>
            <a:ext cx="1410683" cy="278254"/>
          </a:xfrm>
          <a:prstGeom prst="rect">
            <a:avLst/>
          </a:prstGeom>
          <a:solidFill>
            <a:srgbClr val="FF3300"/>
          </a:solidFill>
          <a:ln>
            <a:solidFill>
              <a:srgbClr val="99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540" dirty="0"/>
              <a:t>3x3 max pool</a:t>
            </a:r>
            <a:endParaRPr lang="zh-TW" altLang="en-US" sz="1540" dirty="0"/>
          </a:p>
        </p:txBody>
      </p:sp>
      <p:sp>
        <p:nvSpPr>
          <p:cNvPr id="13" name="矩形 12"/>
          <p:cNvSpPr/>
          <p:nvPr/>
        </p:nvSpPr>
        <p:spPr>
          <a:xfrm>
            <a:off x="4931528" y="4667544"/>
            <a:ext cx="980558" cy="278254"/>
          </a:xfrm>
          <a:prstGeom prst="rect">
            <a:avLst/>
          </a:prstGeom>
          <a:solidFill>
            <a:srgbClr val="3399FF"/>
          </a:solidFill>
          <a:ln>
            <a:solidFill>
              <a:srgbClr val="0066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540" dirty="0"/>
              <a:t>1x1 </a:t>
            </a:r>
            <a:r>
              <a:rPr lang="en-US" altLang="zh-TW" sz="1540" dirty="0" err="1"/>
              <a:t>conv</a:t>
            </a:r>
            <a:endParaRPr lang="zh-TW" altLang="en-US" sz="1540" dirty="0"/>
          </a:p>
        </p:txBody>
      </p:sp>
      <p:sp>
        <p:nvSpPr>
          <p:cNvPr id="14" name="矩形 13"/>
          <p:cNvSpPr/>
          <p:nvPr/>
        </p:nvSpPr>
        <p:spPr>
          <a:xfrm>
            <a:off x="3593424" y="5245454"/>
            <a:ext cx="980558" cy="278254"/>
          </a:xfrm>
          <a:prstGeom prst="rect">
            <a:avLst/>
          </a:prstGeom>
          <a:solidFill>
            <a:srgbClr val="3399FF"/>
          </a:solidFill>
          <a:ln>
            <a:solidFill>
              <a:srgbClr val="0066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540" dirty="0"/>
              <a:t>1x1 </a:t>
            </a:r>
            <a:r>
              <a:rPr lang="en-US" altLang="zh-TW" sz="1540" dirty="0" err="1"/>
              <a:t>conv</a:t>
            </a:r>
            <a:endParaRPr lang="zh-TW" altLang="en-US" sz="1540" dirty="0"/>
          </a:p>
        </p:txBody>
      </p:sp>
      <p:sp>
        <p:nvSpPr>
          <p:cNvPr id="15" name="矩形 14"/>
          <p:cNvSpPr/>
          <p:nvPr/>
        </p:nvSpPr>
        <p:spPr>
          <a:xfrm>
            <a:off x="2470382" y="5248673"/>
            <a:ext cx="980558" cy="278254"/>
          </a:xfrm>
          <a:prstGeom prst="rect">
            <a:avLst/>
          </a:prstGeom>
          <a:solidFill>
            <a:srgbClr val="3399FF"/>
          </a:solidFill>
          <a:ln>
            <a:solidFill>
              <a:srgbClr val="0066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540" dirty="0"/>
              <a:t>1x1 </a:t>
            </a:r>
            <a:r>
              <a:rPr lang="en-US" altLang="zh-TW" sz="1540" dirty="0" err="1"/>
              <a:t>conv</a:t>
            </a:r>
            <a:endParaRPr lang="zh-TW" altLang="en-US" sz="1540" dirty="0"/>
          </a:p>
        </p:txBody>
      </p:sp>
      <p:sp>
        <p:nvSpPr>
          <p:cNvPr id="16" name="矩形 15"/>
          <p:cNvSpPr/>
          <p:nvPr/>
        </p:nvSpPr>
        <p:spPr>
          <a:xfrm>
            <a:off x="2950944" y="3774935"/>
            <a:ext cx="1623038" cy="278254"/>
          </a:xfrm>
          <a:prstGeom prst="rect">
            <a:avLst/>
          </a:prstGeom>
          <a:solidFill>
            <a:srgbClr val="009900"/>
          </a:solidFill>
          <a:ln>
            <a:solidFill>
              <a:srgbClr val="3366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540" dirty="0"/>
              <a:t>Concatenation</a:t>
            </a:r>
            <a:endParaRPr lang="zh-TW" altLang="en-US" sz="1540" dirty="0"/>
          </a:p>
        </p:txBody>
      </p:sp>
      <p:sp>
        <p:nvSpPr>
          <p:cNvPr id="17" name="矩形 16"/>
          <p:cNvSpPr/>
          <p:nvPr/>
        </p:nvSpPr>
        <p:spPr>
          <a:xfrm>
            <a:off x="2950944" y="6219984"/>
            <a:ext cx="1623038" cy="278254"/>
          </a:xfrm>
          <a:prstGeom prst="rect">
            <a:avLst/>
          </a:prstGeom>
          <a:solidFill>
            <a:srgbClr val="009900"/>
          </a:solidFill>
          <a:ln w="127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540" dirty="0"/>
              <a:t>Previous layer</a:t>
            </a:r>
            <a:endParaRPr lang="zh-TW" altLang="en-US" sz="1540" dirty="0"/>
          </a:p>
        </p:txBody>
      </p:sp>
      <p:cxnSp>
        <p:nvCxnSpPr>
          <p:cNvPr id="18" name="直線單箭頭接點 17"/>
          <p:cNvCxnSpPr>
            <a:stCxn id="15" idx="0"/>
            <a:endCxn id="10" idx="2"/>
          </p:cNvCxnSpPr>
          <p:nvPr/>
        </p:nvCxnSpPr>
        <p:spPr>
          <a:xfrm flipV="1">
            <a:off x="2960661" y="4945798"/>
            <a:ext cx="0" cy="30287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stCxn id="14" idx="0"/>
            <a:endCxn id="11" idx="2"/>
          </p:cNvCxnSpPr>
          <p:nvPr/>
        </p:nvCxnSpPr>
        <p:spPr>
          <a:xfrm flipV="1">
            <a:off x="4083703" y="4945798"/>
            <a:ext cx="0" cy="29965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12" idx="0"/>
            <a:endCxn id="13" idx="2"/>
          </p:cNvCxnSpPr>
          <p:nvPr/>
        </p:nvCxnSpPr>
        <p:spPr>
          <a:xfrm flipH="1" flipV="1">
            <a:off x="5421807" y="4945798"/>
            <a:ext cx="1" cy="29965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>
            <a:stCxn id="17" idx="0"/>
            <a:endCxn id="12" idx="2"/>
          </p:cNvCxnSpPr>
          <p:nvPr/>
        </p:nvCxnSpPr>
        <p:spPr>
          <a:xfrm flipV="1">
            <a:off x="3762463" y="5523708"/>
            <a:ext cx="1659345" cy="69627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>
            <a:stCxn id="17" idx="0"/>
            <a:endCxn id="14" idx="2"/>
          </p:cNvCxnSpPr>
          <p:nvPr/>
        </p:nvCxnSpPr>
        <p:spPr>
          <a:xfrm flipV="1">
            <a:off x="3762463" y="5523708"/>
            <a:ext cx="321240" cy="69627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>
            <a:stCxn id="17" idx="0"/>
            <a:endCxn id="15" idx="2"/>
          </p:cNvCxnSpPr>
          <p:nvPr/>
        </p:nvCxnSpPr>
        <p:spPr>
          <a:xfrm flipH="1" flipV="1">
            <a:off x="2960661" y="5526927"/>
            <a:ext cx="801802" cy="693057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>
            <a:stCxn id="8" idx="0"/>
            <a:endCxn id="16" idx="2"/>
          </p:cNvCxnSpPr>
          <p:nvPr/>
        </p:nvCxnSpPr>
        <p:spPr>
          <a:xfrm flipV="1">
            <a:off x="1837619" y="4053189"/>
            <a:ext cx="1924844" cy="61435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>
            <a:stCxn id="10" idx="0"/>
            <a:endCxn id="16" idx="2"/>
          </p:cNvCxnSpPr>
          <p:nvPr/>
        </p:nvCxnSpPr>
        <p:spPr>
          <a:xfrm flipV="1">
            <a:off x="2960661" y="4053189"/>
            <a:ext cx="801802" cy="61435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>
            <a:stCxn id="11" idx="0"/>
            <a:endCxn id="16" idx="2"/>
          </p:cNvCxnSpPr>
          <p:nvPr/>
        </p:nvCxnSpPr>
        <p:spPr>
          <a:xfrm flipH="1" flipV="1">
            <a:off x="3762463" y="4053189"/>
            <a:ext cx="321240" cy="61435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>
            <a:stCxn id="13" idx="0"/>
            <a:endCxn id="16" idx="2"/>
          </p:cNvCxnSpPr>
          <p:nvPr/>
        </p:nvCxnSpPr>
        <p:spPr>
          <a:xfrm flipH="1" flipV="1">
            <a:off x="3762463" y="4053189"/>
            <a:ext cx="1659343" cy="61435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弧形接點 47"/>
          <p:cNvCxnSpPr>
            <a:stCxn id="17" idx="0"/>
            <a:endCxn id="8" idx="2"/>
          </p:cNvCxnSpPr>
          <p:nvPr/>
        </p:nvCxnSpPr>
        <p:spPr>
          <a:xfrm rot="16200000" flipV="1">
            <a:off x="2162948" y="4620469"/>
            <a:ext cx="1274186" cy="1924844"/>
          </a:xfrm>
          <a:prstGeom prst="curvedConnector3">
            <a:avLst>
              <a:gd name="adj1" fmla="val 10524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4" name="文字方塊 10253"/>
          <p:cNvSpPr txBox="1"/>
          <p:nvPr/>
        </p:nvSpPr>
        <p:spPr>
          <a:xfrm>
            <a:off x="2534989" y="6722524"/>
            <a:ext cx="2295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/>
              <a:t>Inception Module</a:t>
            </a:r>
            <a:endParaRPr lang="zh-TW" altLang="en-US" sz="2200" dirty="0"/>
          </a:p>
        </p:txBody>
      </p:sp>
      <p:sp>
        <p:nvSpPr>
          <p:cNvPr id="10255" name="矩形 10254"/>
          <p:cNvSpPr/>
          <p:nvPr/>
        </p:nvSpPr>
        <p:spPr>
          <a:xfrm>
            <a:off x="8046462" y="4939738"/>
            <a:ext cx="749149" cy="57791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cxnSp>
        <p:nvCxnSpPr>
          <p:cNvPr id="10257" name="直線接點 10256"/>
          <p:cNvCxnSpPr/>
          <p:nvPr/>
        </p:nvCxnSpPr>
        <p:spPr>
          <a:xfrm flipV="1">
            <a:off x="6195499" y="5485519"/>
            <a:ext cx="1865131" cy="1183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9" name="直線接點 10258"/>
          <p:cNvCxnSpPr/>
          <p:nvPr/>
        </p:nvCxnSpPr>
        <p:spPr>
          <a:xfrm>
            <a:off x="6191322" y="3565221"/>
            <a:ext cx="1855139" cy="1374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72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3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0254" grpId="0"/>
      <p:bldP spid="102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REAL “DEEP” CNN…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ImageNet Large Scale Visual Recognition Challenge winners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r>
              <a:rPr lang="en-US" altLang="zh-TW">
                <a:uFillTx/>
              </a:rPr>
              <a:t>Media IC &amp; System Lab</a:t>
            </a:r>
            <a:endParaRPr lang="zh-TW" altLang="en-US" dirty="0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fld id="{CEF47BB5-B283-44CC-B23B-3AACAA1E1C91}" type="slidenum">
              <a:rPr lang="zh-TW" altLang="en-US" smtClean="0">
                <a:uFillTx/>
              </a:rPr>
              <a:pPr/>
              <a:t>15</a:t>
            </a:fld>
            <a:endParaRPr lang="zh-TW" altLang="en-US" dirty="0">
              <a:uFillTx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797" y="3362805"/>
            <a:ext cx="8398442" cy="349315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003887" y="3517772"/>
            <a:ext cx="2525699" cy="33381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9" name="文字方塊 8"/>
          <p:cNvSpPr txBox="1"/>
          <p:nvPr/>
        </p:nvSpPr>
        <p:spPr>
          <a:xfrm>
            <a:off x="5943688" y="3108230"/>
            <a:ext cx="2322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Revolution of deep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3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57125" y="535189"/>
            <a:ext cx="6274113" cy="1641604"/>
          </a:xfrm>
        </p:spPr>
        <p:txBody>
          <a:bodyPr/>
          <a:lstStyle/>
          <a:p>
            <a:r>
              <a:rPr lang="en-US" altLang="zh-TW" dirty="0" err="1"/>
              <a:t>ResNet</a:t>
            </a:r>
            <a:r>
              <a:rPr lang="en-US" altLang="zh-TW" dirty="0"/>
              <a:t> (152 layers)</a:t>
            </a:r>
            <a:br>
              <a:rPr lang="en-US" altLang="zh-TW" dirty="0"/>
            </a:br>
            <a:r>
              <a:rPr lang="en-US" altLang="zh-TW" sz="2200" dirty="0"/>
              <a:t>He et al., 2015</a:t>
            </a:r>
            <a:endParaRPr lang="zh-TW" altLang="en-US" sz="2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57125" y="2629498"/>
            <a:ext cx="6274113" cy="44993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TW" dirty="0">
                <a:solidFill>
                  <a:schemeClr val="accent5"/>
                </a:solidFill>
              </a:rPr>
              <a:t>Q: What happens when we continue stacking deeper layers on a “plain” convolutional neural network?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A: The deeper model performs worse on testing set, but is not caused by overfitting!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fld id="{CEF47BB5-B283-44CC-B23B-3AACAA1E1C91}" type="slidenum">
              <a:rPr lang="zh-TW" altLang="en-US" smtClean="0">
                <a:uFillTx/>
              </a:rPr>
              <a:pPr/>
              <a:t>16</a:t>
            </a:fld>
            <a:endParaRPr lang="zh-TW" altLang="en-US" dirty="0">
              <a:uFillTx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E67B68A-1828-5343-B466-426BC0936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572" y="4022239"/>
            <a:ext cx="5613217" cy="1896236"/>
          </a:xfrm>
          <a:prstGeom prst="rect">
            <a:avLst/>
          </a:prstGeom>
        </p:spPr>
      </p:pic>
      <p:pic>
        <p:nvPicPr>
          <p:cNvPr id="17410" name="Picture 2" descr="ãresnetãçåçæå°çµæ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23" b="34520"/>
          <a:stretch/>
        </p:blipFill>
        <p:spPr bwMode="auto">
          <a:xfrm rot="5400000">
            <a:off x="-2001444" y="3538657"/>
            <a:ext cx="6974101" cy="96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CC81B63-EA52-C048-9028-8F593227C62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pPr>
              <a:defRPr/>
            </a:pPr>
            <a:r>
              <a:rPr lang="en-US" altLang="zh-TW"/>
              <a:t>Media IC &amp; System Lab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4536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57125" y="535189"/>
            <a:ext cx="6274113" cy="1641604"/>
          </a:xfrm>
        </p:spPr>
        <p:txBody>
          <a:bodyPr/>
          <a:lstStyle/>
          <a:p>
            <a:r>
              <a:rPr lang="en-US" altLang="zh-TW" dirty="0" err="1"/>
              <a:t>ResNet</a:t>
            </a:r>
            <a:r>
              <a:rPr lang="en-US" altLang="zh-TW" dirty="0"/>
              <a:t> (152 layers)</a:t>
            </a:r>
            <a:br>
              <a:rPr lang="en-US" altLang="zh-TW" dirty="0"/>
            </a:br>
            <a:r>
              <a:rPr lang="en-US" altLang="zh-TW" sz="2200" dirty="0"/>
              <a:t>He et al., 2015</a:t>
            </a:r>
            <a:endParaRPr lang="zh-TW" altLang="en-US" sz="2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57125" y="2629498"/>
            <a:ext cx="6274113" cy="4499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/>
              <a:t>Hypothesis: The problem is an </a:t>
            </a:r>
            <a:r>
              <a:rPr lang="en-US" altLang="zh-TW" sz="2400" i="1" dirty="0"/>
              <a:t>optimization </a:t>
            </a:r>
            <a:r>
              <a:rPr lang="en-US" altLang="zh-TW" sz="2400" dirty="0"/>
              <a:t>problem, deeper models are harder to optimize!</a:t>
            </a:r>
          </a:p>
          <a:p>
            <a:pPr marL="0" indent="0">
              <a:buNone/>
            </a:pPr>
            <a:r>
              <a:rPr lang="en-US" altLang="zh-TW" sz="2400" dirty="0"/>
              <a:t>Solution:</a:t>
            </a:r>
            <a:endParaRPr lang="zh-TW" altLang="en-US" sz="24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r>
              <a:rPr lang="en-US" altLang="zh-TW">
                <a:uFillTx/>
              </a:rPr>
              <a:t>Media IC &amp; System Lab</a:t>
            </a:r>
            <a:endParaRPr lang="zh-TW" altLang="en-US" dirty="0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fld id="{CEF47BB5-B283-44CC-B23B-3AACAA1E1C91}" type="slidenum">
              <a:rPr lang="zh-TW" altLang="en-US" smtClean="0">
                <a:uFillTx/>
              </a:rPr>
              <a:pPr/>
              <a:t>17</a:t>
            </a:fld>
            <a:endParaRPr lang="zh-TW" altLang="en-US" dirty="0">
              <a:uFillTx/>
            </a:endParaRPr>
          </a:p>
        </p:txBody>
      </p:sp>
      <p:pic>
        <p:nvPicPr>
          <p:cNvPr id="17410" name="Picture 2" descr="ãresnetãçåçæå°çµæ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20"/>
          <a:stretch/>
        </p:blipFill>
        <p:spPr bwMode="auto">
          <a:xfrm rot="5400000">
            <a:off x="-1491069" y="3028282"/>
            <a:ext cx="6974101" cy="198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4205932" y="4931881"/>
            <a:ext cx="877573" cy="395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dirty="0" err="1"/>
              <a:t>conv</a:t>
            </a:r>
            <a:endParaRPr lang="zh-TW" altLang="en-US" sz="2200" dirty="0"/>
          </a:p>
        </p:txBody>
      </p:sp>
      <p:sp>
        <p:nvSpPr>
          <p:cNvPr id="10" name="矩形 9"/>
          <p:cNvSpPr/>
          <p:nvPr/>
        </p:nvSpPr>
        <p:spPr>
          <a:xfrm>
            <a:off x="4205932" y="5590236"/>
            <a:ext cx="877573" cy="395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dirty="0" err="1"/>
              <a:t>conv</a:t>
            </a:r>
            <a:endParaRPr lang="zh-TW" altLang="en-US" sz="2200" dirty="0"/>
          </a:p>
        </p:txBody>
      </p:sp>
      <p:cxnSp>
        <p:nvCxnSpPr>
          <p:cNvPr id="13" name="直線單箭頭接點 12"/>
          <p:cNvCxnSpPr>
            <a:stCxn id="18" idx="0"/>
            <a:endCxn id="10" idx="2"/>
          </p:cNvCxnSpPr>
          <p:nvPr/>
        </p:nvCxnSpPr>
        <p:spPr>
          <a:xfrm flipV="1">
            <a:off x="4644718" y="5986214"/>
            <a:ext cx="1" cy="4867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stCxn id="10" idx="0"/>
            <a:endCxn id="8" idx="2"/>
          </p:cNvCxnSpPr>
          <p:nvPr/>
        </p:nvCxnSpPr>
        <p:spPr>
          <a:xfrm flipV="1">
            <a:off x="4644719" y="5327859"/>
            <a:ext cx="0" cy="2623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>
            <a:stCxn id="8" idx="0"/>
            <a:endCxn id="20" idx="2"/>
          </p:cNvCxnSpPr>
          <p:nvPr/>
        </p:nvCxnSpPr>
        <p:spPr>
          <a:xfrm flipH="1" flipV="1">
            <a:off x="4644718" y="4534671"/>
            <a:ext cx="1" cy="3972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4446729" y="6472984"/>
            <a:ext cx="395978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40" dirty="0"/>
              <a:t>x</a:t>
            </a:r>
            <a:endParaRPr lang="zh-TW" altLang="en-US" sz="154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4379841" y="4205350"/>
            <a:ext cx="529753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40" dirty="0"/>
              <a:t>F(x)</a:t>
            </a:r>
            <a:endParaRPr lang="zh-TW" altLang="en-US" sz="1540" dirty="0"/>
          </a:p>
        </p:txBody>
      </p:sp>
      <p:sp>
        <p:nvSpPr>
          <p:cNvPr id="27" name="矩形 26"/>
          <p:cNvSpPr/>
          <p:nvPr/>
        </p:nvSpPr>
        <p:spPr>
          <a:xfrm>
            <a:off x="6188497" y="4931881"/>
            <a:ext cx="877573" cy="395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dirty="0" err="1"/>
              <a:t>conv</a:t>
            </a:r>
            <a:endParaRPr lang="zh-TW" altLang="en-US" sz="2200" dirty="0"/>
          </a:p>
        </p:txBody>
      </p:sp>
      <p:sp>
        <p:nvSpPr>
          <p:cNvPr id="28" name="矩形 27"/>
          <p:cNvSpPr/>
          <p:nvPr/>
        </p:nvSpPr>
        <p:spPr>
          <a:xfrm>
            <a:off x="6188497" y="5590236"/>
            <a:ext cx="877573" cy="395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dirty="0" err="1"/>
              <a:t>conv</a:t>
            </a:r>
            <a:endParaRPr lang="zh-TW" altLang="en-US" sz="2200" dirty="0"/>
          </a:p>
        </p:txBody>
      </p:sp>
      <p:cxnSp>
        <p:nvCxnSpPr>
          <p:cNvPr id="29" name="直線單箭頭接點 28"/>
          <p:cNvCxnSpPr>
            <a:stCxn id="32" idx="0"/>
            <a:endCxn id="28" idx="2"/>
          </p:cNvCxnSpPr>
          <p:nvPr/>
        </p:nvCxnSpPr>
        <p:spPr>
          <a:xfrm flipV="1">
            <a:off x="6627282" y="5986214"/>
            <a:ext cx="2" cy="4867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>
            <a:stCxn id="28" idx="0"/>
            <a:endCxn id="27" idx="2"/>
          </p:cNvCxnSpPr>
          <p:nvPr/>
        </p:nvCxnSpPr>
        <p:spPr>
          <a:xfrm flipV="1">
            <a:off x="6627283" y="5327859"/>
            <a:ext cx="0" cy="2623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>
            <a:stCxn id="27" idx="0"/>
            <a:endCxn id="40" idx="4"/>
          </p:cNvCxnSpPr>
          <p:nvPr/>
        </p:nvCxnSpPr>
        <p:spPr>
          <a:xfrm flipH="1" flipV="1">
            <a:off x="6627281" y="4611679"/>
            <a:ext cx="2" cy="3202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6429293" y="6472984"/>
            <a:ext cx="395978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40" dirty="0"/>
              <a:t>x</a:t>
            </a:r>
            <a:endParaRPr lang="zh-TW" altLang="en-US" sz="154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6137657" y="3592376"/>
            <a:ext cx="979245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40" dirty="0"/>
              <a:t>F(x)+x</a:t>
            </a:r>
            <a:endParaRPr lang="zh-TW" altLang="en-US" sz="1540" dirty="0"/>
          </a:p>
        </p:txBody>
      </p:sp>
      <p:sp>
        <p:nvSpPr>
          <p:cNvPr id="40" name="橢圓 39"/>
          <p:cNvSpPr/>
          <p:nvPr/>
        </p:nvSpPr>
        <p:spPr>
          <a:xfrm>
            <a:off x="6467180" y="4291477"/>
            <a:ext cx="320202" cy="3202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b="1" dirty="0">
                <a:solidFill>
                  <a:schemeClr val="tx1"/>
                </a:solidFill>
              </a:rPr>
              <a:t>+</a:t>
            </a:r>
            <a:endParaRPr lang="zh-TW" altLang="en-US" sz="2200" b="1" dirty="0">
              <a:solidFill>
                <a:schemeClr val="tx1"/>
              </a:solidFill>
            </a:endParaRPr>
          </a:p>
        </p:txBody>
      </p:sp>
      <p:cxnSp>
        <p:nvCxnSpPr>
          <p:cNvPr id="45" name="直線單箭頭接點 44"/>
          <p:cNvCxnSpPr>
            <a:stCxn id="40" idx="0"/>
            <a:endCxn id="33" idx="2"/>
          </p:cNvCxnSpPr>
          <p:nvPr/>
        </p:nvCxnSpPr>
        <p:spPr>
          <a:xfrm flipH="1" flipV="1">
            <a:off x="6627280" y="3921697"/>
            <a:ext cx="1" cy="3697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手繪多邊形 45"/>
          <p:cNvSpPr/>
          <p:nvPr/>
        </p:nvSpPr>
        <p:spPr>
          <a:xfrm>
            <a:off x="6613908" y="4451323"/>
            <a:ext cx="967384" cy="1797954"/>
          </a:xfrm>
          <a:custGeom>
            <a:avLst/>
            <a:gdLst>
              <a:gd name="connsiteX0" fmla="*/ 0 w 879301"/>
              <a:gd name="connsiteY0" fmla="*/ 1634246 h 1634246"/>
              <a:gd name="connsiteX1" fmla="*/ 758757 w 879301"/>
              <a:gd name="connsiteY1" fmla="*/ 1371600 h 1634246"/>
              <a:gd name="connsiteX2" fmla="*/ 817123 w 879301"/>
              <a:gd name="connsiteY2" fmla="*/ 447472 h 1634246"/>
              <a:gd name="connsiteX3" fmla="*/ 155642 w 879301"/>
              <a:gd name="connsiteY3" fmla="*/ 0 h 1634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9301" h="1634246">
                <a:moveTo>
                  <a:pt x="0" y="1634246"/>
                </a:moveTo>
                <a:cubicBezTo>
                  <a:pt x="311285" y="1601821"/>
                  <a:pt x="622570" y="1569396"/>
                  <a:pt x="758757" y="1371600"/>
                </a:cubicBezTo>
                <a:cubicBezTo>
                  <a:pt x="894944" y="1173804"/>
                  <a:pt x="917642" y="676072"/>
                  <a:pt x="817123" y="447472"/>
                </a:cubicBezTo>
                <a:cubicBezTo>
                  <a:pt x="716604" y="218872"/>
                  <a:pt x="436123" y="109436"/>
                  <a:pt x="155642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47" name="文字方塊 46"/>
          <p:cNvSpPr txBox="1"/>
          <p:nvPr/>
        </p:nvSpPr>
        <p:spPr>
          <a:xfrm>
            <a:off x="3863463" y="6756588"/>
            <a:ext cx="1562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“Plain” layer</a:t>
            </a:r>
            <a:endParaRPr lang="zh-TW" altLang="en-US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5640326" y="6762744"/>
            <a:ext cx="1973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Residual Block</a:t>
            </a:r>
            <a:endParaRPr lang="zh-TW" altLang="en-US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4644716" y="5289742"/>
            <a:ext cx="674235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540" dirty="0" err="1"/>
              <a:t>Relu</a:t>
            </a:r>
            <a:endParaRPr lang="zh-TW" altLang="en-US" sz="1540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6613905" y="5299093"/>
            <a:ext cx="674235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540" dirty="0" err="1"/>
              <a:t>Relu</a:t>
            </a:r>
            <a:endParaRPr lang="zh-TW" altLang="en-US" sz="1540" dirty="0"/>
          </a:p>
        </p:txBody>
      </p:sp>
      <p:sp>
        <p:nvSpPr>
          <p:cNvPr id="52" name="文字方塊 51"/>
          <p:cNvSpPr txBox="1"/>
          <p:nvPr/>
        </p:nvSpPr>
        <p:spPr>
          <a:xfrm>
            <a:off x="6616576" y="3947917"/>
            <a:ext cx="674235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540" dirty="0" err="1"/>
              <a:t>Relu</a:t>
            </a:r>
            <a:endParaRPr lang="zh-TW" altLang="en-US" sz="1540" dirty="0"/>
          </a:p>
        </p:txBody>
      </p:sp>
      <p:sp>
        <p:nvSpPr>
          <p:cNvPr id="55" name="文字方塊 54"/>
          <p:cNvSpPr txBox="1"/>
          <p:nvPr/>
        </p:nvSpPr>
        <p:spPr>
          <a:xfrm>
            <a:off x="7576700" y="5180580"/>
            <a:ext cx="860004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40" dirty="0"/>
              <a:t>x</a:t>
            </a:r>
          </a:p>
          <a:p>
            <a:pPr algn="ctr"/>
            <a:r>
              <a:rPr lang="en-US" altLang="zh-TW" sz="1540" dirty="0"/>
              <a:t>Identity</a:t>
            </a:r>
            <a:endParaRPr lang="zh-TW" altLang="en-US" sz="1540" dirty="0"/>
          </a:p>
        </p:txBody>
      </p:sp>
      <p:sp>
        <p:nvSpPr>
          <p:cNvPr id="7" name="向右箭號 6"/>
          <p:cNvSpPr/>
          <p:nvPr/>
        </p:nvSpPr>
        <p:spPr>
          <a:xfrm rot="7706224">
            <a:off x="7062271" y="4489513"/>
            <a:ext cx="622542" cy="32515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9" name="文字方塊 8"/>
          <p:cNvSpPr txBox="1"/>
          <p:nvPr/>
        </p:nvSpPr>
        <p:spPr>
          <a:xfrm>
            <a:off x="7275678" y="3749323"/>
            <a:ext cx="2483288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540" dirty="0">
                <a:solidFill>
                  <a:schemeClr val="accent3"/>
                </a:solidFill>
              </a:rPr>
              <a:t>Learn the residual between input and output!</a:t>
            </a:r>
            <a:endParaRPr lang="zh-TW" altLang="en-US" sz="154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82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EB90192-5B58-47B8-A5EB-550E4B39A84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pPr>
              <a:defRPr/>
            </a:pPr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29B3002-A724-42BF-8891-FBBCCC75EF0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pPr>
              <a:defRPr/>
            </a:pPr>
            <a:fld id="{ED2FA740-4314-4FDC-8EC8-D4C3DFAD85D0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FDBA2EDC-A728-41DA-B5BA-DFC053295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50" y="718642"/>
            <a:ext cx="9615177" cy="5112568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0767DF33-B30A-4A31-A91C-73002FCDAA5E}"/>
              </a:ext>
            </a:extLst>
          </p:cNvPr>
          <p:cNvSpPr txBox="1"/>
          <p:nvPr/>
        </p:nvSpPr>
        <p:spPr>
          <a:xfrm>
            <a:off x="637506" y="6164493"/>
            <a:ext cx="74888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https://github.com/pytorch/vision/blob/master/torchvision/models/resnet.py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987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EE147FAF-8894-4CA5-A49B-78AEBD51B8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1232" y="1366714"/>
            <a:ext cx="8895758" cy="5256584"/>
          </a:xfrm>
        </p:spPr>
      </p:pic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1759F07-523A-4978-9F1D-218E59610E0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pPr>
              <a:defRPr/>
            </a:pPr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2A37E4C-A693-4EB6-BCB6-4A648247954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pPr>
              <a:defRPr/>
            </a:pPr>
            <a:fld id="{ED2FA740-4314-4FDC-8EC8-D4C3DFAD85D0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7759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You</a:t>
            </a:r>
            <a:r>
              <a:rPr lang="zh-TW" altLang="en-US" dirty="0"/>
              <a:t> </a:t>
            </a:r>
            <a:r>
              <a:rPr lang="en-US" altLang="zh-TW" dirty="0"/>
              <a:t>Will Learn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Get familiar with classic and modern network architectures.</a:t>
            </a:r>
          </a:p>
          <a:p>
            <a:r>
              <a:rPr lang="en-US" altLang="zh-TW" dirty="0"/>
              <a:t>Learn how to design lightweight neural networks</a:t>
            </a:r>
          </a:p>
          <a:p>
            <a:r>
              <a:rPr lang="en-US" altLang="zh-TW" dirty="0"/>
              <a:t>Introduce diffusion models..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r>
              <a:rPr lang="en-US" altLang="zh-TW">
                <a:uFillTx/>
              </a:rPr>
              <a:t>Media IC &amp; System Lab</a:t>
            </a:r>
            <a:endParaRPr lang="zh-TW" altLang="en-US" dirty="0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fld id="{CEF47BB5-B283-44CC-B23B-3AACAA1E1C91}" type="slidenum">
              <a:rPr lang="zh-TW" altLang="en-US" smtClean="0">
                <a:uFillTx/>
              </a:rPr>
              <a:pPr/>
              <a:t>2</a:t>
            </a:fld>
            <a:endParaRPr lang="zh-TW" alt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65384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 descr="一張含有 文字 的圖片&#10;&#10;自動產生的描述">
            <a:extLst>
              <a:ext uri="{FF2B5EF4-FFF2-40B4-BE49-F238E27FC236}">
                <a16:creationId xmlns:a16="http://schemas.microsoft.com/office/drawing/2014/main" id="{66A33206-5FE3-4A35-B7F7-24D29C33B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872" y="1150690"/>
            <a:ext cx="9053512" cy="4434372"/>
          </a:xfrm>
        </p:spPr>
      </p:pic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1FB3D9E-3860-43B6-986E-F9B0696337E5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pPr>
              <a:defRPr/>
            </a:pPr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F9384D0-7AAF-4594-BF39-55E0A2859C8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pPr>
              <a:defRPr/>
            </a:pPr>
            <a:fld id="{ED2FA740-4314-4FDC-8EC8-D4C3DFAD85D0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577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1FB3D9E-3860-43B6-986E-F9B0696337E5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pPr>
              <a:defRPr/>
            </a:pPr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F9384D0-7AAF-4594-BF39-55E0A2859C8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pPr>
              <a:defRPr/>
            </a:pPr>
            <a:fld id="{ED2FA740-4314-4FDC-8EC8-D4C3DFAD85D0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C7CF1B43-EB6C-4024-B13B-BA61D47665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3238" y="502618"/>
            <a:ext cx="8856984" cy="6284377"/>
          </a:xfrm>
        </p:spPr>
      </p:pic>
    </p:spTree>
    <p:extLst>
      <p:ext uri="{BB962C8B-B14F-4D97-AF65-F5344CB8AC3E}">
        <p14:creationId xmlns:p14="http://schemas.microsoft.com/office/powerpoint/2010/main" val="1844968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r>
              <a:rPr lang="en-US" altLang="zh-TW">
                <a:uFillTx/>
              </a:rPr>
              <a:t>Media IC &amp; System Lab</a:t>
            </a:r>
            <a:endParaRPr lang="zh-TW" altLang="en-US" dirty="0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210425" y="7145976"/>
            <a:ext cx="2346325" cy="414337"/>
          </a:xfrm>
        </p:spPr>
        <p:txBody>
          <a:bodyPr/>
          <a:lstStyle/>
          <a:p>
            <a:fld id="{CEF47BB5-B283-44CC-B23B-3AACAA1E1C91}" type="slidenum">
              <a:rPr lang="zh-TW" altLang="en-US" smtClean="0">
                <a:uFillTx/>
              </a:rPr>
              <a:pPr/>
              <a:t>22</a:t>
            </a:fld>
            <a:endParaRPr lang="zh-TW" altLang="en-US" dirty="0">
              <a:uFillTx/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9AC8DB94-941B-415E-9BE3-F1E9C8EDD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632" y="874222"/>
            <a:ext cx="8726118" cy="591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05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Quick comparison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r>
              <a:rPr lang="en-US" altLang="zh-TW">
                <a:uFillTx/>
              </a:rPr>
              <a:t>Media IC &amp; System Lab</a:t>
            </a:r>
            <a:endParaRPr lang="zh-TW" altLang="en-US" dirty="0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fld id="{CEF47BB5-B283-44CC-B23B-3AACAA1E1C91}" type="slidenum">
              <a:rPr lang="zh-TW" altLang="en-US" smtClean="0">
                <a:uFillTx/>
              </a:rPr>
              <a:pPr/>
              <a:t>23</a:t>
            </a:fld>
            <a:endParaRPr lang="zh-TW" altLang="en-US" dirty="0">
              <a:uFillTx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798" y="2694716"/>
            <a:ext cx="4189834" cy="292665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5270" y="2629498"/>
            <a:ext cx="4015968" cy="2991875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5645366" y="5626438"/>
            <a:ext cx="35557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/>
              <a:t>Accuracy vs. inference speed on TX1</a:t>
            </a:r>
            <a:br>
              <a:rPr lang="en-US" altLang="zh-TW" sz="2200" dirty="0"/>
            </a:br>
            <a:r>
              <a:rPr lang="en-US" altLang="zh-TW" sz="2200" dirty="0"/>
              <a:t>(size∝ operations)</a:t>
            </a:r>
            <a:endParaRPr lang="zh-TW" altLang="en-US" sz="22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603979" y="5621372"/>
            <a:ext cx="3047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/>
              <a:t>Top1 vs. operations</a:t>
            </a:r>
          </a:p>
          <a:p>
            <a:pPr algn="ctr"/>
            <a:r>
              <a:rPr lang="en-US" altLang="zh-TW" sz="2200" dirty="0"/>
              <a:t>(size ∝ parameters)</a:t>
            </a:r>
            <a:endParaRPr lang="zh-TW" altLang="en-US" sz="22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032797" y="6819039"/>
            <a:ext cx="839844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20" dirty="0" err="1"/>
              <a:t>Canziani</a:t>
            </a:r>
            <a:r>
              <a:rPr lang="en-US" altLang="zh-TW" sz="1320" dirty="0"/>
              <a:t> et al. “An Analysis of Deep Neural Network Models for Practical Applications” </a:t>
            </a:r>
            <a:r>
              <a:rPr lang="en-US" altLang="zh-TW" sz="1320" dirty="0" err="1"/>
              <a:t>ArXiv</a:t>
            </a:r>
            <a:r>
              <a:rPr lang="en-US" altLang="zh-TW" sz="1320" dirty="0"/>
              <a:t>, 2016. </a:t>
            </a:r>
            <a:endParaRPr lang="zh-TW" altLang="en-US" sz="1320" dirty="0"/>
          </a:p>
        </p:txBody>
      </p:sp>
    </p:spTree>
    <p:extLst>
      <p:ext uri="{BB962C8B-B14F-4D97-AF65-F5344CB8AC3E}">
        <p14:creationId xmlns:p14="http://schemas.microsoft.com/office/powerpoint/2010/main" val="2375932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Quick comparison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r>
              <a:rPr lang="en-US" altLang="zh-TW">
                <a:uFillTx/>
              </a:rPr>
              <a:t>Media IC &amp; System Lab</a:t>
            </a:r>
            <a:endParaRPr lang="zh-TW" altLang="en-US" dirty="0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fld id="{CEF47BB5-B283-44CC-B23B-3AACAA1E1C91}" type="slidenum">
              <a:rPr lang="zh-TW" altLang="en-US" smtClean="0">
                <a:uFillTx/>
              </a:rPr>
              <a:pPr/>
              <a:t>24</a:t>
            </a:fld>
            <a:endParaRPr lang="zh-TW" altLang="en-US" dirty="0">
              <a:uFillTx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798" y="2694716"/>
            <a:ext cx="4189834" cy="292665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5270" y="2629498"/>
            <a:ext cx="4015968" cy="2991875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5645366" y="5626438"/>
            <a:ext cx="35557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/>
              <a:t>Accuracy vs. inference speed on TX1</a:t>
            </a:r>
            <a:br>
              <a:rPr lang="en-US" altLang="zh-TW" sz="2200" dirty="0"/>
            </a:br>
            <a:r>
              <a:rPr lang="en-US" altLang="zh-TW" sz="2200" dirty="0"/>
              <a:t>(size∝ operations)</a:t>
            </a:r>
            <a:endParaRPr lang="zh-TW" altLang="en-US" sz="22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603979" y="5621372"/>
            <a:ext cx="3047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/>
              <a:t>Top1 vs. operations</a:t>
            </a:r>
          </a:p>
          <a:p>
            <a:pPr algn="ctr"/>
            <a:r>
              <a:rPr lang="en-US" altLang="zh-TW" sz="2200" dirty="0"/>
              <a:t>(size ∝ parameters)</a:t>
            </a:r>
            <a:endParaRPr lang="zh-TW" altLang="en-US" sz="22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032797" y="6819039"/>
            <a:ext cx="839844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20" dirty="0" err="1"/>
              <a:t>Canziani</a:t>
            </a:r>
            <a:r>
              <a:rPr lang="en-US" altLang="zh-TW" sz="1320" dirty="0"/>
              <a:t> et al. “An Analysis of Deep Neural Network Models for Practical Applications” </a:t>
            </a:r>
            <a:r>
              <a:rPr lang="en-US" altLang="zh-TW" sz="1320" dirty="0" err="1"/>
              <a:t>ArXiv</a:t>
            </a:r>
            <a:r>
              <a:rPr lang="en-US" altLang="zh-TW" sz="1320" dirty="0"/>
              <a:t>, 2016. </a:t>
            </a:r>
            <a:endParaRPr lang="zh-TW" altLang="en-US" sz="1320" dirty="0"/>
          </a:p>
        </p:txBody>
      </p:sp>
      <p:sp>
        <p:nvSpPr>
          <p:cNvPr id="12" name="橢圓 11"/>
          <p:cNvSpPr/>
          <p:nvPr/>
        </p:nvSpPr>
        <p:spPr>
          <a:xfrm>
            <a:off x="5526380" y="2694716"/>
            <a:ext cx="1195219" cy="11666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13" name="文字方塊 12"/>
          <p:cNvSpPr txBox="1"/>
          <p:nvPr/>
        </p:nvSpPr>
        <p:spPr>
          <a:xfrm>
            <a:off x="4465460" y="1895251"/>
            <a:ext cx="50192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>
                <a:solidFill>
                  <a:srgbClr val="FF3300"/>
                </a:solidFill>
              </a:rPr>
              <a:t>These are more likely to run on GPUs, what about low power device or even ASIC?</a:t>
            </a:r>
            <a:endParaRPr lang="zh-TW" altLang="en-US" sz="2200" dirty="0">
              <a:solidFill>
                <a:srgbClr val="FF3300"/>
              </a:solidFill>
            </a:endParaRPr>
          </a:p>
        </p:txBody>
      </p:sp>
      <p:pic>
        <p:nvPicPr>
          <p:cNvPr id="21506" name="Picture 2" descr="ç¸éåç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96" y="4501221"/>
            <a:ext cx="3718943" cy="289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240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CD38D3-3E73-49AB-B8F0-84834E462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Practical Use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81B5F8DA-C6A6-4331-9A8B-71133247BB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0343" y="1582738"/>
            <a:ext cx="6799301" cy="5472608"/>
          </a:xfrm>
          <a:prstGeom prst="rect">
            <a:avLst/>
          </a:prstGeom>
        </p:spPr>
      </p:pic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14AEA447-4C68-4010-BCA9-4BDE584AA4C7}"/>
              </a:ext>
            </a:extLst>
          </p:cNvPr>
          <p:cNvSpPr txBox="1">
            <a:spLocks/>
          </p:cNvSpPr>
          <p:nvPr/>
        </p:nvSpPr>
        <p:spPr>
          <a:xfrm>
            <a:off x="7210425" y="7205663"/>
            <a:ext cx="2346325" cy="414337"/>
          </a:xfrm>
          <a:prstGeom prst="rect">
            <a:avLst/>
          </a:prstGeom>
        </p:spPr>
        <p:txBody>
          <a:bodyPr vert="horz" lIns="101901" tIns="50950" rIns="101901" bIns="50950" rtlCol="0" anchor="ctr"/>
          <a:lstStyle>
            <a:defPPr>
              <a:defRPr lang="zh-TW"/>
            </a:defPPr>
            <a:lvl1pPr algn="r" defTabSz="1019007" rtl="0" fontAlgn="auto">
              <a:spcBef>
                <a:spcPts val="0"/>
              </a:spcBef>
              <a:spcAft>
                <a:spcPts val="0"/>
              </a:spcAft>
              <a:defRPr kumimoji="0" sz="13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defRPr>
            </a:lvl1pPr>
            <a:lvl2pPr marL="508000" indent="-50800" algn="l" defTabSz="1017588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1017588" indent="-103188" algn="l" defTabSz="1017588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527175" indent="-155575" algn="l" defTabSz="1017588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2036763" indent="-207963" algn="l" defTabSz="1017588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fld id="{CEF47BB5-B283-44CC-B23B-3AACAA1E1C91}" type="slidenum">
              <a:rPr lang="zh-TW" altLang="en-US" smtClean="0"/>
              <a:pPr/>
              <a:t>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13795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Mobilenet</a:t>
            </a:r>
            <a:br>
              <a:rPr lang="en-US" altLang="zh-TW" dirty="0"/>
            </a:br>
            <a:r>
              <a:rPr lang="en-US" altLang="zh-TW" sz="2200" dirty="0"/>
              <a:t>Howard et al. 2017</a:t>
            </a:r>
            <a:endParaRPr lang="zh-TW" altLang="en-US" dirty="0"/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747EFDE3-2EC2-472D-8E45-38E35E1BE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3206" y="1727200"/>
            <a:ext cx="8433575" cy="5360988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r>
              <a:rPr lang="en-US" altLang="zh-TW">
                <a:uFillTx/>
              </a:rPr>
              <a:t>Media IC &amp; System Lab</a:t>
            </a:r>
            <a:endParaRPr lang="zh-TW" altLang="en-US" dirty="0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fld id="{CEF47BB5-B283-44CC-B23B-3AACAA1E1C91}" type="slidenum">
              <a:rPr lang="zh-TW" altLang="en-US" smtClean="0">
                <a:uFillTx/>
              </a:rPr>
              <a:pPr/>
              <a:t>26</a:t>
            </a:fld>
            <a:endParaRPr lang="zh-TW" altLang="en-US" dirty="0">
              <a:uFillTx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332371" y="6492959"/>
            <a:ext cx="4045347" cy="21404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</p:spTree>
    <p:extLst>
      <p:ext uri="{BB962C8B-B14F-4D97-AF65-F5344CB8AC3E}">
        <p14:creationId xmlns:p14="http://schemas.microsoft.com/office/powerpoint/2010/main" val="87926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Mobilenet</a:t>
            </a:r>
            <a:br>
              <a:rPr lang="en-US" altLang="zh-TW" dirty="0"/>
            </a:br>
            <a:r>
              <a:rPr lang="en-US" altLang="zh-TW" sz="2200" dirty="0"/>
              <a:t>Howard et al. 2017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r>
              <a:rPr lang="en-US" altLang="zh-TW">
                <a:uFillTx/>
              </a:rPr>
              <a:t>Media IC &amp; System Lab</a:t>
            </a:r>
            <a:endParaRPr lang="zh-TW" altLang="en-US" dirty="0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fld id="{CEF47BB5-B283-44CC-B23B-3AACAA1E1C91}" type="slidenum">
              <a:rPr lang="zh-TW" altLang="en-US" smtClean="0">
                <a:uFillTx/>
              </a:rPr>
              <a:pPr/>
              <a:t>27</a:t>
            </a:fld>
            <a:endParaRPr lang="zh-TW" altLang="en-US" dirty="0">
              <a:uFillTx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332371" y="6492959"/>
            <a:ext cx="4045347" cy="21404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CC0F858A-08B1-446A-A923-D2DC49E3ED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4290" y="1727200"/>
            <a:ext cx="8591407" cy="5360988"/>
          </a:xfrm>
        </p:spPr>
      </p:pic>
    </p:spTree>
    <p:extLst>
      <p:ext uri="{BB962C8B-B14F-4D97-AF65-F5344CB8AC3E}">
        <p14:creationId xmlns:p14="http://schemas.microsoft.com/office/powerpoint/2010/main" val="51992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Mobilenet</a:t>
            </a:r>
            <a:br>
              <a:rPr lang="en-US" altLang="zh-TW" dirty="0"/>
            </a:br>
            <a:r>
              <a:rPr lang="en-US" altLang="zh-TW" sz="2200" dirty="0"/>
              <a:t>Howard et al. 2017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r>
              <a:rPr lang="en-US" altLang="zh-TW">
                <a:uFillTx/>
              </a:rPr>
              <a:t>Media IC &amp; System Lab</a:t>
            </a:r>
            <a:endParaRPr lang="zh-TW" altLang="en-US" dirty="0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fld id="{CEF47BB5-B283-44CC-B23B-3AACAA1E1C91}" type="slidenum">
              <a:rPr lang="zh-TW" altLang="en-US" smtClean="0">
                <a:uFillTx/>
              </a:rPr>
              <a:pPr/>
              <a:t>28</a:t>
            </a:fld>
            <a:endParaRPr lang="zh-TW" altLang="en-US" dirty="0">
              <a:uFillTx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l="4126" b="69154"/>
          <a:stretch/>
        </p:blipFill>
        <p:spPr>
          <a:xfrm>
            <a:off x="1032798" y="2629498"/>
            <a:ext cx="3634581" cy="148759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l="4126" t="36172"/>
          <a:stretch/>
        </p:blipFill>
        <p:spPr>
          <a:xfrm>
            <a:off x="5796658" y="2629499"/>
            <a:ext cx="3634581" cy="3078216"/>
          </a:xfrm>
          <a:prstGeom prst="rect">
            <a:avLst/>
          </a:prstGeom>
        </p:spPr>
      </p:pic>
      <p:sp>
        <p:nvSpPr>
          <p:cNvPr id="9" name="向右箭號 8"/>
          <p:cNvSpPr/>
          <p:nvPr/>
        </p:nvSpPr>
        <p:spPr>
          <a:xfrm>
            <a:off x="4921656" y="3095039"/>
            <a:ext cx="620723" cy="27825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11" name="文字方塊 10"/>
          <p:cNvSpPr txBox="1"/>
          <p:nvPr/>
        </p:nvSpPr>
        <p:spPr>
          <a:xfrm>
            <a:off x="6014590" y="1918421"/>
            <a:ext cx="2857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 err="1"/>
              <a:t>Depthwise</a:t>
            </a:r>
            <a:r>
              <a:rPr lang="en-US" altLang="zh-TW" sz="2200" dirty="0"/>
              <a:t> Separable Convolution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032798" y="4384643"/>
                <a:ext cx="3783155" cy="1655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540" dirty="0"/>
                  <a:t>Computation cost:</a:t>
                </a:r>
              </a:p>
              <a:p>
                <a:r>
                  <a:rPr lang="en-US" altLang="zh-TW" sz="1540" dirty="0"/>
                  <a:t>[Standard </a:t>
                </a:r>
                <a:r>
                  <a:rPr lang="en-US" altLang="zh-TW" sz="1540" dirty="0" err="1"/>
                  <a:t>conv</a:t>
                </a:r>
                <a:r>
                  <a:rPr lang="en-US" altLang="zh-TW" sz="1540" dirty="0"/>
                  <a:t>]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54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54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154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altLang="zh-TW" sz="154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TW" sz="154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54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154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altLang="zh-TW" sz="154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TW" sz="154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altLang="zh-TW" sz="154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TW" sz="154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altLang="zh-TW" sz="154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TW" sz="154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54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154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altLang="zh-TW" sz="154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TW" sz="154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54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154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endParaRPr lang="en-US" altLang="zh-TW" sz="1540" dirty="0"/>
              </a:p>
              <a:p>
                <a:pPr/>
                <a:r>
                  <a:rPr lang="en-US" altLang="zh-TW" sz="1540" dirty="0"/>
                  <a:t>[</a:t>
                </a:r>
                <a:r>
                  <a:rPr lang="en-US" altLang="zh-TW" sz="1540" dirty="0" err="1"/>
                  <a:t>Depthwise</a:t>
                </a:r>
                <a:r>
                  <a:rPr lang="en-US" altLang="zh-TW" sz="1540" dirty="0"/>
                  <a:t> separable </a:t>
                </a:r>
                <a:r>
                  <a:rPr lang="en-US" altLang="zh-TW" sz="1540" dirty="0" err="1"/>
                  <a:t>conv</a:t>
                </a:r>
                <a:r>
                  <a:rPr lang="en-US" altLang="zh-TW" sz="1540" dirty="0"/>
                  <a:t>]</a:t>
                </a:r>
                <a:br>
                  <a:rPr lang="en-US" altLang="zh-TW" sz="154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54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54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154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altLang="zh-TW" sz="154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154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54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154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altLang="zh-TW" sz="154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154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altLang="zh-TW" sz="154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154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54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154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altLang="zh-TW" sz="154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154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54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154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altLang="zh-TW" sz="154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sz="154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altLang="zh-TW" sz="154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154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altLang="zh-TW" sz="154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154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54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154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altLang="zh-TW" sz="154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154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54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154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zh-TW" altLang="en-US" sz="1540" dirty="0"/>
              </a:p>
              <a:p>
                <a:endParaRPr lang="en-US" altLang="zh-TW" sz="1540" dirty="0"/>
              </a:p>
              <a:p>
                <a:r>
                  <a:rPr lang="en-US" altLang="zh-TW" sz="1540" dirty="0"/>
                  <a:t>Total reduction: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54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54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154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altLang="zh-TW" sz="154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sz="154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54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US" altLang="zh-TW" sz="154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154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TW" sz="154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  <m:sup>
                            <m:r>
                              <a:rPr lang="en-US" altLang="zh-TW" sz="154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zh-TW" altLang="en-US" sz="154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798" y="4384643"/>
                <a:ext cx="3783155" cy="1655005"/>
              </a:xfrm>
              <a:prstGeom prst="rect">
                <a:avLst/>
              </a:prstGeom>
              <a:blipFill>
                <a:blip r:embed="rId4"/>
                <a:stretch>
                  <a:fillRect l="-3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圖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2371" y="5872235"/>
            <a:ext cx="4045347" cy="1317879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332371" y="6492959"/>
            <a:ext cx="4045347" cy="21404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</p:spTree>
    <p:extLst>
      <p:ext uri="{BB962C8B-B14F-4D97-AF65-F5344CB8AC3E}">
        <p14:creationId xmlns:p14="http://schemas.microsoft.com/office/powerpoint/2010/main" val="398466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B977DCAC-DA2A-4827-A0E7-7D1F512C71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2085" y="1294706"/>
            <a:ext cx="9053512" cy="4716735"/>
          </a:xfrm>
        </p:spPr>
      </p:pic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1864EED-681A-48AC-BF59-3D736908B53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pPr>
              <a:defRPr/>
            </a:pPr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DA77600-C3D8-4B2D-8AE7-304ACA77E73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pPr>
              <a:defRPr/>
            </a:pPr>
            <a:fld id="{ED2FA740-4314-4FDC-8EC8-D4C3DFAD85D0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640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Recap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How to classify hand-written digits?</a:t>
            </a:r>
          </a:p>
          <a:p>
            <a:pPr lvl="1"/>
            <a:r>
              <a:rPr lang="en-US" altLang="zh-TW" dirty="0"/>
              <a:t>Convolutional Neural Networks (CNN)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r>
              <a:rPr lang="en-US" altLang="zh-TW">
                <a:uFillTx/>
              </a:rPr>
              <a:t>Media IC &amp; System Lab</a:t>
            </a:r>
            <a:endParaRPr lang="zh-TW" altLang="en-US" dirty="0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fld id="{CEF47BB5-B283-44CC-B23B-3AACAA1E1C91}" type="slidenum">
              <a:rPr lang="zh-TW" altLang="en-US" smtClean="0">
                <a:uFillTx/>
              </a:rPr>
              <a:pPr/>
              <a:t>3</a:t>
            </a:fld>
            <a:endParaRPr lang="zh-TW" altLang="en-US" dirty="0">
              <a:uFillTx/>
            </a:endParaRPr>
          </a:p>
        </p:txBody>
      </p:sp>
      <p:pic>
        <p:nvPicPr>
          <p:cNvPr id="1026" name="Picture 2" descr="ãlenetã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56" y="4301308"/>
            <a:ext cx="7154321" cy="203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ãmnist classificationãçåçæå°çµæ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053"/>
          <a:stretch/>
        </p:blipFill>
        <p:spPr bwMode="auto">
          <a:xfrm>
            <a:off x="1032797" y="3779987"/>
            <a:ext cx="276047" cy="307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9053989" y="3779987"/>
            <a:ext cx="377250" cy="34778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altLang="zh-TW" sz="2200" dirty="0"/>
              <a:t>0</a:t>
            </a:r>
          </a:p>
          <a:p>
            <a:r>
              <a:rPr lang="en-US" altLang="zh-TW" sz="2200" dirty="0"/>
              <a:t>1</a:t>
            </a:r>
          </a:p>
          <a:p>
            <a:r>
              <a:rPr lang="en-US" altLang="zh-TW" sz="2200" dirty="0"/>
              <a:t>2</a:t>
            </a:r>
          </a:p>
          <a:p>
            <a:r>
              <a:rPr lang="en-US" altLang="zh-TW" sz="2200" dirty="0"/>
              <a:t>3</a:t>
            </a:r>
          </a:p>
          <a:p>
            <a:r>
              <a:rPr lang="en-US" altLang="zh-TW" sz="2200" dirty="0"/>
              <a:t>4</a:t>
            </a:r>
          </a:p>
          <a:p>
            <a:r>
              <a:rPr lang="en-US" altLang="zh-TW" sz="2200" dirty="0"/>
              <a:t>5</a:t>
            </a:r>
          </a:p>
          <a:p>
            <a:r>
              <a:rPr lang="en-US" altLang="zh-TW" sz="2200" dirty="0"/>
              <a:t>6</a:t>
            </a:r>
          </a:p>
          <a:p>
            <a:r>
              <a:rPr lang="en-US" altLang="zh-TW" sz="2200" dirty="0"/>
              <a:t>7</a:t>
            </a:r>
          </a:p>
          <a:p>
            <a:r>
              <a:rPr lang="en-US" altLang="zh-TW" sz="2200" dirty="0"/>
              <a:t>8</a:t>
            </a:r>
          </a:p>
          <a:p>
            <a:r>
              <a:rPr lang="en-US" altLang="zh-TW" sz="2200" dirty="0"/>
              <a:t>9</a:t>
            </a:r>
          </a:p>
        </p:txBody>
      </p:sp>
      <p:sp>
        <p:nvSpPr>
          <p:cNvPr id="14" name="向右箭號 13"/>
          <p:cNvSpPr/>
          <p:nvPr/>
        </p:nvSpPr>
        <p:spPr>
          <a:xfrm>
            <a:off x="1370402" y="5354512"/>
            <a:ext cx="467707" cy="22249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17" name="向右箭號 16"/>
          <p:cNvSpPr/>
          <p:nvPr/>
        </p:nvSpPr>
        <p:spPr>
          <a:xfrm>
            <a:off x="8524725" y="5354512"/>
            <a:ext cx="467707" cy="22249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15" name="文字方塊 14"/>
          <p:cNvSpPr txBox="1"/>
          <p:nvPr/>
        </p:nvSpPr>
        <p:spPr>
          <a:xfrm>
            <a:off x="3210635" y="6583072"/>
            <a:ext cx="3638719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40" dirty="0"/>
              <a:t>“LeNet-5” </a:t>
            </a:r>
            <a:r>
              <a:rPr lang="en-US" altLang="zh-TW" sz="1540" dirty="0" err="1"/>
              <a:t>LeCun</a:t>
            </a:r>
            <a:r>
              <a:rPr lang="en-US" altLang="zh-TW" sz="1540" dirty="0"/>
              <a:t> et al., 1998.</a:t>
            </a:r>
            <a:endParaRPr lang="zh-TW" altLang="en-US" sz="1540" dirty="0"/>
          </a:p>
        </p:txBody>
      </p:sp>
      <p:pic>
        <p:nvPicPr>
          <p:cNvPr id="1030" name="Picture 6" descr="ãyann lecunãçåçæå°çµæ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139" y="652924"/>
            <a:ext cx="2283798" cy="262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02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i="0" dirty="0">
                <a:solidFill>
                  <a:srgbClr val="242424"/>
                </a:solidFill>
                <a:effectLst/>
                <a:latin typeface="sohne"/>
              </a:rPr>
              <a:t>Diffusion Model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r>
              <a:rPr lang="en-US" altLang="zh-TW">
                <a:uFillTx/>
              </a:rPr>
              <a:t>Media IC &amp; System Lab</a:t>
            </a:r>
            <a:endParaRPr lang="zh-TW" altLang="en-US" dirty="0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fld id="{CEF47BB5-B283-44CC-B23B-3AACAA1E1C91}" type="slidenum">
              <a:rPr lang="zh-TW" altLang="en-US" smtClean="0">
                <a:uFillTx/>
              </a:rPr>
              <a:pPr/>
              <a:t>30</a:t>
            </a:fld>
            <a:endParaRPr lang="zh-TW" altLang="en-US" dirty="0">
              <a:uFillTx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23AF82B6-9EFE-478E-BAD3-A2848BE0A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46" y="2996282"/>
            <a:ext cx="8030696" cy="178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63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i="0" dirty="0">
                <a:solidFill>
                  <a:srgbClr val="242424"/>
                </a:solidFill>
                <a:effectLst/>
                <a:latin typeface="sohne"/>
              </a:rPr>
              <a:t>Diffusion Model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r>
              <a:rPr lang="en-US" altLang="zh-TW">
                <a:uFillTx/>
              </a:rPr>
              <a:t>Media IC &amp; System Lab</a:t>
            </a:r>
            <a:endParaRPr lang="zh-TW" altLang="en-US" dirty="0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fld id="{CEF47BB5-B283-44CC-B23B-3AACAA1E1C91}" type="slidenum">
              <a:rPr lang="zh-TW" altLang="en-US" smtClean="0">
                <a:uFillTx/>
              </a:rPr>
              <a:pPr/>
              <a:t>31</a:t>
            </a:fld>
            <a:endParaRPr lang="zh-TW" altLang="en-US" dirty="0">
              <a:uFillTx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6805141-A286-49D9-94ED-8B728ADFE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8841"/>
            <a:ext cx="10059988" cy="3956306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73BFCDED-FF46-4830-9A7F-086BE232F217}"/>
              </a:ext>
            </a:extLst>
          </p:cNvPr>
          <p:cNvSpPr txBox="1"/>
          <p:nvPr/>
        </p:nvSpPr>
        <p:spPr>
          <a:xfrm>
            <a:off x="997546" y="5955232"/>
            <a:ext cx="8280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/>
              <a:t>https://www.youtube.com/watch?v=ifCDXFdeaaM&amp;list=PLJV_el3uVTsNi7PgekEUFsyVllAJXRsP-&amp;index=4</a:t>
            </a:r>
          </a:p>
        </p:txBody>
      </p:sp>
    </p:spTree>
    <p:extLst>
      <p:ext uri="{BB962C8B-B14F-4D97-AF65-F5344CB8AC3E}">
        <p14:creationId xmlns:p14="http://schemas.microsoft.com/office/powerpoint/2010/main" val="18101071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i="0" dirty="0">
                <a:solidFill>
                  <a:srgbClr val="242424"/>
                </a:solidFill>
                <a:effectLst/>
                <a:latin typeface="sohne"/>
              </a:rPr>
              <a:t>Diffusion Model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r>
              <a:rPr lang="en-US" altLang="zh-TW">
                <a:uFillTx/>
              </a:rPr>
              <a:t>Media IC &amp; System Lab</a:t>
            </a:r>
            <a:endParaRPr lang="zh-TW" altLang="en-US" dirty="0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fld id="{CEF47BB5-B283-44CC-B23B-3AACAA1E1C91}" type="slidenum">
              <a:rPr lang="zh-TW" altLang="en-US" smtClean="0">
                <a:uFillTx/>
              </a:rPr>
              <a:pPr/>
              <a:t>32</a:t>
            </a:fld>
            <a:endParaRPr lang="zh-TW" altLang="en-US" dirty="0">
              <a:uFillTx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18AD88F-5B76-4924-9E76-A42181120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429" y="3785565"/>
            <a:ext cx="4391638" cy="47631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5B186CC-02F6-464A-B072-87910CCC0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293" y="1815451"/>
            <a:ext cx="9545382" cy="1857634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D3FDC17C-5A0C-4947-8920-F5F228405A08}"/>
              </a:ext>
            </a:extLst>
          </p:cNvPr>
          <p:cNvSpPr txBox="1"/>
          <p:nvPr/>
        </p:nvSpPr>
        <p:spPr>
          <a:xfrm>
            <a:off x="1663834" y="3860071"/>
            <a:ext cx="5029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Markov chain</a:t>
            </a:r>
            <a:endParaRPr lang="zh-TW" altLang="en-US" dirty="0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B58521FA-4B61-413C-9856-DE7B24BAB9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622" y="4915964"/>
            <a:ext cx="10059988" cy="1939061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FD78AD86-52AC-44CA-A83B-B28806FBC3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1053" y="4387462"/>
            <a:ext cx="4311571" cy="36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582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i="0" dirty="0">
                <a:solidFill>
                  <a:srgbClr val="242424"/>
                </a:solidFill>
                <a:effectLst/>
                <a:latin typeface="sohne"/>
              </a:rPr>
              <a:t>Diffusion Model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r>
              <a:rPr lang="en-US" altLang="zh-TW">
                <a:uFillTx/>
              </a:rPr>
              <a:t>Media IC &amp; System Lab</a:t>
            </a:r>
            <a:endParaRPr lang="zh-TW" altLang="en-US" dirty="0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fld id="{CEF47BB5-B283-44CC-B23B-3AACAA1E1C91}" type="slidenum">
              <a:rPr lang="zh-TW" altLang="en-US" smtClean="0">
                <a:uFillTx/>
              </a:rPr>
              <a:pPr/>
              <a:t>33</a:t>
            </a:fld>
            <a:endParaRPr lang="zh-TW" altLang="en-US" dirty="0">
              <a:uFillTx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25B186CC-02F6-464A-B072-87910CCC0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4" y="2266219"/>
            <a:ext cx="9545382" cy="185763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974E4315-2CF1-4B2F-95BA-290315074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7826" y="4732483"/>
            <a:ext cx="4496427" cy="447737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011801DF-FD92-48FC-A573-EDB553FB64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9558" y="5393829"/>
            <a:ext cx="4073390" cy="755465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8E9E9AEC-0FAD-4CC5-B25F-CA934E23F3D2}"/>
              </a:ext>
            </a:extLst>
          </p:cNvPr>
          <p:cNvSpPr txBox="1"/>
          <p:nvPr/>
        </p:nvSpPr>
        <p:spPr>
          <a:xfrm>
            <a:off x="1796958" y="5593875"/>
            <a:ext cx="1699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Loss function:</a:t>
            </a:r>
            <a:endParaRPr lang="zh-TW" altLang="en-US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AF7B5929-A14E-4D03-A17A-47E423C8EA4E}"/>
              </a:ext>
            </a:extLst>
          </p:cNvPr>
          <p:cNvSpPr txBox="1"/>
          <p:nvPr/>
        </p:nvSpPr>
        <p:spPr>
          <a:xfrm>
            <a:off x="1796958" y="4780110"/>
            <a:ext cx="1699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Reverse: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48428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SUMMARY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Get familiar with common CNN architectures</a:t>
            </a:r>
          </a:p>
          <a:p>
            <a:r>
              <a:rPr lang="en-US" altLang="zh-TW" dirty="0"/>
              <a:t>Pick a CNN architecture to solve CV problems(?)</a:t>
            </a:r>
            <a:br>
              <a:rPr lang="en-US" altLang="zh-TW" dirty="0"/>
            </a:br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r>
              <a:rPr lang="en-US" altLang="zh-TW">
                <a:uFillTx/>
              </a:rPr>
              <a:t>Media IC &amp; System Lab</a:t>
            </a:r>
            <a:endParaRPr lang="zh-TW" altLang="en-US" dirty="0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fld id="{CEF47BB5-B283-44CC-B23B-3AACAA1E1C91}" type="slidenum">
              <a:rPr lang="zh-TW" altLang="en-US" smtClean="0">
                <a:uFillTx/>
              </a:rPr>
              <a:pPr/>
              <a:t>34</a:t>
            </a:fld>
            <a:endParaRPr lang="zh-TW" altLang="en-US" dirty="0">
              <a:uFillTx/>
            </a:endParaRPr>
          </a:p>
        </p:txBody>
      </p:sp>
      <p:pic>
        <p:nvPicPr>
          <p:cNvPr id="16386" name="Picture 2" descr="https://i.imgflip.com/35mdy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4065672"/>
            <a:ext cx="5314327" cy="299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732003" y="3107216"/>
            <a:ext cx="81536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>
                <a:solidFill>
                  <a:srgbClr val="FF3300"/>
                </a:solidFill>
              </a:rPr>
              <a:t>Learn to figure out critical issues in your problem, and design CNNs accordingly!</a:t>
            </a:r>
          </a:p>
        </p:txBody>
      </p:sp>
      <p:cxnSp>
        <p:nvCxnSpPr>
          <p:cNvPr id="9" name="直線接點 8"/>
          <p:cNvCxnSpPr>
            <a:cxnSpLocks/>
          </p:cNvCxnSpPr>
          <p:nvPr/>
        </p:nvCxnSpPr>
        <p:spPr>
          <a:xfrm>
            <a:off x="969337" y="2590850"/>
            <a:ext cx="766105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>
            <a:cxnSpLocks/>
          </p:cNvCxnSpPr>
          <p:nvPr/>
        </p:nvCxnSpPr>
        <p:spPr>
          <a:xfrm>
            <a:off x="969337" y="2014786"/>
            <a:ext cx="686896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97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about harder task?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r>
              <a:rPr lang="en-US" altLang="zh-TW">
                <a:uFillTx/>
              </a:rPr>
              <a:t>Media IC &amp; System Lab</a:t>
            </a:r>
            <a:endParaRPr lang="zh-TW" altLang="en-US" dirty="0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fld id="{CEF47BB5-B283-44CC-B23B-3AACAA1E1C91}" type="slidenum">
              <a:rPr lang="zh-TW" altLang="en-US" smtClean="0">
                <a:uFillTx/>
              </a:rPr>
              <a:pPr/>
              <a:t>4</a:t>
            </a:fld>
            <a:endParaRPr lang="zh-TW" altLang="en-US" dirty="0">
              <a:uFillTx/>
            </a:endParaRPr>
          </a:p>
        </p:txBody>
      </p:sp>
      <p:pic>
        <p:nvPicPr>
          <p:cNvPr id="2050" name="Picture 2" descr="ååè£¡å¯è½ææå­åé£ç©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908" y="2629498"/>
            <a:ext cx="5688432" cy="39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2127738" y="3526142"/>
            <a:ext cx="1616493" cy="20859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10" name="矩形 9"/>
          <p:cNvSpPr/>
          <p:nvPr/>
        </p:nvSpPr>
        <p:spPr>
          <a:xfrm>
            <a:off x="3851246" y="2810958"/>
            <a:ext cx="1645532" cy="18091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11" name="矩形 10"/>
          <p:cNvSpPr/>
          <p:nvPr/>
        </p:nvSpPr>
        <p:spPr>
          <a:xfrm>
            <a:off x="2477054" y="2627652"/>
            <a:ext cx="1534443" cy="15363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12" name="矩形 11"/>
          <p:cNvSpPr/>
          <p:nvPr/>
        </p:nvSpPr>
        <p:spPr>
          <a:xfrm>
            <a:off x="3483007" y="4033211"/>
            <a:ext cx="1176095" cy="15363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13" name="矩形 12"/>
          <p:cNvSpPr/>
          <p:nvPr/>
        </p:nvSpPr>
        <p:spPr>
          <a:xfrm>
            <a:off x="2563468" y="5207042"/>
            <a:ext cx="1604198" cy="137790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14" name="矩形 13"/>
          <p:cNvSpPr/>
          <p:nvPr/>
        </p:nvSpPr>
        <p:spPr>
          <a:xfrm>
            <a:off x="5385689" y="2614321"/>
            <a:ext cx="1504012" cy="16289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15" name="矩形 14"/>
          <p:cNvSpPr/>
          <p:nvPr/>
        </p:nvSpPr>
        <p:spPr>
          <a:xfrm>
            <a:off x="6492479" y="3159516"/>
            <a:ext cx="1085276" cy="14095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16" name="矩形 15"/>
          <p:cNvSpPr/>
          <p:nvPr/>
        </p:nvSpPr>
        <p:spPr>
          <a:xfrm>
            <a:off x="7073472" y="3959237"/>
            <a:ext cx="761866" cy="17490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17" name="矩形 16"/>
          <p:cNvSpPr/>
          <p:nvPr/>
        </p:nvSpPr>
        <p:spPr>
          <a:xfrm>
            <a:off x="5527203" y="4239600"/>
            <a:ext cx="1415269" cy="18811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18" name="矩形 17"/>
          <p:cNvSpPr/>
          <p:nvPr/>
        </p:nvSpPr>
        <p:spPr>
          <a:xfrm>
            <a:off x="6256725" y="5748513"/>
            <a:ext cx="1556780" cy="83616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19" name="矩形 18"/>
          <p:cNvSpPr/>
          <p:nvPr/>
        </p:nvSpPr>
        <p:spPr>
          <a:xfrm>
            <a:off x="4280358" y="3697182"/>
            <a:ext cx="1556782" cy="221795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cxnSp>
        <p:nvCxnSpPr>
          <p:cNvPr id="20" name="直線單箭頭接點 19"/>
          <p:cNvCxnSpPr/>
          <p:nvPr/>
        </p:nvCxnSpPr>
        <p:spPr>
          <a:xfrm>
            <a:off x="1752985" y="3780851"/>
            <a:ext cx="326415" cy="2066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907690" y="3355835"/>
            <a:ext cx="1189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/>
              <a:t>Mango</a:t>
            </a:r>
            <a:endParaRPr lang="zh-TW" altLang="en-US" sz="22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5332919" y="2838148"/>
            <a:ext cx="1189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>
                <a:solidFill>
                  <a:schemeClr val="bg1"/>
                </a:solidFill>
              </a:rPr>
              <a:t>Bird</a:t>
            </a:r>
            <a:endParaRPr lang="zh-TW" altLang="en-US" sz="2200" dirty="0">
              <a:solidFill>
                <a:schemeClr val="bg1"/>
              </a:solidFill>
            </a:endParaRPr>
          </a:p>
        </p:txBody>
      </p:sp>
      <p:cxnSp>
        <p:nvCxnSpPr>
          <p:cNvPr id="24" name="直線單箭頭接點 23"/>
          <p:cNvCxnSpPr/>
          <p:nvPr/>
        </p:nvCxnSpPr>
        <p:spPr>
          <a:xfrm flipH="1">
            <a:off x="5527203" y="3234857"/>
            <a:ext cx="277222" cy="44792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36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WHERE to START from?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sz="1760" dirty="0"/>
          </a:p>
          <a:p>
            <a:r>
              <a:rPr lang="en-US" altLang="zh-TW" dirty="0"/>
              <a:t>All deep learning methods start from 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r>
              <a:rPr lang="en-US" altLang="zh-TW">
                <a:uFillTx/>
              </a:rPr>
              <a:t>Media IC &amp; System Lab</a:t>
            </a:r>
            <a:endParaRPr lang="zh-TW" altLang="en-US" dirty="0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fld id="{CEF47BB5-B283-44CC-B23B-3AACAA1E1C91}" type="slidenum">
              <a:rPr lang="zh-TW" altLang="en-US" smtClean="0">
                <a:uFillTx/>
              </a:rPr>
              <a:pPr/>
              <a:t>5</a:t>
            </a:fld>
            <a:endParaRPr lang="zh-TW" altLang="en-US" dirty="0">
              <a:uFillTx/>
            </a:endParaRPr>
          </a:p>
        </p:txBody>
      </p:sp>
      <p:pic>
        <p:nvPicPr>
          <p:cNvPr id="3074" name="Picture 2" descr="ãimagenet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97" y="3157266"/>
            <a:ext cx="6651322" cy="266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7684119" y="3432094"/>
            <a:ext cx="1969189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4382" indent="-314382">
              <a:spcBef>
                <a:spcPts val="660"/>
              </a:spcBef>
              <a:spcAft>
                <a:spcPts val="660"/>
              </a:spcAft>
              <a:buFont typeface="Arial" panose="020B0604020202020204" pitchFamily="34" charset="0"/>
              <a:buChar char="•"/>
            </a:pPr>
            <a:r>
              <a:rPr lang="en-US" altLang="zh-TW" sz="2200" dirty="0"/>
              <a:t>1M images</a:t>
            </a:r>
          </a:p>
          <a:p>
            <a:pPr marL="314382" indent="-314382">
              <a:spcBef>
                <a:spcPts val="660"/>
              </a:spcBef>
              <a:spcAft>
                <a:spcPts val="660"/>
              </a:spcAft>
              <a:buFont typeface="Arial" panose="020B0604020202020204" pitchFamily="34" charset="0"/>
              <a:buChar char="•"/>
            </a:pPr>
            <a:r>
              <a:rPr lang="en-US" altLang="zh-TW" sz="2200" dirty="0"/>
              <a:t>1k classes</a:t>
            </a:r>
          </a:p>
          <a:p>
            <a:pPr marL="314382" indent="-314382">
              <a:spcBef>
                <a:spcPts val="660"/>
              </a:spcBef>
              <a:spcAft>
                <a:spcPts val="660"/>
              </a:spcAft>
              <a:buFont typeface="Arial" panose="020B0604020202020204" pitchFamily="34" charset="0"/>
              <a:buChar char="•"/>
            </a:pPr>
            <a:r>
              <a:rPr lang="en-US" altLang="zh-TW" sz="2200" dirty="0"/>
              <a:t>Annual competition2010-2017</a:t>
            </a:r>
            <a:endParaRPr lang="zh-TW" altLang="en-US" sz="22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2583044" y="5883656"/>
            <a:ext cx="4040006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40" dirty="0"/>
              <a:t>“</a:t>
            </a:r>
            <a:r>
              <a:rPr lang="en-US" altLang="zh-TW" sz="1540" dirty="0" err="1"/>
              <a:t>Imagenet</a:t>
            </a:r>
            <a:r>
              <a:rPr lang="en-US" altLang="zh-TW" sz="1540" dirty="0"/>
              <a:t>” </a:t>
            </a:r>
            <a:r>
              <a:rPr lang="en-US" altLang="zh-TW" sz="1540" dirty="0" err="1"/>
              <a:t>Fei-Fei</a:t>
            </a:r>
            <a:r>
              <a:rPr lang="en-US" altLang="zh-TW" sz="1540" dirty="0"/>
              <a:t> et al., 2009.</a:t>
            </a:r>
            <a:endParaRPr lang="zh-TW" altLang="en-US" sz="1540" dirty="0"/>
          </a:p>
        </p:txBody>
      </p:sp>
      <p:sp>
        <p:nvSpPr>
          <p:cNvPr id="8" name="矩形 7"/>
          <p:cNvSpPr/>
          <p:nvPr/>
        </p:nvSpPr>
        <p:spPr>
          <a:xfrm>
            <a:off x="6932952" y="1926270"/>
            <a:ext cx="1502334" cy="904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528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  <a:endParaRPr lang="zh-TW" altLang="en-US" sz="528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65498" y="6247770"/>
            <a:ext cx="85351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>
                <a:solidFill>
                  <a:srgbClr val="FF0000"/>
                </a:solidFill>
              </a:rPr>
              <a:t>Get awarded “The most impactful paper 10 years ago in CVPR”!</a:t>
            </a:r>
            <a:endParaRPr lang="zh-TW" alt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10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 Great SUCCESS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ImageNet Large Scale Visual Recognition Challenge winners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r>
              <a:rPr lang="en-US" altLang="zh-TW">
                <a:uFillTx/>
              </a:rPr>
              <a:t>Media IC &amp; System Lab</a:t>
            </a:r>
            <a:endParaRPr lang="zh-TW" altLang="en-US" dirty="0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fld id="{CEF47BB5-B283-44CC-B23B-3AACAA1E1C91}" type="slidenum">
              <a:rPr lang="zh-TW" altLang="en-US" smtClean="0">
                <a:uFillTx/>
              </a:rPr>
              <a:pPr/>
              <a:t>6</a:t>
            </a:fld>
            <a:endParaRPr lang="zh-TW" altLang="en-US" dirty="0">
              <a:uFillTx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797" y="3362805"/>
            <a:ext cx="8398442" cy="349315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955122" y="4117091"/>
            <a:ext cx="854832" cy="28360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9" name="文字方塊 8"/>
          <p:cNvSpPr txBox="1"/>
          <p:nvPr/>
        </p:nvSpPr>
        <p:spPr>
          <a:xfrm>
            <a:off x="3199813" y="3362805"/>
            <a:ext cx="2322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>
                <a:solidFill>
                  <a:srgbClr val="FF0000"/>
                </a:solidFill>
              </a:rPr>
              <a:t>First CNN method</a:t>
            </a:r>
            <a:endParaRPr lang="zh-TW" alt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77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ALEXNET</a:t>
            </a:r>
            <a:br>
              <a:rPr lang="en-US" altLang="zh-TW" dirty="0"/>
            </a:br>
            <a:r>
              <a:rPr lang="en-US" altLang="zh-TW" sz="2200" dirty="0" err="1"/>
              <a:t>Krizhevsky</a:t>
            </a:r>
            <a:r>
              <a:rPr lang="en-US" altLang="zh-TW" sz="2200" dirty="0"/>
              <a:t> et al. 2012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32797" y="4744975"/>
            <a:ext cx="8398442" cy="1838097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dirty="0"/>
              <a:t>8 layers (5 conv. + 3 fc.)</a:t>
            </a:r>
          </a:p>
          <a:p>
            <a:r>
              <a:rPr lang="en-US" altLang="zh-TW" dirty="0"/>
              <a:t>First to use </a:t>
            </a:r>
            <a:r>
              <a:rPr lang="en-US" altLang="zh-TW" dirty="0" err="1"/>
              <a:t>ReLU</a:t>
            </a:r>
            <a:endParaRPr lang="en-US" altLang="zh-TW" dirty="0"/>
          </a:p>
          <a:p>
            <a:r>
              <a:rPr lang="en-US" altLang="zh-TW" dirty="0"/>
              <a:t>Propose dropout mechanism</a:t>
            </a:r>
          </a:p>
          <a:p>
            <a:r>
              <a:rPr lang="en-US" altLang="zh-TW" dirty="0"/>
              <a:t>Train on 2*GTX580, writing CUDA code by himself of course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r>
              <a:rPr lang="en-US" altLang="zh-TW">
                <a:uFillTx/>
              </a:rPr>
              <a:t>Media IC &amp; System Lab</a:t>
            </a:r>
            <a:endParaRPr lang="zh-TW" altLang="en-US" dirty="0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fld id="{CEF47BB5-B283-44CC-B23B-3AACAA1E1C91}" type="slidenum">
              <a:rPr lang="zh-TW" altLang="en-US" smtClean="0">
                <a:uFillTx/>
              </a:rPr>
              <a:pPr/>
              <a:t>7</a:t>
            </a:fld>
            <a:endParaRPr lang="zh-TW" altLang="en-US" dirty="0">
              <a:uFillTx/>
            </a:endParaRPr>
          </a:p>
        </p:txBody>
      </p:sp>
      <p:pic>
        <p:nvPicPr>
          <p:cNvPr id="5122" name="Picture 2" descr="ãalexnet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97" y="2083718"/>
            <a:ext cx="8398442" cy="266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995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bigger, The better!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r>
              <a:rPr lang="en-US" altLang="zh-TW">
                <a:uFillTx/>
              </a:rPr>
              <a:t>Media IC &amp; System Lab</a:t>
            </a:r>
            <a:endParaRPr lang="zh-TW" altLang="en-US" dirty="0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fld id="{CEF47BB5-B283-44CC-B23B-3AACAA1E1C91}" type="slidenum">
              <a:rPr lang="zh-TW" altLang="en-US" smtClean="0">
                <a:uFillTx/>
              </a:rPr>
              <a:pPr/>
              <a:t>8</a:t>
            </a:fld>
            <a:endParaRPr lang="zh-TW" altLang="en-US" dirty="0">
              <a:uFillTx/>
            </a:endParaRPr>
          </a:p>
        </p:txBody>
      </p:sp>
      <p:pic>
        <p:nvPicPr>
          <p:cNvPr id="6146" name="Picture 2" descr="#Deep Learningåé¡¾#ä¹LeNetãAlexNetãGoogLeNetãVGGãRes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98" y="2625558"/>
            <a:ext cx="2585576" cy="395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#Deep Learningåé¡¾#ä¹LeNetãAlexNetãGoogLeNetãVGGãRes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638" y="2625558"/>
            <a:ext cx="1063898" cy="395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#Deep Learningåé¡¾#ä¹LeNetãAlexNetãGoogLeNetãVGGãRes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800" y="2625559"/>
            <a:ext cx="3660438" cy="395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向右箭號 6"/>
          <p:cNvSpPr/>
          <p:nvPr/>
        </p:nvSpPr>
        <p:spPr>
          <a:xfrm>
            <a:off x="3702932" y="4587984"/>
            <a:ext cx="363873" cy="28895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11" name="向右箭號 10"/>
          <p:cNvSpPr/>
          <p:nvPr/>
        </p:nvSpPr>
        <p:spPr>
          <a:xfrm>
            <a:off x="5316731" y="4602345"/>
            <a:ext cx="363873" cy="28895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8" name="文字方塊 7"/>
          <p:cNvSpPr txBox="1"/>
          <p:nvPr/>
        </p:nvSpPr>
        <p:spPr>
          <a:xfrm>
            <a:off x="1123722" y="6579133"/>
            <a:ext cx="2208649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40" dirty="0" err="1"/>
              <a:t>AlexNet</a:t>
            </a:r>
            <a:r>
              <a:rPr lang="en-US" altLang="zh-TW" sz="1540" dirty="0"/>
              <a:t>, ILSVRC 2012</a:t>
            </a:r>
          </a:p>
          <a:p>
            <a:pPr algn="ctr"/>
            <a:r>
              <a:rPr lang="en-US" altLang="zh-TW" sz="1540" dirty="0"/>
              <a:t>(8 layers)</a:t>
            </a:r>
            <a:endParaRPr lang="zh-TW" altLang="en-US" sz="154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590262" y="6610518"/>
            <a:ext cx="2208649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40" dirty="0"/>
              <a:t>VGG-19, ILSVRC 2014</a:t>
            </a:r>
          </a:p>
          <a:p>
            <a:pPr algn="ctr"/>
            <a:r>
              <a:rPr lang="en-US" altLang="zh-TW" sz="1540" dirty="0"/>
              <a:t>(19 layers)</a:t>
            </a:r>
            <a:endParaRPr lang="zh-TW" altLang="en-US" sz="154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343777" y="6610518"/>
            <a:ext cx="2514485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40" dirty="0"/>
              <a:t>ResNet-152, ILSVRC 2016</a:t>
            </a:r>
          </a:p>
          <a:p>
            <a:pPr algn="ctr"/>
            <a:r>
              <a:rPr lang="en-US" altLang="zh-TW" sz="1540" dirty="0"/>
              <a:t>(152 layers)</a:t>
            </a:r>
            <a:endParaRPr lang="zh-TW" altLang="en-US" sz="1540" dirty="0"/>
          </a:p>
        </p:txBody>
      </p:sp>
    </p:spTree>
    <p:extLst>
      <p:ext uri="{BB962C8B-B14F-4D97-AF65-F5344CB8AC3E}">
        <p14:creationId xmlns:p14="http://schemas.microsoft.com/office/powerpoint/2010/main" val="2039172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LAYERs vs. ERROR RATE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ImageNet Large Scale Visual Recognition Challenge winners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4294967295"/>
          </p:nvPr>
        </p:nvSpPr>
        <p:spPr>
          <a:xfrm>
            <a:off x="503238" y="7205663"/>
            <a:ext cx="2346325" cy="414337"/>
          </a:xfrm>
        </p:spPr>
        <p:txBody>
          <a:bodyPr/>
          <a:lstStyle/>
          <a:p>
            <a:r>
              <a:rPr lang="en-US" altLang="zh-TW">
                <a:uFillTx/>
              </a:rPr>
              <a:t>Media IC &amp; System Lab</a:t>
            </a:r>
            <a:endParaRPr lang="zh-TW" altLang="en-US" dirty="0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210425" y="7205663"/>
            <a:ext cx="2346325" cy="414337"/>
          </a:xfrm>
        </p:spPr>
        <p:txBody>
          <a:bodyPr/>
          <a:lstStyle/>
          <a:p>
            <a:fld id="{CEF47BB5-B283-44CC-B23B-3AACAA1E1C91}" type="slidenum">
              <a:rPr lang="zh-TW" altLang="en-US" smtClean="0">
                <a:uFillTx/>
              </a:rPr>
              <a:pPr/>
              <a:t>9</a:t>
            </a:fld>
            <a:endParaRPr lang="zh-TW" altLang="en-US" dirty="0">
              <a:uFillTx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797" y="3362805"/>
            <a:ext cx="8398442" cy="349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89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84583BC-84C6-2440-B8F2-96A040896D5D}">
  <we:reference id="wa104178141" version="3.10.0.52" store="zh-TW" storeType="OMEX"/>
  <we:alternateReferences>
    <we:reference id="WA104178141" version="3.10.0.52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41387</TotalTime>
  <Words>1214</Words>
  <Application>Microsoft Office PowerPoint</Application>
  <PresentationFormat>自訂</PresentationFormat>
  <Paragraphs>259</Paragraphs>
  <Slides>34</Slides>
  <Notes>33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39" baseType="lpstr">
      <vt:lpstr>sohne</vt:lpstr>
      <vt:lpstr>Arial</vt:lpstr>
      <vt:lpstr>Calibri</vt:lpstr>
      <vt:lpstr>Cambria Math</vt:lpstr>
      <vt:lpstr>Office 佈景主題</vt:lpstr>
      <vt:lpstr>DLCV Application</vt:lpstr>
      <vt:lpstr>What You Will Learn</vt:lpstr>
      <vt:lpstr>Recap</vt:lpstr>
      <vt:lpstr>What about harder task?</vt:lpstr>
      <vt:lpstr>WHERE to START from?</vt:lpstr>
      <vt:lpstr>A Great SUCCESS</vt:lpstr>
      <vt:lpstr>ALEXNET Krizhevsky et al. 2012</vt:lpstr>
      <vt:lpstr>The bigger, The better!</vt:lpstr>
      <vt:lpstr>LAYERs vs. ERROR RATE</vt:lpstr>
      <vt:lpstr>BIGness comes with some drawback…</vt:lpstr>
      <vt:lpstr>VGGNet (16 layers) [Simonyan and Zisserman, 2014]</vt:lpstr>
      <vt:lpstr>VGGNet (16 layers) [Simonyan and Zisserman, 2014]</vt:lpstr>
      <vt:lpstr>GOOGLENET (22 layers) Szegedy et al., 2014</vt:lpstr>
      <vt:lpstr>GOOGLENET (22 layers) Szegedy et al., 2014</vt:lpstr>
      <vt:lpstr>The REAL “DEEP” CNN…</vt:lpstr>
      <vt:lpstr>ResNet (152 layers) He et al., 2015</vt:lpstr>
      <vt:lpstr>ResNet (152 layers) He et al., 2015</vt:lpstr>
      <vt:lpstr>PowerPoint 簡報</vt:lpstr>
      <vt:lpstr>PowerPoint 簡報</vt:lpstr>
      <vt:lpstr>PowerPoint 簡報</vt:lpstr>
      <vt:lpstr>PowerPoint 簡報</vt:lpstr>
      <vt:lpstr>PowerPoint 簡報</vt:lpstr>
      <vt:lpstr>Quick comparison</vt:lpstr>
      <vt:lpstr>Quick comparison</vt:lpstr>
      <vt:lpstr>Practical Use</vt:lpstr>
      <vt:lpstr>Mobilenet Howard et al. 2017</vt:lpstr>
      <vt:lpstr>Mobilenet Howard et al. 2017</vt:lpstr>
      <vt:lpstr>Mobilenet Howard et al. 2017</vt:lpstr>
      <vt:lpstr>PowerPoint 簡報</vt:lpstr>
      <vt:lpstr>Diffusion Model</vt:lpstr>
      <vt:lpstr>Diffusion Model</vt:lpstr>
      <vt:lpstr>Diffusion Model</vt:lpstr>
      <vt:lpstr>Diffusion Model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6D Object Pose Estimation Using 3D Object Coordinates</dc:title>
  <dc:creator>Jackie</dc:creator>
  <cp:lastModifiedBy>陳芷寧</cp:lastModifiedBy>
  <cp:revision>1632</cp:revision>
  <cp:lastPrinted>2012-02-13T17:40:42Z</cp:lastPrinted>
  <dcterms:modified xsi:type="dcterms:W3CDTF">2025-08-02T05:58:11Z</dcterms:modified>
</cp:coreProperties>
</file>