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32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27" r:id="rId16"/>
    <p:sldId id="271" r:id="rId17"/>
    <p:sldId id="272" r:id="rId18"/>
    <p:sldId id="273" r:id="rId19"/>
    <p:sldId id="274" r:id="rId20"/>
    <p:sldId id="276" r:id="rId21"/>
    <p:sldId id="278" r:id="rId22"/>
    <p:sldId id="279" r:id="rId23"/>
    <p:sldId id="280" r:id="rId24"/>
    <p:sldId id="329" r:id="rId25"/>
    <p:sldId id="330" r:id="rId26"/>
    <p:sldId id="328" r:id="rId27"/>
    <p:sldId id="319" r:id="rId28"/>
    <p:sldId id="320" r:id="rId29"/>
    <p:sldId id="321" r:id="rId30"/>
    <p:sldId id="322" r:id="rId31"/>
    <p:sldId id="323" r:id="rId32"/>
    <p:sldId id="324" r:id="rId33"/>
    <p:sldId id="325" r:id="rId34"/>
  </p:sldIdLst>
  <p:sldSz cx="12192000" cy="6858000"/>
  <p:notesSz cx="6858000" cy="9144000"/>
  <p:defaultTextStyle>
    <a:defPPr>
      <a:defRPr lang="en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3"/>
    <p:restoredTop sz="77455"/>
  </p:normalViewPr>
  <p:slideViewPr>
    <p:cSldViewPr snapToGrid="0" snapToObjects="1">
      <p:cViewPr varScale="1">
        <p:scale>
          <a:sx n="88" d="100"/>
          <a:sy n="88" d="100"/>
        </p:scale>
        <p:origin x="1386" y="96"/>
      </p:cViewPr>
      <p:guideLst/>
    </p:cSldViewPr>
  </p:slideViewPr>
  <p:outlineViewPr>
    <p:cViewPr>
      <p:scale>
        <a:sx n="33" d="100"/>
        <a:sy n="33" d="100"/>
      </p:scale>
      <p:origin x="0" y="-169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E26BF-5BFA-D74B-ADAE-AE96A8C0960F}" type="datetimeFigureOut">
              <a:rPr lang="en-TW" smtClean="0"/>
              <a:t>08/04/2024</a:t>
            </a:fld>
            <a:endParaRPr lang="en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651C6-31DC-2740-96D0-68F73140CAE2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14613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651C6-31DC-2740-96D0-68F73140CAE2}" type="slidenum">
              <a:rPr lang="en-TW" smtClean="0"/>
              <a:t>19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32911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651C6-31DC-2740-96D0-68F73140CAE2}" type="slidenum">
              <a:rPr lang="en-TW" smtClean="0"/>
              <a:t>20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561717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N&lt;=d</a:t>
            </a:r>
          </a:p>
          <a:p>
            <a:r>
              <a:rPr lang="zh-TW" altLang="en-US" dirty="0"/>
              <a:t>只能找到最多</a:t>
            </a:r>
            <a:r>
              <a:rPr lang="en-US" altLang="zh-TW" dirty="0"/>
              <a:t>d-1</a:t>
            </a:r>
            <a:r>
              <a:rPr lang="zh-TW" altLang="en-US" dirty="0"/>
              <a:t>個</a:t>
            </a:r>
            <a:r>
              <a:rPr lang="en-US" altLang="zh-TW" dirty="0"/>
              <a:t>principle components</a:t>
            </a:r>
          </a:p>
          <a:p>
            <a:r>
              <a:rPr lang="zh-TW" altLang="en-US" dirty="0"/>
              <a:t>想像三維空間中的兩個點，</a:t>
            </a:r>
            <a:endParaRPr lang="en-US" altLang="zh-TW" dirty="0"/>
          </a:p>
          <a:p>
            <a:r>
              <a:rPr lang="zh-TW" altLang="en-US" dirty="0"/>
              <a:t>通過兩個點的向量會是第一個</a:t>
            </a:r>
            <a:r>
              <a:rPr lang="en-US" altLang="zh-TW" dirty="0"/>
              <a:t>components</a:t>
            </a:r>
          </a:p>
          <a:p>
            <a:r>
              <a:rPr lang="zh-TW" altLang="en-US" dirty="0"/>
              <a:t>然後垂直那個向量的任何向量</a:t>
            </a:r>
            <a:r>
              <a:rPr lang="en-US" altLang="zh-TW" dirty="0"/>
              <a:t>variance</a:t>
            </a:r>
            <a:r>
              <a:rPr lang="zh-TW" altLang="en-US" dirty="0"/>
              <a:t>都是</a:t>
            </a:r>
            <a:r>
              <a:rPr lang="en-US" altLang="zh-TW" dirty="0"/>
              <a:t>0</a:t>
            </a:r>
          </a:p>
          <a:p>
            <a:endParaRPr lang="en-US" altLang="zh-TW" dirty="0"/>
          </a:p>
          <a:p>
            <a:r>
              <a:rPr lang="en-US" altLang="zh-TW" dirty="0"/>
              <a:t>1 * 3 3*1</a:t>
            </a:r>
          </a:p>
          <a:p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651C6-31DC-2740-96D0-68F73140CAE2}" type="slidenum">
              <a:rPr lang="en-TW" smtClean="0"/>
              <a:t>22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008116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651C6-31DC-2740-96D0-68F73140CAE2}" type="slidenum">
              <a:rPr lang="en-TW" smtClean="0"/>
              <a:t>25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221361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651C6-31DC-2740-96D0-68F73140CAE2}" type="slidenum">
              <a:rPr lang="en-TW" smtClean="0"/>
              <a:t>31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7308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DD8D-FAA8-9DED-0533-4C0BE706A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54B485-50A9-B636-5103-BF590A1D6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539B9-27D2-A268-94E4-51CAF93BE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C0F1-B60B-444F-A2E1-B926F93D61E7}" type="datetime1">
              <a:rPr lang="en-US" smtClean="0"/>
              <a:t>8/4/2024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A011E-0DF9-48E1-A605-B8CF001E4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62813-89ED-7874-C15A-CB52A975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28866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2C43-B418-E0A5-7709-7CDB5CCB1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E73488-A2C2-9821-FE17-84E4292CD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0FC77-1D27-8577-F94C-53391EDB1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4CD-9B8B-EC48-94CA-64CF193328E9}" type="datetime1">
              <a:rPr lang="en-US" smtClean="0"/>
              <a:t>8/4/2024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3150F-5A9C-88C1-A1E0-FBA8F11E1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F5F9B-53D2-62A9-F6B1-C6B5D09AE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19734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CDB24F-D5B2-4160-D597-65DA9320E9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7B12B6-252A-3221-863E-543FF0122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F6459-103E-2F0A-C097-189A2016F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754D-83C6-F449-B7D4-6BF088EE0673}" type="datetime1">
              <a:rPr lang="en-US" smtClean="0"/>
              <a:t>8/4/2024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C4001-D381-5799-6CAA-6EEA4BFDF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14DB3-8062-B363-3049-25DB59A3D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96386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5775-2832-CCD0-DADB-5CE7BF386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660DB-C6F0-41DD-E3B5-40D286344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32698-270B-AB22-F18E-443D430E4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4F32-11BA-A441-B613-ACA81D328F5C}" type="datetime1">
              <a:rPr lang="en-US" smtClean="0"/>
              <a:t>8/4/2024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9E7D2-1A68-949B-EB66-2BFA9EA5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EF18F-DED2-A137-43F2-14E4D6925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1450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3AD2-F50A-A648-E591-FDDD3D59C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3C4C2-F313-600A-CA99-9026EF92C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B25F4-CCE5-B31E-A6CA-AFD6C4518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C6F0-6733-8247-B9B1-9AAD262DE105}" type="datetime1">
              <a:rPr lang="en-US" smtClean="0"/>
              <a:t>8/4/2024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F2FC3-BE28-F87D-2C3D-63BDD0E0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7EDCE-DB9B-1D86-EE12-66A63DE2C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10171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58435-2499-990C-8A31-752470C2D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F8FF5-EDC3-5748-7C39-F5C5AD9C8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FE9EB-E9FB-D06E-CC14-8B70192F1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63237-D468-A59F-3185-BE6C960F1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AFFF-1106-314C-930B-2528C349558D}" type="datetime1">
              <a:rPr lang="en-US" smtClean="0"/>
              <a:t>8/4/2024</a:t>
            </a:fld>
            <a:endParaRPr lang="en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EDCA0-729E-2C1B-AFB9-2D93B22A9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15F51-EDE8-D260-13CD-D660B318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64320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E365-B39A-D638-F0DC-90E96336C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F8B33-609F-9AA8-91AC-B634AC0C3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7C92D-D7CB-C284-FF6F-1CCD2EF4A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7A0EFB-B9D0-98BA-5475-31EC29E28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00CDD7-6A20-DA6F-BFA6-BA3A426177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A2090F-299F-02EB-998C-9215CBA56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8838-CFA4-0446-A68E-F87726882452}" type="datetime1">
              <a:rPr lang="en-US" smtClean="0"/>
              <a:t>8/4/2024</a:t>
            </a:fld>
            <a:endParaRPr lang="en-T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76BBCC-4FA0-C790-4C69-008F52D17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956EFD-2C1F-A323-33A6-653D80315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12708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6E520-D823-15D7-6536-43F6321AC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D157DC-9830-7523-2AC2-E8E83D2FA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C3E8-8956-0F4C-A507-3A0A7916561D}" type="datetime1">
              <a:rPr lang="en-US" smtClean="0"/>
              <a:t>8/4/2024</a:t>
            </a:fld>
            <a:endParaRPr lang="en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56C50A-D110-F462-F36B-E351ECA9E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4667A-7F25-4FC6-1590-BF6D76D8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83737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79958F-91D0-BC17-45E1-57B376DD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E697-C25E-A446-AFD9-F4036C1AC702}" type="datetime1">
              <a:rPr lang="en-US" smtClean="0"/>
              <a:t>8/4/2024</a:t>
            </a:fld>
            <a:endParaRPr lang="en-T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1DC906-73F9-67DA-A067-E4526D7B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F54C3-1C32-7A37-94FB-F18CC95A9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81393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E40D3-5CEC-7FF8-42E9-95C3624E8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308F6-1160-917B-F891-EC7B2FEC3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A4D8F-5CD2-543E-E569-542D45BA8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B216B-8FE4-158A-C1AA-EA7F4C115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2036-0BF1-FD48-9F81-099B081A6097}" type="datetime1">
              <a:rPr lang="en-US" smtClean="0"/>
              <a:t>8/4/2024</a:t>
            </a:fld>
            <a:endParaRPr lang="en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44F7E-486F-1386-C626-4731DEEB0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51E36-6091-84DD-EC03-B6D72FF47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83200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00D31-78FD-FDFB-897C-3C80242AA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B7EC6A-C68A-14E0-9E02-C8997254A0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0A134-B50E-B55C-0FDC-69C5E2148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9745E-D742-A076-3793-873C2B93F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9F2E-56F9-5F4B-A3E9-A8E38D996DEB}" type="datetime1">
              <a:rPr lang="en-US" smtClean="0"/>
              <a:t>8/4/2024</a:t>
            </a:fld>
            <a:endParaRPr lang="en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B05C2-BE2D-7072-C7DE-90013FAC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560F4-9C5F-EAD8-44D5-331A74797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63212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01BDF5-AA3E-CE2C-91C2-E876B75AA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4AB1C-9B05-82BF-A5BC-376758616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4E3F3-013F-6DD3-128A-185759EBA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071B3-A29A-E24E-B350-84EF6C09F4DA}" type="datetime1">
              <a:rPr lang="en-US" smtClean="0"/>
              <a:t>8/4/2024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CCC92-564D-4C8B-ED07-713E286F5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DD121-57C3-AD14-CEBD-336DC560C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F83EF-D541-5543-ADE6-BE3B687CDA3B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26130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techbridge.cc/2017/12/23/linux-commnd-line-tutorial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cs231n.github.io/python-numpy-tutorial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cs231n.github.io/python-numpy-tutorial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opencv.org/4.5.2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en.wikipedia.org/wiki/Principal_component_analysi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Jc2aHNo8Z4boSdJPUsE-hiap2TX2hGcszdfceRAVxMU/edit#heading=h.e1n8d0bjlzp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DAF18-C8AA-2C03-6C15-24F965AFAC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OpenCV Lab 202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B0DA0E-4BFB-D3F1-2A8A-AE0D410250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dk1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周奕節</a:t>
            </a:r>
          </a:p>
          <a:p>
            <a:r>
              <a:rPr lang="en-TW" dirty="0"/>
              <a:t>202</a:t>
            </a:r>
            <a:r>
              <a:rPr lang="en-US" dirty="0"/>
              <a:t>4</a:t>
            </a:r>
            <a:r>
              <a:rPr lang="en-TW" dirty="0"/>
              <a:t>.0</a:t>
            </a:r>
            <a:r>
              <a:rPr lang="en-US" dirty="0"/>
              <a:t>8</a:t>
            </a:r>
            <a:r>
              <a:rPr lang="en-TW" dirty="0"/>
              <a:t>.</a:t>
            </a:r>
            <a:r>
              <a:rPr lang="en-US" dirty="0"/>
              <a:t>14</a:t>
            </a:r>
            <a:endParaRPr lang="en-TW" dirty="0"/>
          </a:p>
          <a:p>
            <a:endParaRPr lang="en-TW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1232FF-DAB5-10DE-4573-964A35432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8387C-01E6-411A-0B01-B6B00068E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1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260419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92A7-C890-7A9D-F497-CCF2A4C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0"/>
            <a:ext cx="10515600" cy="1325563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Linux Commend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2B4AA-D86F-B960-2EA9-8621F02A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68" y="1373510"/>
            <a:ext cx="10849303" cy="4800615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Tutorial: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https://blog.techbridge.cc/2017/12/23/linux-commnd-line-tutorial/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Google</a:t>
            </a:r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cd, ls, git,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mv, rm, …</a:t>
            </a:r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tool:</a:t>
            </a:r>
          </a:p>
          <a:p>
            <a:pPr lvl="1"/>
            <a:r>
              <a:rPr kumimoji="1" lang="en-US" altLang="zh-TW" sz="2400" dirty="0" err="1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tmux</a:t>
            </a:r>
            <a:r>
              <a:rPr kumimoji="1" lang="en-US" altLang="zh-TW" sz="2400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, </a:t>
            </a:r>
            <a:r>
              <a:rPr kumimoji="1" lang="en-US" altLang="zh-TW" sz="2400" dirty="0" err="1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nvidia-htop</a:t>
            </a:r>
            <a:r>
              <a:rPr kumimoji="1" lang="en-US" altLang="zh-TW" sz="2400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, </a:t>
            </a:r>
            <a:r>
              <a:rPr kumimoji="1" lang="en-US" altLang="zh-TW" sz="2400" dirty="0" err="1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nvidia-smi</a:t>
            </a:r>
            <a:r>
              <a:rPr kumimoji="1" lang="en-US" altLang="zh-TW" sz="2400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, </a:t>
            </a:r>
            <a:r>
              <a:rPr kumimoji="1" lang="en-US" altLang="zh-TW" sz="2400" dirty="0" err="1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jupyter</a:t>
            </a:r>
            <a:r>
              <a:rPr kumimoji="1" lang="en-US" altLang="zh-TW" sz="2400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 notebook, anaconda, …</a:t>
            </a:r>
          </a:p>
          <a:p>
            <a:pPr lvl="1"/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404E3-65E2-4BA0-F371-702EE36D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DB99-86B0-747B-57CC-5AF0FBD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10</a:t>
            </a:fld>
            <a:endParaRPr lang="en-TW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ED326-7807-9DCA-F953-DDBD41265BC0}"/>
              </a:ext>
            </a:extLst>
          </p:cNvPr>
          <p:cNvCxnSpPr>
            <a:cxnSpLocks/>
          </p:cNvCxnSpPr>
          <p:nvPr/>
        </p:nvCxnSpPr>
        <p:spPr>
          <a:xfrm>
            <a:off x="0" y="104162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934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92A7-C890-7A9D-F497-CCF2A4C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0"/>
            <a:ext cx="10515600" cy="1325563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Grammar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2B4AA-D86F-B960-2EA9-8621F02A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68" y="1373510"/>
            <a:ext cx="10849303" cy="480061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Tutorial: </a:t>
            </a:r>
            <a:r>
              <a:rPr lang="en-US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http://cs231n.github.io/python-numpy-tutorial/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Google</a:t>
            </a:r>
            <a:endParaRPr lang="en-US" dirty="0">
              <a:solidFill>
                <a:srgbClr val="DCA10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Basic:</a:t>
            </a: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print(), if else, for loop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Useful</a:t>
            </a: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List, indexing of list</a:t>
            </a: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Ex: a = [1,2,4]; a[0] = 1; a[-1] = 4; a[:2] = [1,2]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Optional</a:t>
            </a: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Function declaration (if some process is repeated)</a:t>
            </a:r>
          </a:p>
          <a:p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404E3-65E2-4BA0-F371-702EE36D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DB99-86B0-747B-57CC-5AF0FBD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11</a:t>
            </a:fld>
            <a:endParaRPr lang="en-TW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ED326-7807-9DCA-F953-DDBD41265BC0}"/>
              </a:ext>
            </a:extLst>
          </p:cNvPr>
          <p:cNvCxnSpPr>
            <a:cxnSpLocks/>
          </p:cNvCxnSpPr>
          <p:nvPr/>
        </p:nvCxnSpPr>
        <p:spPr>
          <a:xfrm>
            <a:off x="0" y="104162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956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92A7-C890-7A9D-F497-CCF2A4C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0"/>
            <a:ext cx="10515600" cy="1325563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2B4AA-D86F-B960-2EA9-8621F02A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68" y="1373510"/>
            <a:ext cx="10849303" cy="480061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Tutorial: </a:t>
            </a:r>
            <a:r>
              <a:rPr lang="en-US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http://cs231n.github.io/python-numpy-tutorial/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Google</a:t>
            </a:r>
            <a:endParaRPr lang="en-US" dirty="0">
              <a:solidFill>
                <a:srgbClr val="DCA10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 library:</a:t>
            </a: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as np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Basic:</a:t>
            </a: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Array initialization, basic property (shape, data type), indexing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Useful:</a:t>
            </a: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Build-in function for array operation: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argmin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matmul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404E3-65E2-4BA0-F371-702EE36D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DB99-86B0-747B-57CC-5AF0FBD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12</a:t>
            </a:fld>
            <a:endParaRPr lang="en-TW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ED326-7807-9DCA-F953-DDBD41265BC0}"/>
              </a:ext>
            </a:extLst>
          </p:cNvPr>
          <p:cNvCxnSpPr>
            <a:cxnSpLocks/>
          </p:cNvCxnSpPr>
          <p:nvPr/>
        </p:nvCxnSpPr>
        <p:spPr>
          <a:xfrm>
            <a:off x="0" y="104162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309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92A7-C890-7A9D-F497-CCF2A4C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0"/>
            <a:ext cx="10515600" cy="1325563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OpenCV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2B4AA-D86F-B960-2EA9-8621F02A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68" y="1373510"/>
            <a:ext cx="10849303" cy="480061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Tutorial: </a:t>
            </a:r>
            <a:r>
              <a:rPr lang="en-US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https://docs.opencv.org/4.5.2/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Google</a:t>
            </a:r>
            <a:endParaRPr lang="en-US" dirty="0">
              <a:solidFill>
                <a:srgbClr val="DCA10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Basic</a:t>
            </a: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Image read, write, resize, color conversion, …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Useful</a:t>
            </a: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Padding, filtering, other CV tasks</a:t>
            </a:r>
          </a:p>
          <a:p>
            <a:pPr marL="0" indent="0">
              <a:buNone/>
            </a:pPr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404E3-65E2-4BA0-F371-702EE36D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DB99-86B0-747B-57CC-5AF0FBD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13</a:t>
            </a:fld>
            <a:endParaRPr lang="en-TW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ED326-7807-9DCA-F953-DDBD41265BC0}"/>
              </a:ext>
            </a:extLst>
          </p:cNvPr>
          <p:cNvCxnSpPr>
            <a:cxnSpLocks/>
          </p:cNvCxnSpPr>
          <p:nvPr/>
        </p:nvCxnSpPr>
        <p:spPr>
          <a:xfrm>
            <a:off x="0" y="104162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8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92A7-C890-7A9D-F497-CCF2A4C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0"/>
            <a:ext cx="10515600" cy="1325563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[Supplement] some tips for image read/write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2B4AA-D86F-B960-2EA9-8621F02A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68" y="1373510"/>
            <a:ext cx="10849303" cy="480061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TW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All image read method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zh-TW" sz="2600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OpenCV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zh-TW" sz="2600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Pillow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zh-TW" sz="2600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Matplotlib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zh-TW" sz="2600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Scikit-image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zh-TW" sz="2600" dirty="0" err="1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Imageio</a:t>
            </a:r>
            <a:endParaRPr kumimoji="1" lang="en-US" altLang="zh-TW" sz="2600" dirty="0">
              <a:latin typeface="Times New Roman" panose="02020603050405020304" pitchFamily="18" charset="0"/>
              <a:ea typeface="Yu Mincho Demibold" panose="02020600000000000000" pitchFamily="18" charset="-128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zh-TW" sz="2600" dirty="0" err="1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Scipy.misc</a:t>
            </a:r>
            <a:r>
              <a:rPr kumimoji="1" lang="en-US" altLang="zh-TW" sz="2600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 (unavailable after 1.1.0)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TW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Shape: (H, W, 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TW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In OpenCV, the default color order is BGR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TW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Change to </a:t>
            </a:r>
            <a:r>
              <a:rPr kumimoji="1" lang="en-US" altLang="zh-TW" dirty="0" err="1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np.array</a:t>
            </a:r>
            <a:r>
              <a:rPr kumimoji="1" lang="en-US" altLang="zh-TW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 and change </a:t>
            </a:r>
            <a:r>
              <a:rPr kumimoji="1" lang="en-US" altLang="zh-TW" dirty="0" err="1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dtype</a:t>
            </a:r>
            <a:r>
              <a:rPr kumimoji="1" lang="en-US" altLang="zh-TW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 from uint8 to </a:t>
            </a:r>
            <a:r>
              <a:rPr kumimoji="1" lang="en-US" altLang="zh-TW" dirty="0" err="1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floatXX</a:t>
            </a:r>
            <a:r>
              <a:rPr kumimoji="1" lang="en-US" altLang="zh-TW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 before some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TW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More examples in </a:t>
            </a:r>
            <a:r>
              <a:rPr kumimoji="1" lang="en-US" altLang="zh-TW" dirty="0" err="1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ImageRead.ipynb</a:t>
            </a:r>
            <a:endParaRPr kumimoji="1" lang="en-US" altLang="zh-TW" dirty="0">
              <a:latin typeface="Times New Roman" panose="02020603050405020304" pitchFamily="18" charset="0"/>
              <a:ea typeface="Yu Mincho Demibold" panose="02020600000000000000" pitchFamily="18" charset="-128"/>
              <a:cs typeface="Times New Roman" panose="02020603050405020304" pitchFamily="18" charset="0"/>
            </a:endParaRPr>
          </a:p>
          <a:p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404E3-65E2-4BA0-F371-702EE36D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DB99-86B0-747B-57CC-5AF0FBD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14</a:t>
            </a:fld>
            <a:endParaRPr lang="en-TW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ED326-7807-9DCA-F953-DDBD41265BC0}"/>
              </a:ext>
            </a:extLst>
          </p:cNvPr>
          <p:cNvCxnSpPr>
            <a:cxnSpLocks/>
          </p:cNvCxnSpPr>
          <p:nvPr/>
        </p:nvCxnSpPr>
        <p:spPr>
          <a:xfrm>
            <a:off x="0" y="104162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900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92A7-C890-7A9D-F497-CCF2A4C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0"/>
            <a:ext cx="10515600" cy="1325563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2B4AA-D86F-B960-2EA9-8621F02A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68" y="1373510"/>
            <a:ext cx="10849303" cy="4800615"/>
          </a:xfrm>
        </p:spPr>
        <p:txBody>
          <a:bodyPr/>
          <a:lstStyle/>
          <a:p>
            <a:r>
              <a:rPr lang="en-TW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Prerequisite</a:t>
            </a:r>
          </a:p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Lab1: Basic Image Processing</a:t>
            </a:r>
          </a:p>
          <a:p>
            <a:pPr lvl="1"/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Filtering</a:t>
            </a:r>
          </a:p>
          <a:p>
            <a:pPr lvl="1"/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PCA Analysis</a:t>
            </a:r>
          </a:p>
          <a:p>
            <a:r>
              <a:rPr lang="en-TW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Lab2: Homography</a:t>
            </a:r>
          </a:p>
          <a:p>
            <a:pPr lvl="1"/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404E3-65E2-4BA0-F371-702EE36D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DB99-86B0-747B-57CC-5AF0FBD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15</a:t>
            </a:fld>
            <a:endParaRPr lang="en-TW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ED326-7807-9DCA-F953-DDBD41265BC0}"/>
              </a:ext>
            </a:extLst>
          </p:cNvPr>
          <p:cNvCxnSpPr>
            <a:cxnSpLocks/>
          </p:cNvCxnSpPr>
          <p:nvPr/>
        </p:nvCxnSpPr>
        <p:spPr>
          <a:xfrm>
            <a:off x="0" y="104162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88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92A7-C890-7A9D-F497-CCF2A4C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0"/>
            <a:ext cx="10515600" cy="1325563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Filtering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2B4AA-D86F-B960-2EA9-8621F02A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68" y="1373510"/>
            <a:ext cx="10849303" cy="4800615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Weighted sum of the region of the input</a:t>
            </a:r>
          </a:p>
          <a:p>
            <a:pPr lvl="1"/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404E3-65E2-4BA0-F371-702EE36D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DB99-86B0-747B-57CC-5AF0FBD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16</a:t>
            </a:fld>
            <a:endParaRPr lang="en-TW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ED326-7807-9DCA-F953-DDBD41265BC0}"/>
              </a:ext>
            </a:extLst>
          </p:cNvPr>
          <p:cNvCxnSpPr>
            <a:cxnSpLocks/>
          </p:cNvCxnSpPr>
          <p:nvPr/>
        </p:nvCxnSpPr>
        <p:spPr>
          <a:xfrm>
            <a:off x="0" y="104162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6">
            <a:extLst>
              <a:ext uri="{FF2B5EF4-FFF2-40B4-BE49-F238E27FC236}">
                <a16:creationId xmlns:a16="http://schemas.microsoft.com/office/drawing/2014/main" id="{B15289A4-EBF3-188A-9A6B-AD6B2690A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876" y="1853780"/>
            <a:ext cx="8520248" cy="450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09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92A7-C890-7A9D-F497-CCF2A4C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0"/>
            <a:ext cx="10515600" cy="1325563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Filtering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2B4AA-D86F-B960-2EA9-8621F02A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68" y="1373510"/>
            <a:ext cx="10849303" cy="4800615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Sobel filter: used in edge detection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404E3-65E2-4BA0-F371-702EE36D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DB99-86B0-747B-57CC-5AF0FBD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17</a:t>
            </a:fld>
            <a:endParaRPr lang="en-TW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ED326-7807-9DCA-F953-DDBD41265BC0}"/>
              </a:ext>
            </a:extLst>
          </p:cNvPr>
          <p:cNvCxnSpPr>
            <a:cxnSpLocks/>
          </p:cNvCxnSpPr>
          <p:nvPr/>
        </p:nvCxnSpPr>
        <p:spPr>
          <a:xfrm>
            <a:off x="0" y="104162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2">
            <a:extLst>
              <a:ext uri="{FF2B5EF4-FFF2-40B4-BE49-F238E27FC236}">
                <a16:creationId xmlns:a16="http://schemas.microsoft.com/office/drawing/2014/main" id="{676BF7C1-676E-CDFB-7237-ABD08FFDB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895" y="1782388"/>
            <a:ext cx="8592210" cy="45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05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92A7-C890-7A9D-F497-CCF2A4C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0"/>
            <a:ext cx="10515600" cy="1325563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component Analysis (PCA) (1/5)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2B4AA-D86F-B960-2EA9-8621F02A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69" y="1373510"/>
            <a:ext cx="6263204" cy="480061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efinition:</a:t>
            </a:r>
          </a:p>
          <a:p>
            <a:pPr lvl="1"/>
            <a:r>
              <a:rPr lang="en-US" sz="2000" b="0" i="0" u="none" strike="noStrik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PCA is defined as an </a:t>
            </a:r>
            <a:r>
              <a:rPr lang="en-US" sz="2000" b="1" i="0" u="none" strike="noStrik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orthogonal linear transformation </a:t>
            </a:r>
            <a:r>
              <a:rPr lang="en-US" sz="2000" b="0" i="0" u="none" strike="noStrik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 transforms the data to a new coordinate system such that </a:t>
            </a:r>
            <a:r>
              <a:rPr lang="en-US" sz="2000" b="1" i="0" u="none" strike="noStrik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greatest variance by some scalar projection of the data comes to lie on the first coordinate </a:t>
            </a:r>
            <a:r>
              <a:rPr lang="en-US" sz="2000" b="0" i="0" u="none" strike="noStrik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(called the first principal component), the second greatest variance on the second coordinate, and so on (</a:t>
            </a:r>
            <a:r>
              <a:rPr lang="en-US" sz="2000" b="0" i="0" u="none" strike="noStrike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wikipedia</a:t>
            </a:r>
            <a:r>
              <a:rPr lang="en-US" sz="2000" b="0" i="0" u="none" strike="noStrik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</a:t>
            </a:r>
          </a:p>
          <a:p>
            <a:pPr lvl="1"/>
            <a:r>
              <a:rPr lang="en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dimension reduction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isualize data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educe computations and storage</a:t>
            </a:r>
          </a:p>
          <a:p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404E3-65E2-4BA0-F371-702EE36D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DB99-86B0-747B-57CC-5AF0FBD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18</a:t>
            </a:fld>
            <a:endParaRPr lang="en-TW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ED326-7807-9DCA-F953-DDBD41265BC0}"/>
              </a:ext>
            </a:extLst>
          </p:cNvPr>
          <p:cNvCxnSpPr>
            <a:cxnSpLocks/>
          </p:cNvCxnSpPr>
          <p:nvPr/>
        </p:nvCxnSpPr>
        <p:spPr>
          <a:xfrm>
            <a:off x="0" y="104162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2">
            <a:extLst>
              <a:ext uri="{FF2B5EF4-FFF2-40B4-BE49-F238E27FC236}">
                <a16:creationId xmlns:a16="http://schemas.microsoft.com/office/drawing/2014/main" id="{3BD94A50-D6E5-BD5C-3E9C-6839952E5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036" y="1710637"/>
            <a:ext cx="4598321" cy="397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18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">
            <a:extLst>
              <a:ext uri="{FF2B5EF4-FFF2-40B4-BE49-F238E27FC236}">
                <a16:creationId xmlns:a16="http://schemas.microsoft.com/office/drawing/2014/main" id="{F2B59307-2452-1312-02F2-CF08A009F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036" y="1710637"/>
            <a:ext cx="4598321" cy="39766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CB92A7-C890-7A9D-F497-CCF2A4C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0"/>
            <a:ext cx="10515600" cy="1325563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component Analysis (PCA) (2/5)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D2B4AA-D86F-B960-2EA9-8621F02A6B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6668" y="1373510"/>
                <a:ext cx="6417195" cy="480061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set of samples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}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𝒆</m:t>
                    </m:r>
                  </m:oMath>
                </a14:m>
                <a:r>
                  <a:rPr lang="en-TW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unit vector, the projection of vector </a:t>
                </a:r>
                <a:r>
                  <a:rPr lang="en-TW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onto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𝒆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</a:p>
              <a:p>
                <a:pPr marL="0" indent="0">
                  <a:buNone/>
                </a:pPr>
                <a:endParaRPr lang="en-TW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variance of the projections is</a:t>
                </a:r>
              </a:p>
              <a:p>
                <a:endParaRPr lang="en-TW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TW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TW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TW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TW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D2B4AA-D86F-B960-2EA9-8621F02A6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6668" y="1373510"/>
                <a:ext cx="6417195" cy="4800615"/>
              </a:xfrm>
              <a:blipFill>
                <a:blip r:embed="rId4"/>
                <a:stretch>
                  <a:fillRect l="-1186" t="-184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404E3-65E2-4BA0-F371-702EE36D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DB99-86B0-747B-57CC-5AF0FBD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19</a:t>
            </a:fld>
            <a:endParaRPr lang="en-TW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ED326-7807-9DCA-F953-DDBD41265BC0}"/>
              </a:ext>
            </a:extLst>
          </p:cNvPr>
          <p:cNvCxnSpPr>
            <a:cxnSpLocks/>
          </p:cNvCxnSpPr>
          <p:nvPr/>
        </p:nvCxnSpPr>
        <p:spPr>
          <a:xfrm>
            <a:off x="0" y="104162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FBF248A0-C73D-851E-EC43-5B321C7D8DF2}"/>
              </a:ext>
            </a:extLst>
          </p:cNvPr>
          <p:cNvSpPr/>
          <p:nvPr/>
        </p:nvSpPr>
        <p:spPr>
          <a:xfrm>
            <a:off x="9612830" y="3528592"/>
            <a:ext cx="139337" cy="148045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8749329-96C3-6215-ED9A-8D98E5A2A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286" y="2367184"/>
            <a:ext cx="180034" cy="1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658C13A-2DFE-A207-A501-1021FABA9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821" y="1761113"/>
            <a:ext cx="897709" cy="23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9F846EC1-2B9B-C0FE-AACC-B0C90A297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268" y="3453431"/>
            <a:ext cx="314497" cy="29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3305B40-8F24-405E-2712-9A471BCBD4E0}"/>
              </a:ext>
            </a:extLst>
          </p:cNvPr>
          <p:cNvSpPr txBox="1"/>
          <p:nvPr/>
        </p:nvSpPr>
        <p:spPr>
          <a:xfrm>
            <a:off x="3080428" y="6395365"/>
            <a:ext cx="1765331" cy="360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TW" dirty="0">
                <a:solidFill>
                  <a:srgbClr val="FF0000"/>
                </a:solidFill>
              </a:rPr>
              <a:t>ovariance matrix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D3BB50-652B-43E5-F1AF-3DF7487BE595}"/>
              </a:ext>
            </a:extLst>
          </p:cNvPr>
          <p:cNvGrpSpPr/>
          <p:nvPr/>
        </p:nvGrpSpPr>
        <p:grpSpPr>
          <a:xfrm>
            <a:off x="1650796" y="3453431"/>
            <a:ext cx="3676578" cy="3268044"/>
            <a:chOff x="1689456" y="2732857"/>
            <a:chExt cx="4114800" cy="361466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97B0916-689E-75FF-9529-99743C1A4983}"/>
                </a:ext>
              </a:extLst>
            </p:cNvPr>
            <p:cNvSpPr/>
            <p:nvPr/>
          </p:nvSpPr>
          <p:spPr>
            <a:xfrm>
              <a:off x="2549825" y="6067984"/>
              <a:ext cx="238697" cy="2795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W"/>
            </a:p>
          </p:txBody>
        </p:sp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D63167BA-F040-E56B-A822-86FD9C2E50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456" y="2732857"/>
              <a:ext cx="4114800" cy="3564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4" name="Picture 20">
            <a:extLst>
              <a:ext uri="{FF2B5EF4-FFF2-40B4-BE49-F238E27FC236}">
                <a16:creationId xmlns:a16="http://schemas.microsoft.com/office/drawing/2014/main" id="{2C7C5079-8D6C-A3DB-1D4C-8FBC10301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085" y="3255299"/>
            <a:ext cx="228572" cy="27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229BDE67-40F6-37C2-6654-2F51900B9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220" y="2677940"/>
            <a:ext cx="1714754" cy="33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459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92A7-C890-7A9D-F497-CCF2A4C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0"/>
            <a:ext cx="10515600" cy="1325563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2B4AA-D86F-B960-2EA9-8621F02A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68" y="1373510"/>
            <a:ext cx="10849303" cy="4800615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Prerequisite</a:t>
            </a:r>
          </a:p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Lab1: Basic Image Processing</a:t>
            </a:r>
          </a:p>
          <a:p>
            <a:pPr lvl="1"/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Filtering</a:t>
            </a:r>
          </a:p>
          <a:p>
            <a:pPr lvl="1"/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PCA Analysis</a:t>
            </a:r>
          </a:p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Lab2: Homography</a:t>
            </a:r>
          </a:p>
          <a:p>
            <a:pPr lvl="1"/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404E3-65E2-4BA0-F371-702EE36D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DB99-86B0-747B-57CC-5AF0FBD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2</a:t>
            </a:fld>
            <a:endParaRPr lang="en-TW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ED326-7807-9DCA-F953-DDBD41265BC0}"/>
              </a:ext>
            </a:extLst>
          </p:cNvPr>
          <p:cNvCxnSpPr>
            <a:cxnSpLocks/>
          </p:cNvCxnSpPr>
          <p:nvPr/>
        </p:nvCxnSpPr>
        <p:spPr>
          <a:xfrm>
            <a:off x="0" y="104162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345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92A7-C890-7A9D-F497-CCF2A4C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0"/>
            <a:ext cx="10515600" cy="1325563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component Analysis (PCA) (3/5)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D2B4AA-D86F-B960-2EA9-8621F02A6B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6668" y="1373510"/>
                <a:ext cx="11090692" cy="4800615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first principle component:</a:t>
                </a:r>
              </a:p>
              <a:p>
                <a:pPr lvl="1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Choose a unit vector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𝒆</m:t>
                    </m:r>
                    <m:r>
                      <a:rPr lang="en-US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as to maximize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 the method of Lagrange multipliers:</a:t>
                </a:r>
              </a:p>
              <a:p>
                <a:pPr lvl="1"/>
                <a:endParaRPr lang="en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quavalent to finding the largest eigenvalue and the conresponding eigenvector</a:t>
                </a:r>
              </a:p>
              <a:p>
                <a:pPr marL="914400" lvl="2" indent="0">
                  <a:buNone/>
                </a:pPr>
                <a:endParaRPr lang="en-TW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TW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TW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D2B4AA-D86F-B960-2EA9-8621F02A6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6668" y="1373510"/>
                <a:ext cx="11090692" cy="4800615"/>
              </a:xfrm>
              <a:blipFill>
                <a:blip r:embed="rId3"/>
                <a:stretch>
                  <a:fillRect l="-686" t="-184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404E3-65E2-4BA0-F371-702EE36D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DB99-86B0-747B-57CC-5AF0FBD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20</a:t>
            </a:fld>
            <a:endParaRPr lang="en-TW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ED326-7807-9DCA-F953-DDBD41265BC0}"/>
              </a:ext>
            </a:extLst>
          </p:cNvPr>
          <p:cNvCxnSpPr>
            <a:cxnSpLocks/>
          </p:cNvCxnSpPr>
          <p:nvPr/>
        </p:nvCxnSpPr>
        <p:spPr>
          <a:xfrm>
            <a:off x="0" y="104162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D0605909-305E-2363-5168-C664EFB56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542" y="2161309"/>
            <a:ext cx="2880386" cy="3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33427EEF-2994-2EC5-4D4F-9603A50D4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84" y="3028080"/>
            <a:ext cx="2729296" cy="132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856CF856-4B91-A9D9-9324-14618548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542" y="5115429"/>
            <a:ext cx="4274544" cy="6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321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92A7-C890-7A9D-F497-CCF2A4C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0"/>
            <a:ext cx="10515600" cy="1325563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component Analysis (PCA) (4/5)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D2B4AA-D86F-B960-2EA9-8621F02A6B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6668" y="1373510"/>
                <a:ext cx="11090692" cy="4800615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second principle components:</a:t>
                </a:r>
              </a:p>
              <a:p>
                <a:pPr lvl="1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Similar to the first principle component, but with an additional constraint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bSup>
                    <m:r>
                      <a:rPr lang="en-US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TW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(mutually orthogonal)</a:t>
                </a:r>
              </a:p>
              <a:p>
                <a:pPr lvl="1"/>
                <a:endParaRPr lang="en-TW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the method of Lagrange multipliers, the result is e</a:t>
                </a:r>
                <a:r>
                  <a:rPr lang="en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quavalent to finding the second-largest eigenvalue and the corresponding eigenvector.</a:t>
                </a:r>
              </a:p>
              <a:p>
                <a:pPr lvl="1"/>
                <a:endParaRPr lang="en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TW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fact, the j-th principle components is the eigenvector associated with the j-th largest eigenvalue.</a:t>
                </a:r>
              </a:p>
              <a:p>
                <a:pPr marL="914400" lvl="2" indent="0">
                  <a:buNone/>
                </a:pPr>
                <a:endParaRPr lang="en-TW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TW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TW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D2B4AA-D86F-B960-2EA9-8621F02A6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6668" y="1373510"/>
                <a:ext cx="11090692" cy="4800615"/>
              </a:xfrm>
              <a:blipFill>
                <a:blip r:embed="rId2"/>
                <a:stretch>
                  <a:fillRect l="-686" t="-184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404E3-65E2-4BA0-F371-702EE36D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DB99-86B0-747B-57CC-5AF0FBD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21</a:t>
            </a:fld>
            <a:endParaRPr lang="en-TW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ED326-7807-9DCA-F953-DDBD41265BC0}"/>
              </a:ext>
            </a:extLst>
          </p:cNvPr>
          <p:cNvCxnSpPr>
            <a:cxnSpLocks/>
          </p:cNvCxnSpPr>
          <p:nvPr/>
        </p:nvCxnSpPr>
        <p:spPr>
          <a:xfrm>
            <a:off x="0" y="104162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CFE10075-F114-31B4-C4CD-C7D6A8EC4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34" y="2367184"/>
            <a:ext cx="3992880" cy="3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23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92A7-C890-7A9D-F497-CCF2A4C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0"/>
            <a:ext cx="10515600" cy="1325563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component Analysis (PCA) (5/5)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D2B4AA-D86F-B960-2EA9-8621F02A6B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6668" y="1373510"/>
                <a:ext cx="11090692" cy="4800615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set of samples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}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kumimoji="1" lang="zh-TW" altLang="en-US" sz="2400" i="1">
                        <a:latin typeface="Cambria Math" panose="02040503050406030204" pitchFamily="18" charset="0"/>
                        <a:ea typeface="Yu Mincho Demibold" panose="02020600000000000000" pitchFamily="18" charset="-128"/>
                      </a:rPr>
                      <m:t>∈</m:t>
                    </m:r>
                    <m:sSup>
                      <m:sSupPr>
                        <m:ctrlPr>
                          <a:rPr kumimoji="1" lang="en-US" altLang="zh-TW" sz="2400" i="1">
                            <a:latin typeface="Cambria Math" panose="02040503050406030204" pitchFamily="18" charset="0"/>
                            <a:ea typeface="Yu Mincho Demibold" panose="02020600000000000000" pitchFamily="18" charset="-128"/>
                          </a:rPr>
                        </m:ctrlPr>
                      </m:sSupPr>
                      <m:e>
                        <m:r>
                          <a:rPr kumimoji="1" lang="en-US" altLang="zh-TW" sz="2400" i="1">
                            <a:latin typeface="Cambria Math" panose="02040503050406030204" pitchFamily="18" charset="0"/>
                            <a:ea typeface="Yu Mincho Demibold" panose="02020600000000000000" pitchFamily="18" charset="-128"/>
                          </a:rPr>
                          <m:t>ℝ</m:t>
                        </m:r>
                      </m:e>
                      <m:sup>
                        <m:r>
                          <a:rPr kumimoji="1" lang="en-US" altLang="zh-TW" sz="2400" i="1">
                            <a:latin typeface="Cambria Math" panose="02040503050406030204" pitchFamily="18" charset="0"/>
                            <a:ea typeface="Yu Mincho Demibold" panose="02020600000000000000" pitchFamily="18" charset="-128"/>
                          </a:rPr>
                          <m:t>𝑑</m:t>
                        </m:r>
                      </m:sup>
                    </m:s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covariance matrix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𝜮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a rank d matrix with d non-zero eigenvalues and the corresponding eigenvectors (principal components).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0" dirty="0"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covariance matrix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𝜮</m:t>
                    </m:r>
                  </m:oMath>
                </a14:m>
                <a:r>
                  <a:rPr lang="en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will have at most rank N-1, leading to the presence of at most N-1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principal components</a:t>
                </a:r>
                <a:r>
                  <a:rPr lang="en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non-zero eigenvalue.</a:t>
                </a:r>
              </a:p>
              <a:p>
                <a:endParaRPr lang="en-TW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TW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</a:t>
                </a:r>
                <a:r>
                  <a:rPr lang="en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approximated with k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principal components</a:t>
                </a:r>
                <a:r>
                  <a:rPr lang="en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one can choose </a:t>
                </a:r>
                <a14:m>
                  <m:oMath xmlns:m="http://schemas.openxmlformats.org/officeDocument/2006/math">
                    <m:r>
                      <a:rPr lang="en-TW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TW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TW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𝑟𝑎𝑛𝑘</m:t>
                    </m:r>
                    <m:r>
                      <a:rPr lang="en-TW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𝜮</m:t>
                    </m:r>
                    <m:r>
                      <a:rPr lang="en-TW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endParaRPr lang="en-TW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TW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TW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TW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TW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D2B4AA-D86F-B960-2EA9-8621F02A6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6668" y="1373510"/>
                <a:ext cx="11090692" cy="4800615"/>
              </a:xfrm>
              <a:blipFill>
                <a:blip r:embed="rId3"/>
                <a:stretch>
                  <a:fillRect l="-686" t="-158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404E3-65E2-4BA0-F371-702EE36D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DB99-86B0-747B-57CC-5AF0FBD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22</a:t>
            </a:fld>
            <a:endParaRPr lang="en-TW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ED326-7807-9DCA-F953-DDBD41265BC0}"/>
              </a:ext>
            </a:extLst>
          </p:cNvPr>
          <p:cNvCxnSpPr>
            <a:cxnSpLocks/>
          </p:cNvCxnSpPr>
          <p:nvPr/>
        </p:nvCxnSpPr>
        <p:spPr>
          <a:xfrm>
            <a:off x="0" y="104162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>
            <a:extLst>
              <a:ext uri="{FF2B5EF4-FFF2-40B4-BE49-F238E27FC236}">
                <a16:creationId xmlns:a16="http://schemas.microsoft.com/office/drawing/2014/main" id="{5EDCAF44-DADF-CF3D-BAE6-6CDAB9CA4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674" y="2593535"/>
            <a:ext cx="3217208" cy="8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E96FD197-85A4-E030-C364-1E5061475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144" y="4243159"/>
            <a:ext cx="3326058" cy="87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FFAFE7C2-DAAD-7753-19F8-FE9F6D918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873" y="5581706"/>
            <a:ext cx="3311588" cy="90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709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92A7-C890-7A9D-F497-CCF2A4C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0"/>
            <a:ext cx="10515600" cy="1325563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KNN classifier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2B4AA-D86F-B960-2EA9-8621F02A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68" y="1373510"/>
            <a:ext cx="10849303" cy="480061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nearest neighbors classifier </a:t>
            </a:r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404E3-65E2-4BA0-F371-702EE36D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DB99-86B0-747B-57CC-5AF0FBD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23</a:t>
            </a:fld>
            <a:endParaRPr lang="en-TW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ED326-7807-9DCA-F953-DDBD41265BC0}"/>
              </a:ext>
            </a:extLst>
          </p:cNvPr>
          <p:cNvCxnSpPr>
            <a:cxnSpLocks/>
          </p:cNvCxnSpPr>
          <p:nvPr/>
        </p:nvCxnSpPr>
        <p:spPr>
          <a:xfrm>
            <a:off x="0" y="104162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iT 邦幫忙::一起幫忙解決難題，拯救IT 人的一天">
            <a:extLst>
              <a:ext uri="{FF2B5EF4-FFF2-40B4-BE49-F238E27FC236}">
                <a16:creationId xmlns:a16="http://schemas.microsoft.com/office/drawing/2014/main" id="{47F9EDBC-D915-03FE-0BD2-98908D962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764" y="2261234"/>
            <a:ext cx="4542472" cy="388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766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92A7-C890-7A9D-F497-CCF2A4C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0"/>
            <a:ext cx="10515600" cy="1325563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D2B4AA-D86F-B960-2EA9-8621F02A6B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6668" y="1373510"/>
                <a:ext cx="10849303" cy="4800615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TW" dirty="0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Image filtering</a:t>
                </a:r>
              </a:p>
              <a:p>
                <a:pPr marL="800100" lvl="1" indent="-342900">
                  <a:lnSpc>
                    <a:spcPct val="100000"/>
                  </a:lnSpc>
                </a:pPr>
                <a:r>
                  <a:rPr kumimoji="1" lang="en-US" altLang="zh-TW" sz="2000" dirty="0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Calculate the resulting image after applying both the horizontal and vertical Sobel filters to the given image.</a:t>
                </a:r>
              </a:p>
              <a:p>
                <a:pPr marL="342900" indent="-342900">
                  <a:lnSpc>
                    <a:spcPct val="100000"/>
                  </a:lnSpc>
                </a:pPr>
                <a:r>
                  <a:rPr kumimoji="1" lang="en-US" altLang="zh-TW" dirty="0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Image PCA analysis</a:t>
                </a:r>
              </a:p>
              <a:p>
                <a:pPr marL="800100" lvl="1" indent="-342900">
                  <a:lnSpc>
                    <a:spcPct val="100000"/>
                  </a:lnSpc>
                </a:pPr>
                <a:r>
                  <a:rPr kumimoji="1" lang="en-US" altLang="zh-TW" sz="2000" dirty="0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Given face images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TW" sz="2000" b="1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  <m:t>{</m:t>
                        </m:r>
                        <m:r>
                          <a:rPr kumimoji="1" lang="en-US" altLang="zh-TW" sz="2000" b="1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TW" sz="2000" b="0" i="1" smtClean="0"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kumimoji="1" lang="en-US" altLang="zh-TW" sz="2000" dirty="0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 with 40 classes, 10 images for each class (6</a:t>
                </a:r>
                <a:r>
                  <a:rPr kumimoji="1" lang="zh-TW" altLang="en-US" sz="2000" dirty="0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TW" sz="2000" dirty="0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train, 4 test)</a:t>
                </a:r>
              </a:p>
              <a:p>
                <a:pPr marL="800100" lvl="1" indent="-342900">
                  <a:lnSpc>
                    <a:spcPct val="100000"/>
                  </a:lnSpc>
                </a:pPr>
                <a:r>
                  <a:rPr kumimoji="1" lang="en-US" altLang="zh-TW" sz="2000" dirty="0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Perform PCA on training set → get the eigenfaces </a:t>
                </a:r>
                <a14:m>
                  <m:oMath xmlns:m="http://schemas.openxmlformats.org/officeDocument/2006/math">
                    <m:r>
                      <a:rPr kumimoji="1" lang="en-US" altLang="zh-TW" sz="2000" b="0" i="1" smtClean="0"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Times New Roman" panose="02020603050405020304" pitchFamily="18" charset="0"/>
                      </a:rPr>
                      <m:t>{</m:t>
                    </m:r>
                    <m:sSub>
                      <m:sSubPr>
                        <m:ctrlP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TW" sz="2000" b="1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TW" sz="2000" b="0" i="1" smtClean="0"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kumimoji="1" lang="en-US" altLang="zh-TW" sz="2000" dirty="0">
                  <a:latin typeface="Times New Roman" panose="02020603050405020304" pitchFamily="18" charset="0"/>
                  <a:ea typeface="Yu Mincho Demibold" panose="02020600000000000000" pitchFamily="18" charset="-128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00000"/>
                  </a:lnSpc>
                </a:pPr>
                <a:r>
                  <a:rPr kumimoji="1" lang="en-US" altLang="zh-TW" sz="2000" dirty="0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Reconstructed an image with 3 or 100 eigenfaces and compute</a:t>
                </a:r>
                <a:r>
                  <a:rPr kumimoji="1" lang="zh-TW" altLang="en-US" sz="2000" dirty="0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TW" sz="2000" dirty="0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mean square error (MSE)</a:t>
                </a:r>
              </a:p>
              <a:p>
                <a:pPr marL="800100" lvl="1" indent="-342900">
                  <a:lnSpc>
                    <a:spcPct val="100000"/>
                  </a:lnSpc>
                </a:pPr>
                <a:r>
                  <a:rPr kumimoji="1" lang="en-US" altLang="zh-TW" sz="2000" dirty="0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Apply KNN classifier on test set</a:t>
                </a:r>
              </a:p>
              <a:p>
                <a:pPr marL="800100" lvl="1" indent="-342900">
                  <a:lnSpc>
                    <a:spcPct val="100000"/>
                  </a:lnSpc>
                </a:pPr>
                <a:endParaRPr kumimoji="1" lang="en-US" altLang="zh-TW" dirty="0">
                  <a:latin typeface="Times New Roman" panose="02020603050405020304" pitchFamily="18" charset="0"/>
                  <a:ea typeface="Yu Mincho Demibold" panose="020206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D2B4AA-D86F-B960-2EA9-8621F02A6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6668" y="1373510"/>
                <a:ext cx="10849303" cy="4800615"/>
              </a:xfrm>
              <a:blipFill>
                <a:blip r:embed="rId2"/>
                <a:stretch>
                  <a:fillRect l="-936" t="-1319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404E3-65E2-4BA0-F371-702EE36D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Media IC &amp; System Lab</a:t>
            </a:r>
            <a:endParaRPr lang="en-TW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DB99-86B0-747B-57CC-5AF0FBD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24</a:t>
            </a:fld>
            <a:endParaRPr lang="en-TW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ED326-7807-9DCA-F953-DDBD41265BC0}"/>
              </a:ext>
            </a:extLst>
          </p:cNvPr>
          <p:cNvCxnSpPr>
            <a:cxnSpLocks/>
          </p:cNvCxnSpPr>
          <p:nvPr/>
        </p:nvCxnSpPr>
        <p:spPr>
          <a:xfrm>
            <a:off x="0" y="104162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990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92A7-C890-7A9D-F497-CCF2A4C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0"/>
            <a:ext cx="10515600" cy="1325563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Tips</a:t>
            </a:r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DB99-86B0-747B-57CC-5AF0FBD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fld>
            <a:endParaRPr lang="en-TW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ED326-7807-9DCA-F953-DDBD41265BC0}"/>
              </a:ext>
            </a:extLst>
          </p:cNvPr>
          <p:cNvCxnSpPr>
            <a:cxnSpLocks/>
          </p:cNvCxnSpPr>
          <p:nvPr/>
        </p:nvCxnSpPr>
        <p:spPr>
          <a:xfrm>
            <a:off x="0" y="104162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D38FBAB-69BC-4C5B-4672-CBC2EA551AC4}"/>
              </a:ext>
            </a:extLst>
          </p:cNvPr>
          <p:cNvGrpSpPr/>
          <p:nvPr/>
        </p:nvGrpSpPr>
        <p:grpSpPr>
          <a:xfrm>
            <a:off x="389201" y="1257936"/>
            <a:ext cx="4975278" cy="5376608"/>
            <a:chOff x="389201" y="1257936"/>
            <a:chExt cx="4975278" cy="537660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911A9A-97AA-A5C8-93E3-4F55F83FB30B}"/>
                </a:ext>
              </a:extLst>
            </p:cNvPr>
            <p:cNvSpPr/>
            <p:nvPr/>
          </p:nvSpPr>
          <p:spPr>
            <a:xfrm>
              <a:off x="701565" y="2035720"/>
              <a:ext cx="3548871" cy="274786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2E1B33-EF60-F2A6-42AC-58D991887B81}"/>
                </a:ext>
              </a:extLst>
            </p:cNvPr>
            <p:cNvSpPr/>
            <p:nvPr/>
          </p:nvSpPr>
          <p:spPr>
            <a:xfrm>
              <a:off x="733749" y="1257936"/>
              <a:ext cx="2302059" cy="47685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TW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raining set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6D14A4-3D02-DAE8-7C14-BEF54BD72176}"/>
                </a:ext>
              </a:extLst>
            </p:cNvPr>
            <p:cNvSpPr txBox="1"/>
            <p:nvPr/>
          </p:nvSpPr>
          <p:spPr>
            <a:xfrm>
              <a:off x="721558" y="3758889"/>
              <a:ext cx="15746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lass:</a:t>
              </a:r>
            </a:p>
            <a:p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TW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klearn.decomposition.PCA()</a:t>
              </a:r>
            </a:p>
            <a:p>
              <a:endParaRPr lang="en-TW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8F2F5BC-1F24-E258-3792-4ACFD965FF9E}"/>
                </a:ext>
              </a:extLst>
            </p:cNvPr>
            <p:cNvSpPr/>
            <p:nvPr/>
          </p:nvSpPr>
          <p:spPr>
            <a:xfrm>
              <a:off x="855095" y="2702002"/>
              <a:ext cx="1536192" cy="7315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it()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9F1079-2311-4498-A4A2-E1C6F307E439}"/>
                </a:ext>
              </a:extLst>
            </p:cNvPr>
            <p:cNvSpPr/>
            <p:nvPr/>
          </p:nvSpPr>
          <p:spPr>
            <a:xfrm>
              <a:off x="2316247" y="3842884"/>
              <a:ext cx="1841225" cy="7315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transform()</a:t>
              </a:r>
              <a:endParaRPr lang="en-TW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F728149-DBE8-4B44-11F7-3D600F983E61}"/>
                </a:ext>
              </a:extLst>
            </p:cNvPr>
            <p:cNvSpPr/>
            <p:nvPr/>
          </p:nvSpPr>
          <p:spPr>
            <a:xfrm>
              <a:off x="3084576" y="1259364"/>
              <a:ext cx="1189301" cy="47685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TW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Testing set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0EAF52E-8229-3646-DDB4-E5A86BAA6B53}"/>
                </a:ext>
              </a:extLst>
            </p:cNvPr>
            <p:cNvCxnSpPr>
              <a:cxnSpLocks/>
            </p:cNvCxnSpPr>
            <p:nvPr/>
          </p:nvCxnSpPr>
          <p:spPr>
            <a:xfrm>
              <a:off x="1170432" y="1734794"/>
              <a:ext cx="0" cy="94948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62DC2E2-DAA5-D27A-FC94-09FF804593CA}"/>
                </a:ext>
              </a:extLst>
            </p:cNvPr>
            <p:cNvCxnSpPr>
              <a:cxnSpLocks/>
            </p:cNvCxnSpPr>
            <p:nvPr/>
          </p:nvCxnSpPr>
          <p:spPr>
            <a:xfrm>
              <a:off x="2676144" y="1734794"/>
              <a:ext cx="0" cy="21080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45FC6DC-5E65-A059-109A-07B183425076}"/>
                </a:ext>
              </a:extLst>
            </p:cNvPr>
            <p:cNvCxnSpPr>
              <a:cxnSpLocks/>
            </p:cNvCxnSpPr>
            <p:nvPr/>
          </p:nvCxnSpPr>
          <p:spPr>
            <a:xfrm>
              <a:off x="3621024" y="1740890"/>
              <a:ext cx="0" cy="21080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3D19E46-26C0-993F-4F45-89B837EDE9BF}"/>
                </a:ext>
              </a:extLst>
            </p:cNvPr>
            <p:cNvCxnSpPr>
              <a:cxnSpLocks/>
            </p:cNvCxnSpPr>
            <p:nvPr/>
          </p:nvCxnSpPr>
          <p:spPr>
            <a:xfrm>
              <a:off x="1170432" y="4783581"/>
              <a:ext cx="0" cy="37363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AFDCBD-7811-A142-09AD-48F1A5307ADF}"/>
                </a:ext>
              </a:extLst>
            </p:cNvPr>
            <p:cNvSpPr txBox="1"/>
            <p:nvPr/>
          </p:nvSpPr>
          <p:spPr>
            <a:xfrm>
              <a:off x="389201" y="5157216"/>
              <a:ext cx="279291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attribute:</a:t>
              </a: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mean_:  mean face</a:t>
              </a: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omponents_: eigenvectors</a:t>
              </a:r>
              <a:br>
                <a:rPr lang="en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(eigenfaces)</a:t>
              </a:r>
            </a:p>
            <a:p>
              <a:endParaRPr lang="en-TW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66248BE-6E1F-526B-BF69-0A84D86FD2F8}"/>
                </a:ext>
              </a:extLst>
            </p:cNvPr>
            <p:cNvCxnSpPr>
              <a:cxnSpLocks/>
            </p:cNvCxnSpPr>
            <p:nvPr/>
          </p:nvCxnSpPr>
          <p:spPr>
            <a:xfrm>
              <a:off x="3182111" y="4574404"/>
              <a:ext cx="0" cy="7696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3C191A7-72A5-8B92-7EF5-9D44C1FB0788}"/>
                </a:ext>
              </a:extLst>
            </p:cNvPr>
            <p:cNvSpPr txBox="1"/>
            <p:nvPr/>
          </p:nvSpPr>
          <p:spPr>
            <a:xfrm>
              <a:off x="3084576" y="5275470"/>
              <a:ext cx="22799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utput: </a:t>
              </a:r>
            </a:p>
            <a:p>
              <a:r>
                <a:rPr lang="en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length of the projection on each eigenvector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DD13377-5398-3735-8DC4-F950D3C5A492}"/>
              </a:ext>
            </a:extLst>
          </p:cNvPr>
          <p:cNvGrpSpPr/>
          <p:nvPr/>
        </p:nvGrpSpPr>
        <p:grpSpPr>
          <a:xfrm>
            <a:off x="6464690" y="1267968"/>
            <a:ext cx="5515390" cy="5121053"/>
            <a:chOff x="6111991" y="1267968"/>
            <a:chExt cx="5515390" cy="512105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BC76FE0-6D6F-0030-24FE-6F2B3E33E4D1}"/>
                </a:ext>
              </a:extLst>
            </p:cNvPr>
            <p:cNvSpPr/>
            <p:nvPr/>
          </p:nvSpPr>
          <p:spPr>
            <a:xfrm>
              <a:off x="7576797" y="1267968"/>
              <a:ext cx="2302059" cy="47685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TW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raining set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87C9ADE-FED8-43B3-5594-C11ADC6BE48A}"/>
                </a:ext>
              </a:extLst>
            </p:cNvPr>
            <p:cNvSpPr/>
            <p:nvPr/>
          </p:nvSpPr>
          <p:spPr>
            <a:xfrm>
              <a:off x="7576795" y="3180857"/>
              <a:ext cx="2291431" cy="47685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Train - mean</a:t>
              </a:r>
              <a:endParaRPr lang="en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AA01045-19A5-042E-98AE-AD94AB00ABB2}"/>
                </a:ext>
              </a:extLst>
            </p:cNvPr>
            <p:cNvSpPr/>
            <p:nvPr/>
          </p:nvSpPr>
          <p:spPr>
            <a:xfrm>
              <a:off x="7576795" y="2207418"/>
              <a:ext cx="1508059" cy="47685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np.mean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()</a:t>
              </a:r>
              <a:endParaRPr lang="en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F3F4799-158A-D114-1FD1-F67D4E8E691A}"/>
                </a:ext>
              </a:extLst>
            </p:cNvPr>
            <p:cNvCxnSpPr>
              <a:cxnSpLocks/>
            </p:cNvCxnSpPr>
            <p:nvPr/>
          </p:nvCxnSpPr>
          <p:spPr>
            <a:xfrm>
              <a:off x="8293896" y="1744826"/>
              <a:ext cx="0" cy="4320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308DCA6-41BB-B288-05F8-EB666354C246}"/>
                </a:ext>
              </a:extLst>
            </p:cNvPr>
            <p:cNvCxnSpPr>
              <a:cxnSpLocks/>
            </p:cNvCxnSpPr>
            <p:nvPr/>
          </p:nvCxnSpPr>
          <p:spPr>
            <a:xfrm>
              <a:off x="8293896" y="2694068"/>
              <a:ext cx="0" cy="4642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A2E28D0-A547-3E73-594A-A0668464AC09}"/>
                </a:ext>
              </a:extLst>
            </p:cNvPr>
            <p:cNvCxnSpPr>
              <a:cxnSpLocks/>
            </p:cNvCxnSpPr>
            <p:nvPr/>
          </p:nvCxnSpPr>
          <p:spPr>
            <a:xfrm>
              <a:off x="9250968" y="1744826"/>
              <a:ext cx="0" cy="141349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23BFC32-3DEF-5C60-CFD6-A06EA5B97629}"/>
                </a:ext>
              </a:extLst>
            </p:cNvPr>
            <p:cNvSpPr/>
            <p:nvPr/>
          </p:nvSpPr>
          <p:spPr>
            <a:xfrm>
              <a:off x="7612464" y="4096194"/>
              <a:ext cx="1545539" cy="47685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np.linalg.svd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()</a:t>
              </a:r>
              <a:endParaRPr lang="en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F8C10B16-007E-4DF0-8C4D-8A91EF28023C}"/>
                </a:ext>
              </a:extLst>
            </p:cNvPr>
            <p:cNvCxnSpPr>
              <a:cxnSpLocks/>
            </p:cNvCxnSpPr>
            <p:nvPr/>
          </p:nvCxnSpPr>
          <p:spPr>
            <a:xfrm>
              <a:off x="9250968" y="3657715"/>
              <a:ext cx="0" cy="14994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76CDF69-5796-ED92-149B-68174AD445D9}"/>
                </a:ext>
              </a:extLst>
            </p:cNvPr>
            <p:cNvSpPr/>
            <p:nvPr/>
          </p:nvSpPr>
          <p:spPr>
            <a:xfrm>
              <a:off x="7604760" y="5137834"/>
              <a:ext cx="2302049" cy="58898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np.d</a:t>
              </a:r>
              <a:r>
                <a:rPr lang="en-TW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ot()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TW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 np.matmul()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DEC92B4-3007-78C3-C383-CF68E05F8939}"/>
                </a:ext>
              </a:extLst>
            </p:cNvPr>
            <p:cNvSpPr txBox="1"/>
            <p:nvPr/>
          </p:nvSpPr>
          <p:spPr>
            <a:xfrm>
              <a:off x="6874554" y="6019689"/>
              <a:ext cx="4752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length of the projection on each eigenvector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CD7AE3F9-0DAB-6F0C-7079-BDDCB8886501}"/>
                </a:ext>
              </a:extLst>
            </p:cNvPr>
            <p:cNvCxnSpPr>
              <a:cxnSpLocks/>
              <a:stCxn id="52" idx="2"/>
            </p:cNvCxnSpPr>
            <p:nvPr/>
          </p:nvCxnSpPr>
          <p:spPr>
            <a:xfrm flipH="1">
              <a:off x="8754144" y="5726818"/>
              <a:ext cx="1641" cy="2615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02DF6FE-68BC-EBD8-94A8-51287EE18091}"/>
                </a:ext>
              </a:extLst>
            </p:cNvPr>
            <p:cNvSpPr txBox="1"/>
            <p:nvPr/>
          </p:nvSpPr>
          <p:spPr>
            <a:xfrm>
              <a:off x="6111991" y="4545292"/>
              <a:ext cx="24702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eigenvectors </a:t>
              </a:r>
              <a:br>
                <a:rPr lang="en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(from the column of V)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0CF8DF1-8A42-2220-70DC-4AA11619DF1B}"/>
                </a:ext>
              </a:extLst>
            </p:cNvPr>
            <p:cNvSpPr txBox="1"/>
            <p:nvPr/>
          </p:nvSpPr>
          <p:spPr>
            <a:xfrm>
              <a:off x="6804141" y="2771188"/>
              <a:ext cx="1159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mean face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952F93E-815A-F9D9-2908-9D37F3C666EC}"/>
                </a:ext>
              </a:extLst>
            </p:cNvPr>
            <p:cNvSpPr/>
            <p:nvPr/>
          </p:nvSpPr>
          <p:spPr>
            <a:xfrm>
              <a:off x="9962244" y="1267968"/>
              <a:ext cx="1665127" cy="47685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TW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Testing set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7D6DA61-35DF-419E-72DB-B5E24D5BDE80}"/>
                </a:ext>
              </a:extLst>
            </p:cNvPr>
            <p:cNvCxnSpPr>
              <a:cxnSpLocks/>
            </p:cNvCxnSpPr>
            <p:nvPr/>
          </p:nvCxnSpPr>
          <p:spPr>
            <a:xfrm>
              <a:off x="8306556" y="3657715"/>
              <a:ext cx="0" cy="4642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16B46B3-D1B0-8204-99A9-FC2B04027DD9}"/>
                </a:ext>
              </a:extLst>
            </p:cNvPr>
            <p:cNvCxnSpPr>
              <a:cxnSpLocks/>
            </p:cNvCxnSpPr>
            <p:nvPr/>
          </p:nvCxnSpPr>
          <p:spPr>
            <a:xfrm>
              <a:off x="8523966" y="4573052"/>
              <a:ext cx="0" cy="5841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543DA2C-C493-FB72-22EC-BB567B550CFE}"/>
                </a:ext>
              </a:extLst>
            </p:cNvPr>
            <p:cNvSpPr/>
            <p:nvPr/>
          </p:nvSpPr>
          <p:spPr>
            <a:xfrm>
              <a:off x="9983792" y="5136146"/>
              <a:ext cx="1643580" cy="58898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np.d</a:t>
              </a:r>
              <a:r>
                <a:rPr lang="en-TW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ot()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or 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np.matmul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()</a:t>
              </a:r>
              <a:endParaRPr lang="en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2793287F-727D-7EF8-0898-F449E65BA63D}"/>
                </a:ext>
              </a:extLst>
            </p:cNvPr>
            <p:cNvCxnSpPr>
              <a:cxnSpLocks/>
              <a:stCxn id="62" idx="2"/>
              <a:endCxn id="97" idx="0"/>
            </p:cNvCxnSpPr>
            <p:nvPr/>
          </p:nvCxnSpPr>
          <p:spPr>
            <a:xfrm>
              <a:off x="10794808" y="1744826"/>
              <a:ext cx="5313" cy="14376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E50BD31E-1B54-CF88-75A9-934299EEF56B}"/>
                </a:ext>
              </a:extLst>
            </p:cNvPr>
            <p:cNvCxnSpPr>
              <a:cxnSpLocks/>
            </p:cNvCxnSpPr>
            <p:nvPr/>
          </p:nvCxnSpPr>
          <p:spPr>
            <a:xfrm>
              <a:off x="8511951" y="4811481"/>
              <a:ext cx="1725123" cy="314155"/>
            </a:xfrm>
            <a:prstGeom prst="bentConnector3">
              <a:avLst>
                <a:gd name="adj1" fmla="val 100567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B62585B4-D8B0-F595-3FEC-06DB2D7C583D}"/>
                </a:ext>
              </a:extLst>
            </p:cNvPr>
            <p:cNvCxnSpPr>
              <a:cxnSpLocks/>
            </p:cNvCxnSpPr>
            <p:nvPr/>
          </p:nvCxnSpPr>
          <p:spPr>
            <a:xfrm>
              <a:off x="10553507" y="5726818"/>
              <a:ext cx="0" cy="26150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98666EEE-B224-B7A5-208E-D405950CADDB}"/>
              </a:ext>
            </a:extLst>
          </p:cNvPr>
          <p:cNvSpPr txBox="1"/>
          <p:nvPr/>
        </p:nvSpPr>
        <p:spPr>
          <a:xfrm>
            <a:off x="4898623" y="1444768"/>
            <a:ext cx="22589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cikit-learn flow</a:t>
            </a:r>
          </a:p>
          <a:p>
            <a:r>
              <a:rPr lang="en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(recommended)</a:t>
            </a:r>
          </a:p>
          <a:p>
            <a:endParaRPr lang="en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52FA060-F23E-535B-3AC0-4B13762A54DB}"/>
              </a:ext>
            </a:extLst>
          </p:cNvPr>
          <p:cNvSpPr txBox="1"/>
          <p:nvPr/>
        </p:nvSpPr>
        <p:spPr>
          <a:xfrm>
            <a:off x="4593508" y="3157435"/>
            <a:ext cx="2736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Self-implement flow</a:t>
            </a:r>
            <a:endParaRPr lang="en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Right Arrow 86">
            <a:extLst>
              <a:ext uri="{FF2B5EF4-FFF2-40B4-BE49-F238E27FC236}">
                <a16:creationId xmlns:a16="http://schemas.microsoft.com/office/drawing/2014/main" id="{41EECD65-B712-A71A-AF8B-649BDEC40B0C}"/>
              </a:ext>
            </a:extLst>
          </p:cNvPr>
          <p:cNvSpPr/>
          <p:nvPr/>
        </p:nvSpPr>
        <p:spPr>
          <a:xfrm rot="10800000">
            <a:off x="5189215" y="2236371"/>
            <a:ext cx="1407908" cy="49939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Right Arrow 87">
            <a:extLst>
              <a:ext uri="{FF2B5EF4-FFF2-40B4-BE49-F238E27FC236}">
                <a16:creationId xmlns:a16="http://schemas.microsoft.com/office/drawing/2014/main" id="{91C6513E-7377-465F-691C-6C3069C573AB}"/>
              </a:ext>
            </a:extLst>
          </p:cNvPr>
          <p:cNvSpPr/>
          <p:nvPr/>
        </p:nvSpPr>
        <p:spPr>
          <a:xfrm>
            <a:off x="5196815" y="3599283"/>
            <a:ext cx="1407908" cy="49939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752D357-C2A2-6CFD-C773-0B279CFB828E}"/>
              </a:ext>
            </a:extLst>
          </p:cNvPr>
          <p:cNvSpPr/>
          <p:nvPr/>
        </p:nvSpPr>
        <p:spPr>
          <a:xfrm>
            <a:off x="10331029" y="3182514"/>
            <a:ext cx="1643581" cy="4768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mean</a:t>
            </a:r>
            <a:endParaRPr lang="en-TW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F907BB4B-10A4-20C9-5CCA-BD3941912FE1}"/>
              </a:ext>
            </a:extLst>
          </p:cNvPr>
          <p:cNvCxnSpPr>
            <a:cxnSpLocks/>
            <a:stCxn id="97" idx="2"/>
            <a:endCxn id="73" idx="0"/>
          </p:cNvCxnSpPr>
          <p:nvPr/>
        </p:nvCxnSpPr>
        <p:spPr>
          <a:xfrm>
            <a:off x="11152820" y="3659372"/>
            <a:ext cx="5461" cy="14767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76">
            <a:extLst>
              <a:ext uri="{FF2B5EF4-FFF2-40B4-BE49-F238E27FC236}">
                <a16:creationId xmlns:a16="http://schemas.microsoft.com/office/drawing/2014/main" id="{25FBE3EB-E80F-E67C-96D8-415241DFDFC0}"/>
              </a:ext>
            </a:extLst>
          </p:cNvPr>
          <p:cNvCxnSpPr>
            <a:cxnSpLocks/>
          </p:cNvCxnSpPr>
          <p:nvPr/>
        </p:nvCxnSpPr>
        <p:spPr>
          <a:xfrm>
            <a:off x="8659255" y="2882992"/>
            <a:ext cx="2044629" cy="294711"/>
          </a:xfrm>
          <a:prstGeom prst="bentConnector3">
            <a:avLst>
              <a:gd name="adj1" fmla="val 9969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Footer Placeholder 3">
            <a:extLst>
              <a:ext uri="{FF2B5EF4-FFF2-40B4-BE49-F238E27FC236}">
                <a16:creationId xmlns:a16="http://schemas.microsoft.com/office/drawing/2014/main" id="{7F927DA0-B444-A4AC-9A9A-6E1FA096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Media IC &amp; System Lab</a:t>
            </a:r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2202158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92A7-C890-7A9D-F497-CCF2A4C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0"/>
            <a:ext cx="10515600" cy="1325563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2B4AA-D86F-B960-2EA9-8621F02A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68" y="1373510"/>
            <a:ext cx="10849303" cy="4800615"/>
          </a:xfrm>
        </p:spPr>
        <p:txBody>
          <a:bodyPr/>
          <a:lstStyle/>
          <a:p>
            <a:r>
              <a:rPr lang="en-TW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Prerequisite</a:t>
            </a:r>
          </a:p>
          <a:p>
            <a:r>
              <a:rPr lang="en-TW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Lab1: Basic Image Processing</a:t>
            </a:r>
          </a:p>
          <a:p>
            <a:pPr lvl="1"/>
            <a:r>
              <a:rPr lang="en-TW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Filtering</a:t>
            </a:r>
          </a:p>
          <a:p>
            <a:pPr lvl="1"/>
            <a:r>
              <a:rPr lang="en-TW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PCA Analysis</a:t>
            </a:r>
          </a:p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Lab2: Homography</a:t>
            </a:r>
          </a:p>
          <a:p>
            <a:pPr lvl="1"/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404E3-65E2-4BA0-F371-702EE36D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DB99-86B0-747B-57CC-5AF0FBD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26</a:t>
            </a:fld>
            <a:endParaRPr lang="en-TW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ED326-7807-9DCA-F953-DDBD41265BC0}"/>
              </a:ext>
            </a:extLst>
          </p:cNvPr>
          <p:cNvCxnSpPr>
            <a:cxnSpLocks/>
          </p:cNvCxnSpPr>
          <p:nvPr/>
        </p:nvCxnSpPr>
        <p:spPr>
          <a:xfrm>
            <a:off x="0" y="104162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411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92A7-C890-7A9D-F497-CCF2A4C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0"/>
            <a:ext cx="10515600" cy="1325563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Lab2: Homography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2B4AA-D86F-B960-2EA9-8621F02A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68" y="1373510"/>
            <a:ext cx="10849303" cy="4800615"/>
          </a:xfrm>
        </p:spPr>
        <p:txBody>
          <a:bodyPr/>
          <a:lstStyle/>
          <a:p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404E3-65E2-4BA0-F371-702EE36D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DB99-86B0-747B-57CC-5AF0FBD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27</a:t>
            </a:fld>
            <a:endParaRPr lang="en-TW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ED326-7807-9DCA-F953-DDBD41265BC0}"/>
              </a:ext>
            </a:extLst>
          </p:cNvPr>
          <p:cNvCxnSpPr>
            <a:cxnSpLocks/>
          </p:cNvCxnSpPr>
          <p:nvPr/>
        </p:nvCxnSpPr>
        <p:spPr>
          <a:xfrm>
            <a:off x="0" y="104162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2">
            <a:extLst>
              <a:ext uri="{FF2B5EF4-FFF2-40B4-BE49-F238E27FC236}">
                <a16:creationId xmlns:a16="http://schemas.microsoft.com/office/drawing/2014/main" id="{AD0C4BC4-E7AF-A5DE-D2DC-CB0ECF092DD1}"/>
              </a:ext>
            </a:extLst>
          </p:cNvPr>
          <p:cNvSpPr/>
          <p:nvPr/>
        </p:nvSpPr>
        <p:spPr>
          <a:xfrm>
            <a:off x="10276609" y="5122718"/>
            <a:ext cx="1422140" cy="906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9" name="平行四邊形 6">
            <a:extLst>
              <a:ext uri="{FF2B5EF4-FFF2-40B4-BE49-F238E27FC236}">
                <a16:creationId xmlns:a16="http://schemas.microsoft.com/office/drawing/2014/main" id="{2A2CEB3B-983B-FCAE-98AB-6559F08A31CE}"/>
              </a:ext>
            </a:extLst>
          </p:cNvPr>
          <p:cNvSpPr/>
          <p:nvPr/>
        </p:nvSpPr>
        <p:spPr>
          <a:xfrm rot="20503862">
            <a:off x="1458250" y="2817496"/>
            <a:ext cx="2834640" cy="2160264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12">
            <a:extLst>
              <a:ext uri="{FF2B5EF4-FFF2-40B4-BE49-F238E27FC236}">
                <a16:creationId xmlns:a16="http://schemas.microsoft.com/office/drawing/2014/main" id="{83940364-921C-B30A-7FB1-7B474E9C4B76}"/>
              </a:ext>
            </a:extLst>
          </p:cNvPr>
          <p:cNvCxnSpPr>
            <a:cxnSpLocks/>
          </p:cNvCxnSpPr>
          <p:nvPr/>
        </p:nvCxnSpPr>
        <p:spPr>
          <a:xfrm>
            <a:off x="5233035" y="3897628"/>
            <a:ext cx="172593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5">
            <a:extLst>
              <a:ext uri="{FF2B5EF4-FFF2-40B4-BE49-F238E27FC236}">
                <a16:creationId xmlns:a16="http://schemas.microsoft.com/office/drawing/2014/main" id="{009D8984-4253-2ADE-8EA3-E603F3BEE64F}"/>
              </a:ext>
            </a:extLst>
          </p:cNvPr>
          <p:cNvSpPr/>
          <p:nvPr/>
        </p:nvSpPr>
        <p:spPr>
          <a:xfrm>
            <a:off x="4572000" y="3105835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err="1">
                <a:solidFill>
                  <a:srgbClr val="000000"/>
                </a:solidFill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Homography</a:t>
            </a:r>
            <a:endParaRPr lang="en-US" altLang="zh-TW" dirty="0">
              <a:solidFill>
                <a:srgbClr val="000000"/>
              </a:solidFill>
              <a:latin typeface="Times New Roman" panose="02020603050405020304" pitchFamily="18" charset="0"/>
              <a:ea typeface="Yu Mincho Demibold" panose="020206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(projective transformation)</a:t>
            </a:r>
            <a:endParaRPr lang="zh-TW" altLang="en-US" dirty="0">
              <a:latin typeface="Times New Roman" panose="02020603050405020304" pitchFamily="18" charset="0"/>
              <a:ea typeface="Yu Mincho Demibold" panose="020206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1C59C150-7915-3F08-0240-615B06EEA454}"/>
              </a:ext>
            </a:extLst>
          </p:cNvPr>
          <p:cNvSpPr/>
          <p:nvPr/>
        </p:nvSpPr>
        <p:spPr>
          <a:xfrm>
            <a:off x="5391150" y="4240032"/>
            <a:ext cx="1409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5400" dirty="0">
                <a:solidFill>
                  <a:srgbClr val="00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H</a:t>
            </a:r>
            <a:endParaRPr lang="zh-TW" altLang="en-US" sz="54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7">
                <a:extLst>
                  <a:ext uri="{FF2B5EF4-FFF2-40B4-BE49-F238E27FC236}">
                    <a16:creationId xmlns:a16="http://schemas.microsoft.com/office/drawing/2014/main" id="{74F1E454-699F-E189-B6DB-613024967CCB}"/>
                  </a:ext>
                </a:extLst>
              </p:cNvPr>
              <p:cNvSpPr/>
              <p:nvPr/>
            </p:nvSpPr>
            <p:spPr>
              <a:xfrm>
                <a:off x="1045790" y="2731077"/>
                <a:ext cx="831101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3200" dirty="0">
                  <a:latin typeface="Yu Mincho Demibold" panose="02020600000000000000" pitchFamily="18" charset="-128"/>
                  <a:ea typeface="Yu Mincho Demibold" panose="02020600000000000000" pitchFamily="18" charset="-128"/>
                </a:endParaRPr>
              </a:p>
            </p:txBody>
          </p:sp>
        </mc:Choice>
        <mc:Fallback xmlns="">
          <p:sp>
            <p:nvSpPr>
              <p:cNvPr id="13" name="矩形 17">
                <a:extLst>
                  <a:ext uri="{FF2B5EF4-FFF2-40B4-BE49-F238E27FC236}">
                    <a16:creationId xmlns:a16="http://schemas.microsoft.com/office/drawing/2014/main" id="{74F1E454-699F-E189-B6DB-613024967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790" y="2731077"/>
                <a:ext cx="831101" cy="5886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8">
                <a:extLst>
                  <a:ext uri="{FF2B5EF4-FFF2-40B4-BE49-F238E27FC236}">
                    <a16:creationId xmlns:a16="http://schemas.microsoft.com/office/drawing/2014/main" id="{C0299605-FFB6-F8E8-5645-90D581425232}"/>
                  </a:ext>
                </a:extLst>
              </p:cNvPr>
              <p:cNvSpPr/>
              <p:nvPr/>
            </p:nvSpPr>
            <p:spPr>
              <a:xfrm>
                <a:off x="3728948" y="1838953"/>
                <a:ext cx="831101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3200" dirty="0">
                  <a:latin typeface="Yu Mincho Demibold" panose="02020600000000000000" pitchFamily="18" charset="-128"/>
                  <a:ea typeface="Yu Mincho Demibold" panose="02020600000000000000" pitchFamily="18" charset="-128"/>
                </a:endParaRPr>
              </a:p>
            </p:txBody>
          </p:sp>
        </mc:Choice>
        <mc:Fallback xmlns="">
          <p:sp>
            <p:nvSpPr>
              <p:cNvPr id="14" name="矩形 18">
                <a:extLst>
                  <a:ext uri="{FF2B5EF4-FFF2-40B4-BE49-F238E27FC236}">
                    <a16:creationId xmlns:a16="http://schemas.microsoft.com/office/drawing/2014/main" id="{C0299605-FFB6-F8E8-5645-90D581425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948" y="1838953"/>
                <a:ext cx="831101" cy="588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9">
                <a:extLst>
                  <a:ext uri="{FF2B5EF4-FFF2-40B4-BE49-F238E27FC236}">
                    <a16:creationId xmlns:a16="http://schemas.microsoft.com/office/drawing/2014/main" id="{E6C6A715-4DA8-CCDB-0E36-6B6A9085FAEA}"/>
                  </a:ext>
                </a:extLst>
              </p:cNvPr>
              <p:cNvSpPr/>
              <p:nvPr/>
            </p:nvSpPr>
            <p:spPr>
              <a:xfrm>
                <a:off x="1191091" y="5367616"/>
                <a:ext cx="831101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3200" i="1"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3200" dirty="0">
                  <a:latin typeface="Yu Mincho Demibold" panose="02020600000000000000" pitchFamily="18" charset="-128"/>
                  <a:ea typeface="Yu Mincho Demibold" panose="02020600000000000000" pitchFamily="18" charset="-128"/>
                </a:endParaRPr>
              </a:p>
            </p:txBody>
          </p:sp>
        </mc:Choice>
        <mc:Fallback xmlns="">
          <p:sp>
            <p:nvSpPr>
              <p:cNvPr id="15" name="矩形 19">
                <a:extLst>
                  <a:ext uri="{FF2B5EF4-FFF2-40B4-BE49-F238E27FC236}">
                    <a16:creationId xmlns:a16="http://schemas.microsoft.com/office/drawing/2014/main" id="{E6C6A715-4DA8-CCDB-0E36-6B6A9085FA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091" y="5367616"/>
                <a:ext cx="831101" cy="588687"/>
              </a:xfrm>
              <a:prstGeom prst="rect">
                <a:avLst/>
              </a:prstGeom>
              <a:blipFill>
                <a:blip r:embed="rId4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20">
                <a:extLst>
                  <a:ext uri="{FF2B5EF4-FFF2-40B4-BE49-F238E27FC236}">
                    <a16:creationId xmlns:a16="http://schemas.microsoft.com/office/drawing/2014/main" id="{46B09908-DBA5-1796-BD16-841FEF4EC165}"/>
                  </a:ext>
                </a:extLst>
              </p:cNvPr>
              <p:cNvSpPr/>
              <p:nvPr/>
            </p:nvSpPr>
            <p:spPr>
              <a:xfrm>
                <a:off x="4038600" y="4632843"/>
                <a:ext cx="831101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3200" i="1"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3200" dirty="0">
                  <a:latin typeface="Yu Mincho Demibold" panose="02020600000000000000" pitchFamily="18" charset="-128"/>
                  <a:ea typeface="Yu Mincho Demibold" panose="02020600000000000000" pitchFamily="18" charset="-128"/>
                </a:endParaRPr>
              </a:p>
            </p:txBody>
          </p:sp>
        </mc:Choice>
        <mc:Fallback xmlns="">
          <p:sp>
            <p:nvSpPr>
              <p:cNvPr id="16" name="矩形 20">
                <a:extLst>
                  <a:ext uri="{FF2B5EF4-FFF2-40B4-BE49-F238E27FC236}">
                    <a16:creationId xmlns:a16="http://schemas.microsoft.com/office/drawing/2014/main" id="{46B09908-DBA5-1796-BD16-841FEF4EC1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632843"/>
                <a:ext cx="831101" cy="5886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21">
            <a:extLst>
              <a:ext uri="{FF2B5EF4-FFF2-40B4-BE49-F238E27FC236}">
                <a16:creationId xmlns:a16="http://schemas.microsoft.com/office/drawing/2014/main" id="{2DEE5B77-1877-8AE9-4B02-03DC9EE4543C}"/>
              </a:ext>
            </a:extLst>
          </p:cNvPr>
          <p:cNvSpPr/>
          <p:nvPr/>
        </p:nvSpPr>
        <p:spPr>
          <a:xfrm>
            <a:off x="8292986" y="2514600"/>
            <a:ext cx="2475132" cy="2475132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22">
                <a:extLst>
                  <a:ext uri="{FF2B5EF4-FFF2-40B4-BE49-F238E27FC236}">
                    <a16:creationId xmlns:a16="http://schemas.microsoft.com/office/drawing/2014/main" id="{CD23E4BC-B6A0-026F-52E6-C2BA97A45225}"/>
                  </a:ext>
                </a:extLst>
              </p:cNvPr>
              <p:cNvSpPr/>
              <p:nvPr/>
            </p:nvSpPr>
            <p:spPr>
              <a:xfrm>
                <a:off x="7620000" y="2087270"/>
                <a:ext cx="831101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3200" dirty="0">
                  <a:latin typeface="Yu Mincho Demibold" panose="02020600000000000000" pitchFamily="18" charset="-128"/>
                  <a:ea typeface="Yu Mincho Demibold" panose="02020600000000000000" pitchFamily="18" charset="-128"/>
                </a:endParaRPr>
              </a:p>
            </p:txBody>
          </p:sp>
        </mc:Choice>
        <mc:Fallback xmlns="">
          <p:sp>
            <p:nvSpPr>
              <p:cNvPr id="18" name="矩形 22">
                <a:extLst>
                  <a:ext uri="{FF2B5EF4-FFF2-40B4-BE49-F238E27FC236}">
                    <a16:creationId xmlns:a16="http://schemas.microsoft.com/office/drawing/2014/main" id="{CD23E4BC-B6A0-026F-52E6-C2BA97A452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2087270"/>
                <a:ext cx="831101" cy="5886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23">
                <a:extLst>
                  <a:ext uri="{FF2B5EF4-FFF2-40B4-BE49-F238E27FC236}">
                    <a16:creationId xmlns:a16="http://schemas.microsoft.com/office/drawing/2014/main" id="{DD60CE8B-A9E1-9972-58AD-C2122CA7391E}"/>
                  </a:ext>
                </a:extLst>
              </p:cNvPr>
              <p:cNvSpPr/>
              <p:nvPr/>
            </p:nvSpPr>
            <p:spPr>
              <a:xfrm>
                <a:off x="10867648" y="2087270"/>
                <a:ext cx="831101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3200" dirty="0">
                  <a:latin typeface="Yu Mincho Demibold" panose="02020600000000000000" pitchFamily="18" charset="-128"/>
                  <a:ea typeface="Yu Mincho Demibold" panose="02020600000000000000" pitchFamily="18" charset="-128"/>
                </a:endParaRPr>
              </a:p>
            </p:txBody>
          </p:sp>
        </mc:Choice>
        <mc:Fallback xmlns="">
          <p:sp>
            <p:nvSpPr>
              <p:cNvPr id="19" name="矩形 23">
                <a:extLst>
                  <a:ext uri="{FF2B5EF4-FFF2-40B4-BE49-F238E27FC236}">
                    <a16:creationId xmlns:a16="http://schemas.microsoft.com/office/drawing/2014/main" id="{DD60CE8B-A9E1-9972-58AD-C2122CA739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7648" y="2087270"/>
                <a:ext cx="831101" cy="5886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24">
                <a:extLst>
                  <a:ext uri="{FF2B5EF4-FFF2-40B4-BE49-F238E27FC236}">
                    <a16:creationId xmlns:a16="http://schemas.microsoft.com/office/drawing/2014/main" id="{AE6F1AA4-2E68-E49A-2D9A-3E0E999DC464}"/>
                  </a:ext>
                </a:extLst>
              </p:cNvPr>
              <p:cNvSpPr/>
              <p:nvPr/>
            </p:nvSpPr>
            <p:spPr>
              <a:xfrm>
                <a:off x="7620000" y="4774509"/>
                <a:ext cx="831101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3200" i="1"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3200" dirty="0">
                  <a:latin typeface="Yu Mincho Demibold" panose="02020600000000000000" pitchFamily="18" charset="-128"/>
                  <a:ea typeface="Yu Mincho Demibold" panose="02020600000000000000" pitchFamily="18" charset="-128"/>
                </a:endParaRPr>
              </a:p>
            </p:txBody>
          </p:sp>
        </mc:Choice>
        <mc:Fallback xmlns="">
          <p:sp>
            <p:nvSpPr>
              <p:cNvPr id="20" name="矩形 24">
                <a:extLst>
                  <a:ext uri="{FF2B5EF4-FFF2-40B4-BE49-F238E27FC236}">
                    <a16:creationId xmlns:a16="http://schemas.microsoft.com/office/drawing/2014/main" id="{AE6F1AA4-2E68-E49A-2D9A-3E0E999DC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4774509"/>
                <a:ext cx="831101" cy="588687"/>
              </a:xfrm>
              <a:prstGeom prst="rect">
                <a:avLst/>
              </a:prstGeom>
              <a:blipFill>
                <a:blip r:embed="rId8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5">
                <a:extLst>
                  <a:ext uri="{FF2B5EF4-FFF2-40B4-BE49-F238E27FC236}">
                    <a16:creationId xmlns:a16="http://schemas.microsoft.com/office/drawing/2014/main" id="{22D0D015-5CFC-6BD4-1BE2-44B536671CF5}"/>
                  </a:ext>
                </a:extLst>
              </p:cNvPr>
              <p:cNvSpPr/>
              <p:nvPr/>
            </p:nvSpPr>
            <p:spPr>
              <a:xfrm>
                <a:off x="10867648" y="4774509"/>
                <a:ext cx="831101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3200" i="1"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3200" dirty="0">
                  <a:latin typeface="Yu Mincho Demibold" panose="02020600000000000000" pitchFamily="18" charset="-128"/>
                  <a:ea typeface="Yu Mincho Demibold" panose="02020600000000000000" pitchFamily="18" charset="-128"/>
                </a:endParaRPr>
              </a:p>
            </p:txBody>
          </p:sp>
        </mc:Choice>
        <mc:Fallback xmlns="">
          <p:sp>
            <p:nvSpPr>
              <p:cNvPr id="21" name="矩形 25">
                <a:extLst>
                  <a:ext uri="{FF2B5EF4-FFF2-40B4-BE49-F238E27FC236}">
                    <a16:creationId xmlns:a16="http://schemas.microsoft.com/office/drawing/2014/main" id="{22D0D015-5CFC-6BD4-1BE2-44B536671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7648" y="4774509"/>
                <a:ext cx="831101" cy="5886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21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92A7-C890-7A9D-F497-CCF2A4C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0"/>
            <a:ext cx="10515600" cy="1325563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Recap of Homography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2B4AA-D86F-B960-2EA9-8621F02A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68" y="1373510"/>
            <a:ext cx="10849303" cy="4800615"/>
          </a:xfrm>
        </p:spPr>
        <p:txBody>
          <a:bodyPr/>
          <a:lstStyle/>
          <a:p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404E3-65E2-4BA0-F371-702EE36D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DB99-86B0-747B-57CC-5AF0FBD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28</a:t>
            </a:fld>
            <a:endParaRPr lang="en-TW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ED326-7807-9DCA-F953-DDBD41265BC0}"/>
              </a:ext>
            </a:extLst>
          </p:cNvPr>
          <p:cNvCxnSpPr>
            <a:cxnSpLocks/>
          </p:cNvCxnSpPr>
          <p:nvPr/>
        </p:nvCxnSpPr>
        <p:spPr>
          <a:xfrm>
            <a:off x="0" y="104162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5">
            <a:extLst>
              <a:ext uri="{FF2B5EF4-FFF2-40B4-BE49-F238E27FC236}">
                <a16:creationId xmlns:a16="http://schemas.microsoft.com/office/drawing/2014/main" id="{854164C8-AB6B-69FF-FCA1-75B4305FD9BC}"/>
              </a:ext>
            </a:extLst>
          </p:cNvPr>
          <p:cNvSpPr txBox="1"/>
          <p:nvPr/>
        </p:nvSpPr>
        <p:spPr>
          <a:xfrm>
            <a:off x="2125206" y="1518736"/>
            <a:ext cx="6232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sz="2000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Matrix form:</a:t>
            </a:r>
          </a:p>
        </p:txBody>
      </p:sp>
      <p:sp>
        <p:nvSpPr>
          <p:cNvPr id="23" name="文字方塊 26">
            <a:extLst>
              <a:ext uri="{FF2B5EF4-FFF2-40B4-BE49-F238E27FC236}">
                <a16:creationId xmlns:a16="http://schemas.microsoft.com/office/drawing/2014/main" id="{FEA6F462-70A7-1437-462E-6B3E06C98A4D}"/>
              </a:ext>
            </a:extLst>
          </p:cNvPr>
          <p:cNvSpPr txBox="1"/>
          <p:nvPr/>
        </p:nvSpPr>
        <p:spPr>
          <a:xfrm>
            <a:off x="2125206" y="3741145"/>
            <a:ext cx="6232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sz="2000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Equations:</a:t>
            </a:r>
          </a:p>
        </p:txBody>
      </p:sp>
      <p:pic>
        <p:nvPicPr>
          <p:cNvPr id="24" name="圖片 4">
            <a:extLst>
              <a:ext uri="{FF2B5EF4-FFF2-40B4-BE49-F238E27FC236}">
                <a16:creationId xmlns:a16="http://schemas.microsoft.com/office/drawing/2014/main" id="{D978B87A-38FF-5A57-E8AE-C8487D0B9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80" y="2004020"/>
            <a:ext cx="4522839" cy="1376516"/>
          </a:xfrm>
          <a:prstGeom prst="rect">
            <a:avLst/>
          </a:prstGeom>
        </p:spPr>
      </p:pic>
      <p:pic>
        <p:nvPicPr>
          <p:cNvPr id="25" name="圖片 6">
            <a:extLst>
              <a:ext uri="{FF2B5EF4-FFF2-40B4-BE49-F238E27FC236}">
                <a16:creationId xmlns:a16="http://schemas.microsoft.com/office/drawing/2014/main" id="{5C5492FE-C4B1-7F17-5C87-D2EE6049A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219" y="4052402"/>
            <a:ext cx="401156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9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92A7-C890-7A9D-F497-CCF2A4C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0"/>
            <a:ext cx="10515600" cy="1325563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Recap of Homography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2B4AA-D86F-B960-2EA9-8621F02A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68" y="1373510"/>
            <a:ext cx="10849303" cy="4800615"/>
          </a:xfrm>
        </p:spPr>
        <p:txBody>
          <a:bodyPr/>
          <a:lstStyle/>
          <a:p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404E3-65E2-4BA0-F371-702EE36D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DB99-86B0-747B-57CC-5AF0FBD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29</a:t>
            </a:fld>
            <a:endParaRPr lang="en-TW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ED326-7807-9DCA-F953-DDBD41265BC0}"/>
              </a:ext>
            </a:extLst>
          </p:cNvPr>
          <p:cNvCxnSpPr>
            <a:cxnSpLocks/>
          </p:cNvCxnSpPr>
          <p:nvPr/>
        </p:nvCxnSpPr>
        <p:spPr>
          <a:xfrm>
            <a:off x="0" y="104162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25">
            <a:extLst>
              <a:ext uri="{FF2B5EF4-FFF2-40B4-BE49-F238E27FC236}">
                <a16:creationId xmlns:a16="http://schemas.microsoft.com/office/drawing/2014/main" id="{4632B27D-4422-E90F-1556-5B2C2C50504F}"/>
              </a:ext>
            </a:extLst>
          </p:cNvPr>
          <p:cNvSpPr txBox="1"/>
          <p:nvPr/>
        </p:nvSpPr>
        <p:spPr>
          <a:xfrm>
            <a:off x="650736" y="1518736"/>
            <a:ext cx="6232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sz="2000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Degree of freedom: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TW" sz="2000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9 - 1 = 8 </a:t>
            </a:r>
            <a:r>
              <a:rPr kumimoji="1" lang="en-US" altLang="zh-TW" sz="2000" dirty="0" err="1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DoF</a:t>
            </a:r>
            <a:endParaRPr kumimoji="1" lang="en-US" altLang="zh-TW" sz="2000" dirty="0">
              <a:latin typeface="Times New Roman" panose="02020603050405020304" pitchFamily="18" charset="0"/>
              <a:ea typeface="Yu Mincho Demibold" panose="020206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文字方塊 26">
            <a:extLst>
              <a:ext uri="{FF2B5EF4-FFF2-40B4-BE49-F238E27FC236}">
                <a16:creationId xmlns:a16="http://schemas.microsoft.com/office/drawing/2014/main" id="{92EEABDF-7076-9C7E-AE5D-14DFA9F72F96}"/>
              </a:ext>
            </a:extLst>
          </p:cNvPr>
          <p:cNvSpPr txBox="1"/>
          <p:nvPr/>
        </p:nvSpPr>
        <p:spPr>
          <a:xfrm>
            <a:off x="665457" y="4335505"/>
            <a:ext cx="6232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sz="2000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Constraint</a:t>
            </a:r>
          </a:p>
        </p:txBody>
      </p:sp>
      <p:pic>
        <p:nvPicPr>
          <p:cNvPr id="13" name="圖片 1">
            <a:extLst>
              <a:ext uri="{FF2B5EF4-FFF2-40B4-BE49-F238E27FC236}">
                <a16:creationId xmlns:a16="http://schemas.microsoft.com/office/drawing/2014/main" id="{D23DA092-BD38-7B2F-2AE3-E01524ED7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08" y="2287554"/>
            <a:ext cx="9593582" cy="1941560"/>
          </a:xfrm>
          <a:prstGeom prst="rect">
            <a:avLst/>
          </a:prstGeom>
        </p:spPr>
      </p:pic>
      <p:pic>
        <p:nvPicPr>
          <p:cNvPr id="14" name="圖片 8">
            <a:extLst>
              <a:ext uri="{FF2B5EF4-FFF2-40B4-BE49-F238E27FC236}">
                <a16:creationId xmlns:a16="http://schemas.microsoft.com/office/drawing/2014/main" id="{85AD88C5-04B9-224B-9783-89C262FD5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468" y="4871995"/>
            <a:ext cx="2713703" cy="50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21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92A7-C890-7A9D-F497-CCF2A4C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0"/>
            <a:ext cx="10515600" cy="1325563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2B4AA-D86F-B960-2EA9-8621F02A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68" y="1373510"/>
            <a:ext cx="10849303" cy="4800615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Prerequisite</a:t>
            </a:r>
          </a:p>
          <a:p>
            <a:r>
              <a:rPr lang="en-TW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Lab1: Basic Image Processing</a:t>
            </a:r>
          </a:p>
          <a:p>
            <a:pPr lvl="1"/>
            <a:r>
              <a:rPr lang="en-TW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Filtering</a:t>
            </a:r>
          </a:p>
          <a:p>
            <a:pPr lvl="1"/>
            <a:r>
              <a:rPr lang="en-TW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PCA Analysis</a:t>
            </a:r>
          </a:p>
          <a:p>
            <a:r>
              <a:rPr lang="en-TW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Lab2: Homography</a:t>
            </a:r>
          </a:p>
          <a:p>
            <a:pPr lvl="1"/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404E3-65E2-4BA0-F371-702EE36D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DB99-86B0-747B-57CC-5AF0FBD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3</a:t>
            </a:fld>
            <a:endParaRPr lang="en-TW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ED326-7807-9DCA-F953-DDBD41265BC0}"/>
              </a:ext>
            </a:extLst>
          </p:cNvPr>
          <p:cNvCxnSpPr>
            <a:cxnSpLocks/>
          </p:cNvCxnSpPr>
          <p:nvPr/>
        </p:nvCxnSpPr>
        <p:spPr>
          <a:xfrm>
            <a:off x="0" y="104162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004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92A7-C890-7A9D-F497-CCF2A4C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0"/>
            <a:ext cx="10515600" cy="1325563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2B4AA-D86F-B960-2EA9-8621F02A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68" y="1373510"/>
            <a:ext cx="10849303" cy="4800615"/>
          </a:xfrm>
        </p:spPr>
        <p:txBody>
          <a:bodyPr/>
          <a:lstStyle/>
          <a:p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404E3-65E2-4BA0-F371-702EE36D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DB99-86B0-747B-57CC-5AF0FBD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30</a:t>
            </a:fld>
            <a:endParaRPr lang="en-TW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ED326-7807-9DCA-F953-DDBD41265BC0}"/>
              </a:ext>
            </a:extLst>
          </p:cNvPr>
          <p:cNvCxnSpPr>
            <a:cxnSpLocks/>
          </p:cNvCxnSpPr>
          <p:nvPr/>
        </p:nvCxnSpPr>
        <p:spPr>
          <a:xfrm>
            <a:off x="0" y="104162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2">
            <a:extLst>
              <a:ext uri="{FF2B5EF4-FFF2-40B4-BE49-F238E27FC236}">
                <a16:creationId xmlns:a16="http://schemas.microsoft.com/office/drawing/2014/main" id="{6937D12A-CD38-EDA5-CC3E-CE74B639F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994" y="1639528"/>
            <a:ext cx="3814916" cy="1789471"/>
          </a:xfrm>
          <a:prstGeom prst="rect">
            <a:avLst/>
          </a:prstGeom>
        </p:spPr>
      </p:pic>
      <p:pic>
        <p:nvPicPr>
          <p:cNvPr id="9" name="圖片 4">
            <a:extLst>
              <a:ext uri="{FF2B5EF4-FFF2-40B4-BE49-F238E27FC236}">
                <a16:creationId xmlns:a16="http://schemas.microsoft.com/office/drawing/2014/main" id="{F5E22277-9CC9-9275-9009-35FCA2070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380" y="3686728"/>
            <a:ext cx="6961239" cy="1061884"/>
          </a:xfrm>
          <a:prstGeom prst="rect">
            <a:avLst/>
          </a:prstGeom>
        </p:spPr>
      </p:pic>
      <p:pic>
        <p:nvPicPr>
          <p:cNvPr id="10" name="圖片 6">
            <a:extLst>
              <a:ext uri="{FF2B5EF4-FFF2-40B4-BE49-F238E27FC236}">
                <a16:creationId xmlns:a16="http://schemas.microsoft.com/office/drawing/2014/main" id="{AFD85980-0D2A-1979-6E45-6E0091B18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380" y="5075578"/>
            <a:ext cx="7905135" cy="963561"/>
          </a:xfrm>
          <a:prstGeom prst="rect">
            <a:avLst/>
          </a:prstGeom>
        </p:spPr>
      </p:pic>
      <p:sp>
        <p:nvSpPr>
          <p:cNvPr id="11" name="箭號: 向右 9">
            <a:extLst>
              <a:ext uri="{FF2B5EF4-FFF2-40B4-BE49-F238E27FC236}">
                <a16:creationId xmlns:a16="http://schemas.microsoft.com/office/drawing/2014/main" id="{04D37B74-7057-E2A6-F964-86ABF60CFB63}"/>
              </a:ext>
            </a:extLst>
          </p:cNvPr>
          <p:cNvSpPr/>
          <p:nvPr/>
        </p:nvSpPr>
        <p:spPr>
          <a:xfrm>
            <a:off x="1311994" y="3971925"/>
            <a:ext cx="745406" cy="49149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14">
            <a:extLst>
              <a:ext uri="{FF2B5EF4-FFF2-40B4-BE49-F238E27FC236}">
                <a16:creationId xmlns:a16="http://schemas.microsoft.com/office/drawing/2014/main" id="{D9B9F12F-2606-37F5-269F-44C23F4F97DF}"/>
              </a:ext>
            </a:extLst>
          </p:cNvPr>
          <p:cNvSpPr/>
          <p:nvPr/>
        </p:nvSpPr>
        <p:spPr>
          <a:xfrm>
            <a:off x="1311994" y="5311613"/>
            <a:ext cx="745406" cy="49149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3641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92A7-C890-7A9D-F497-CCF2A4C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0"/>
            <a:ext cx="10515600" cy="1325563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2B4AA-D86F-B960-2EA9-8621F02A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68" y="1373510"/>
            <a:ext cx="10849303" cy="4800615"/>
          </a:xfrm>
        </p:spPr>
        <p:txBody>
          <a:bodyPr/>
          <a:lstStyle/>
          <a:p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404E3-65E2-4BA0-F371-702EE36D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DB99-86B0-747B-57CC-5AF0FBD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31</a:t>
            </a:fld>
            <a:endParaRPr lang="en-TW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ED326-7807-9DCA-F953-DDBD41265BC0}"/>
              </a:ext>
            </a:extLst>
          </p:cNvPr>
          <p:cNvCxnSpPr>
            <a:cxnSpLocks/>
          </p:cNvCxnSpPr>
          <p:nvPr/>
        </p:nvCxnSpPr>
        <p:spPr>
          <a:xfrm>
            <a:off x="0" y="104162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11">
            <a:extLst>
              <a:ext uri="{FF2B5EF4-FFF2-40B4-BE49-F238E27FC236}">
                <a16:creationId xmlns:a16="http://schemas.microsoft.com/office/drawing/2014/main" id="{3158BA8D-2AD3-2A49-D448-E4DF394F6A8D}"/>
              </a:ext>
            </a:extLst>
          </p:cNvPr>
          <p:cNvSpPr txBox="1"/>
          <p:nvPr/>
        </p:nvSpPr>
        <p:spPr>
          <a:xfrm>
            <a:off x="650736" y="1518736"/>
            <a:ext cx="6232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sz="2000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Construct a linear system using N vertices: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BF005C0-5FE3-9785-EE65-079BE5336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018808"/>
            <a:ext cx="3657600" cy="14945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5">
                <a:extLst>
                  <a:ext uri="{FF2B5EF4-FFF2-40B4-BE49-F238E27FC236}">
                    <a16:creationId xmlns:a16="http://schemas.microsoft.com/office/drawing/2014/main" id="{4998CDA3-72C7-CAD6-DA98-0DD4F44E1526}"/>
                  </a:ext>
                </a:extLst>
              </p:cNvPr>
              <p:cNvSpPr txBox="1"/>
              <p:nvPr/>
            </p:nvSpPr>
            <p:spPr>
              <a:xfrm>
                <a:off x="939113" y="3792389"/>
                <a:ext cx="11122165" cy="2401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TW" sz="2000" dirty="0">
                    <a:latin typeface="Cambria Math" panose="02040503050406030204" pitchFamily="18" charset="0"/>
                    <a:ea typeface="Yu Mincho Demibold" panose="02020600000000000000" pitchFamily="18" charset="-128"/>
                  </a:rPr>
                  <a:t>A least square problem with </a:t>
                </a:r>
                <a:r>
                  <a:rPr kumimoji="1" lang="en-US" altLang="zh-TW" sz="2000" b="1" dirty="0">
                    <a:latin typeface="Cambria Math" panose="02040503050406030204" pitchFamily="18" charset="0"/>
                    <a:ea typeface="Yu Mincho Demibold" panose="02020600000000000000" pitchFamily="18" charset="-128"/>
                  </a:rPr>
                  <a:t>b</a:t>
                </a:r>
                <a:r>
                  <a:rPr kumimoji="1" lang="en-US" altLang="zh-TW" sz="2000" dirty="0">
                    <a:latin typeface="Cambria Math" panose="02040503050406030204" pitchFamily="18" charset="0"/>
                    <a:ea typeface="Yu Mincho Demibold" panose="02020600000000000000" pitchFamily="18" charset="-128"/>
                  </a:rPr>
                  <a:t>=</a:t>
                </a:r>
                <a:r>
                  <a:rPr kumimoji="1" lang="en-US" altLang="zh-TW" sz="2000" b="1" dirty="0">
                    <a:latin typeface="Cambria Math" panose="02040503050406030204" pitchFamily="18" charset="0"/>
                    <a:ea typeface="Yu Mincho Demibold" panose="02020600000000000000" pitchFamily="18" charset="-128"/>
                  </a:rPr>
                  <a:t>0</a:t>
                </a:r>
                <a:endParaRPr kumimoji="1" lang="en-US" altLang="zh-TW" sz="2000" b="1" dirty="0">
                  <a:latin typeface="Yu Mincho Demibold" panose="02020600000000000000" pitchFamily="18" charset="-128"/>
                  <a:ea typeface="Yu Mincho Demibold" panose="02020600000000000000" pitchFamily="18" charset="-128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TW" sz="2000" dirty="0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  <m:t>||</m:t>
                        </m:r>
                        <m:r>
                          <a:rPr kumimoji="1" lang="en-US" altLang="zh-TW" sz="2000" b="1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  <m:t>𝑨𝒉</m:t>
                        </m:r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  <m:t>||</m:t>
                        </m:r>
                      </m:e>
                      <m:sup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zh-TW" sz="2000" dirty="0">
                  <a:latin typeface="Times New Roman" panose="02020603050405020304" pitchFamily="18" charset="0"/>
                  <a:ea typeface="Yu Mincho Demibold" panose="02020600000000000000" pitchFamily="18" charset="-128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TW" sz="2000" b="1" i="1" smtClean="0"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Times New Roman" panose="02020603050405020304" pitchFamily="18" charset="0"/>
                      </a:rPr>
                      <m:t>𝒉</m:t>
                    </m:r>
                    <m:r>
                      <a:rPr kumimoji="1" lang="en-US" altLang="zh-TW" sz="2000" b="0" i="1" smtClean="0"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Times New Roman" panose="02020603050405020304" pitchFamily="18" charset="0"/>
                      </a:rPr>
                      <m:t>= </m:t>
                    </m:r>
                    <m:func>
                      <m:funcPr>
                        <m:ctrlP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en-US" altLang="zh-TW" sz="2000" i="1">
                                <a:latin typeface="Cambria Math" panose="02040503050406030204" pitchFamily="18" charset="0"/>
                                <a:ea typeface="Yu Mincho Demibold" panose="020206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-US" altLang="zh-TW" sz="2000">
                                <a:latin typeface="Cambria Math" panose="02040503050406030204" pitchFamily="18" charset="0"/>
                                <a:ea typeface="Yu Mincho Demibold" panose="02020600000000000000" pitchFamily="18" charset="-128"/>
                                <a:cs typeface="Times New Roman" panose="02020603050405020304" pitchFamily="18" charset="0"/>
                              </a:rPr>
                              <m:t>arg</m:t>
                            </m:r>
                            <m:r>
                              <a:rPr kumimoji="1" lang="en-US" altLang="zh-TW" sz="2000">
                                <a:latin typeface="Cambria Math" panose="02040503050406030204" pitchFamily="18" charset="0"/>
                                <a:ea typeface="Yu Mincho Demibold" panose="02020600000000000000" pitchFamily="18" charset="-128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kumimoji="1" lang="en-US" altLang="zh-TW" sz="2000">
                                <a:latin typeface="Cambria Math" panose="02040503050406030204" pitchFamily="18" charset="0"/>
                                <a:ea typeface="Yu Mincho Demibold" panose="02020600000000000000" pitchFamily="18" charset="-128"/>
                                <a:cs typeface="Times New Roman" panose="020206030504050203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kumimoji="1" lang="en-US" altLang="zh-TW" sz="2000" b="1" i="1">
                                <a:latin typeface="Cambria Math" panose="02040503050406030204" pitchFamily="18" charset="0"/>
                                <a:ea typeface="Yu Mincho Demibold" panose="02020600000000000000" pitchFamily="18" charset="-128"/>
                                <a:cs typeface="Times New Roman" panose="02020603050405020304" pitchFamily="18" charset="0"/>
                              </a:rPr>
                              <m:t>𝒉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Yu Mincho Demibold" panose="020206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sz="2000" b="1" i="1" smtClean="0">
                                <a:latin typeface="Cambria Math" panose="02040503050406030204" pitchFamily="18" charset="0"/>
                                <a:ea typeface="Yu Mincho Demibold" panose="02020600000000000000" pitchFamily="18" charset="-128"/>
                                <a:cs typeface="Times New Roman" panose="02020603050405020304" pitchFamily="18" charset="0"/>
                              </a:rPr>
                              <m:t>|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zh-TW" sz="2000" b="1" i="1" smtClean="0">
                                    <a:latin typeface="Cambria Math" panose="02040503050406030204" pitchFamily="18" charset="0"/>
                                    <a:ea typeface="Yu Mincho Demibold" panose="020206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sz="2000" b="1" i="1" smtClean="0">
                                    <a:latin typeface="Cambria Math" panose="02040503050406030204" pitchFamily="18" charset="0"/>
                                    <a:ea typeface="Yu Mincho Demibold" panose="02020600000000000000" pitchFamily="18" charset="-128"/>
                                    <a:cs typeface="Times New Roman" panose="02020603050405020304" pitchFamily="18" charset="0"/>
                                  </a:rPr>
                                  <m:t>𝑨𝒉</m:t>
                                </m:r>
                              </m:e>
                            </m:d>
                            <m:r>
                              <a:rPr kumimoji="1" lang="en-US" altLang="zh-TW" sz="2000" b="1" i="1" smtClean="0">
                                <a:latin typeface="Cambria Math" panose="02040503050406030204" pitchFamily="18" charset="0"/>
                                <a:ea typeface="Yu Mincho Demibold" panose="02020600000000000000" pitchFamily="18" charset="-128"/>
                                <a:cs typeface="Times New Roman" panose="020206030504050203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Yu Mincho Demibold" panose="020206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func>
                  </m:oMath>
                </a14:m>
                <a:r>
                  <a:rPr kumimoji="1" lang="en-US" altLang="zh-TW" sz="2000" dirty="0"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1" lang="en-US" altLang="zh-TW" sz="2000" i="1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1" lang="en-US" altLang="zh-TW" sz="200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  <m:t>arg</m:t>
                        </m:r>
                        <m:r>
                          <a:rPr kumimoji="1" lang="en-US" altLang="zh-TW" sz="200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TW" sz="200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  <m:t>min</m:t>
                        </m:r>
                      </m:e>
                      <m:lim>
                        <m:r>
                          <a:rPr kumimoji="1" lang="en-US" altLang="zh-TW" sz="2000" b="1" i="1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  <m:t>𝒉</m:t>
                        </m:r>
                      </m:lim>
                    </m:limLow>
                    <m:r>
                      <a:rPr kumimoji="1" lang="en-US" altLang="zh-TW" sz="2000" b="0" i="1" smtClean="0"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TW" sz="2000" b="0" i="1" smtClean="0">
                                <a:latin typeface="Cambria Math" panose="02040503050406030204" pitchFamily="18" charset="0"/>
                                <a:ea typeface="Yu Mincho Demibold" panose="020206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sz="2000" b="1" i="1" smtClean="0">
                                <a:latin typeface="Cambria Math" panose="02040503050406030204" pitchFamily="18" charset="0"/>
                                <a:ea typeface="Yu Mincho Demibold" panose="02020600000000000000" pitchFamily="18" charset="-128"/>
                                <a:cs typeface="Times New Roman" panose="02020603050405020304" pitchFamily="18" charset="0"/>
                              </a:rPr>
                              <m:t>𝑨𝒉</m:t>
                            </m:r>
                          </m:e>
                        </m:d>
                      </m:e>
                      <m:sup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TW" sz="2000" b="1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  <m:t>𝑨𝒉</m:t>
                        </m:r>
                      </m:e>
                    </m:d>
                    <m:r>
                      <a:rPr kumimoji="1" lang="en-US" altLang="zh-TW" sz="2000" b="0" i="1" smtClean="0"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kumimoji="1" lang="en-US" altLang="zh-TW" sz="2000" i="1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1" lang="en-US" altLang="zh-TW" sz="200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  <m:t>arg</m:t>
                        </m:r>
                        <m:r>
                          <a:rPr kumimoji="1" lang="en-US" altLang="zh-TW" sz="200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TW" sz="200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  <m:t>min</m:t>
                        </m:r>
                      </m:e>
                      <m:lim>
                        <m:r>
                          <a:rPr kumimoji="1" lang="en-US" altLang="zh-TW" sz="2000" b="1" i="1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  <m:t>𝒉</m:t>
                        </m:r>
                      </m:lim>
                    </m:limLow>
                    <m:r>
                      <a:rPr kumimoji="1" lang="en-US" altLang="zh-TW" sz="2000" i="1"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zh-TW" sz="2000" i="1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TW" sz="2000" b="1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  <m:t>𝒉</m:t>
                        </m:r>
                      </m:e>
                      <m:sup>
                        <m:r>
                          <a:rPr kumimoji="1" lang="en-US" altLang="zh-TW" sz="2000" i="1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kumimoji="1" lang="en-US" altLang="zh-TW" sz="2000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1" lang="en-US" altLang="zh-TW" sz="2000" b="1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kumimoji="1" lang="en-US" altLang="zh-TW" sz="2000" b="1" i="1" smtClean="0"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1" lang="en-US" altLang="zh-TW" sz="2000" b="1" i="1" smtClean="0"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Times New Roman" panose="02020603050405020304" pitchFamily="18" charset="0"/>
                      </a:rPr>
                      <m:t>)</m:t>
                    </m:r>
                    <m:r>
                      <a:rPr kumimoji="1" lang="en-US" altLang="zh-TW" sz="2000" b="1" i="1" smtClean="0"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kumimoji="1" lang="en-US" altLang="zh-TW" sz="2000" b="0" dirty="0"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, with a constraint </a:t>
                </a:r>
                <a14:m>
                  <m:oMath xmlns:m="http://schemas.openxmlformats.org/officeDocument/2006/math">
                    <m:r>
                      <a:rPr kumimoji="1" lang="en-US" altLang="zh-TW" sz="2000" b="0" i="0" smtClean="0"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Times New Roman" panose="02020603050405020304" pitchFamily="18" charset="0"/>
                      </a:rPr>
                      <m:t>||</m:t>
                    </m:r>
                    <m:r>
                      <a:rPr kumimoji="1" lang="en-US" altLang="zh-TW" sz="2000" b="1" i="0" smtClean="0"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Times New Roman" panose="02020603050405020304" pitchFamily="18" charset="0"/>
                      </a:rPr>
                      <m:t>𝐡</m:t>
                    </m:r>
                    <m:r>
                      <a:rPr kumimoji="1" lang="en-US" altLang="zh-TW" sz="2000" b="0" i="0" smtClean="0"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Times New Roman" panose="02020603050405020304" pitchFamily="18" charset="0"/>
                      </a:rPr>
                      <m:t>||</m:t>
                    </m:r>
                    <m:r>
                      <a:rPr kumimoji="1" lang="en-US" altLang="zh-TW" sz="2000" b="0" i="1" smtClean="0"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kumimoji="1" lang="en-US" altLang="zh-TW" sz="2000" b="0" dirty="0">
                  <a:latin typeface="Times New Roman" panose="02020603050405020304" pitchFamily="18" charset="0"/>
                  <a:ea typeface="Yu Mincho Demibold" panose="02020600000000000000" pitchFamily="18" charset="-128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TW" sz="2000" dirty="0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Apply Lagrange multipliers, this is equivalent to solve the unit eigenvector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2000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TW" sz="2000" b="1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kumimoji="1" lang="en-US" altLang="zh-TW" sz="2000" b="0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kumimoji="1" lang="en-US" altLang="zh-TW" sz="2000" b="1" i="1" smtClean="0"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kumimoji="1" lang="en-US" altLang="zh-TW" sz="2000" dirty="0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 associated with the smallest eigenvalue.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TW" sz="2000" dirty="0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Hint: Use </a:t>
                </a:r>
                <a:r>
                  <a:rPr kumimoji="1" lang="en-US" altLang="zh-TW" sz="2000" b="1" dirty="0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U</a:t>
                </a:r>
                <a:r>
                  <a:rPr kumimoji="1" lang="en-US" altLang="zh-TW" sz="2000" dirty="0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, </a:t>
                </a:r>
                <a:r>
                  <a:rPr kumimoji="1" lang="en-US" altLang="zh-TW" sz="2000" b="1" dirty="0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S</a:t>
                </a:r>
                <a:r>
                  <a:rPr kumimoji="1" lang="en-US" altLang="zh-TW" sz="2000" dirty="0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,</a:t>
                </a:r>
                <a:r>
                  <a:rPr kumimoji="1" lang="en-US" altLang="zh-TW" sz="2000" b="1" dirty="0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VT</a:t>
                </a:r>
                <a:r>
                  <a:rPr kumimoji="1" lang="en-US" altLang="zh-TW" sz="2000" dirty="0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 = </a:t>
                </a:r>
                <a:r>
                  <a:rPr kumimoji="1" lang="en-US" altLang="zh-TW" sz="2000" dirty="0" err="1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np.linalg.svd</a:t>
                </a:r>
                <a:r>
                  <a:rPr kumimoji="1" lang="en-US" altLang="zh-TW" sz="2000" dirty="0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zh-TW" sz="2000" b="1" dirty="0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A</a:t>
                </a:r>
                <a:r>
                  <a:rPr kumimoji="1" lang="en-US" altLang="zh-TW" sz="2000" dirty="0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). Since </a:t>
                </a:r>
                <a:r>
                  <a:rPr kumimoji="1" lang="en-US" altLang="zh-TW" sz="2000" dirty="0" err="1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np.linalg.svd</a:t>
                </a:r>
                <a:r>
                  <a:rPr kumimoji="1" lang="en-US" altLang="zh-TW" sz="2000" dirty="0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() outputs eigenvectors sorted with eigenvalues, let </a:t>
                </a:r>
                <a:r>
                  <a:rPr kumimoji="1" lang="en-US" altLang="zh-TW" sz="2000" b="1" dirty="0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h</a:t>
                </a:r>
                <a:r>
                  <a:rPr kumimoji="1" lang="en-US" altLang="zh-TW" sz="2000" dirty="0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 be the last row of </a:t>
                </a:r>
                <a:r>
                  <a:rPr kumimoji="1" lang="en-US" altLang="zh-TW" sz="2000" b="1" dirty="0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VT</a:t>
                </a:r>
                <a:r>
                  <a:rPr kumimoji="1" lang="en-US" altLang="zh-TW" sz="2000" dirty="0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文字方塊 15">
                <a:extLst>
                  <a:ext uri="{FF2B5EF4-FFF2-40B4-BE49-F238E27FC236}">
                    <a16:creationId xmlns:a16="http://schemas.microsoft.com/office/drawing/2014/main" id="{4998CDA3-72C7-CAD6-DA98-0DD4F44E1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13" y="3792389"/>
                <a:ext cx="11122165" cy="2401811"/>
              </a:xfrm>
              <a:prstGeom prst="rect">
                <a:avLst/>
              </a:prstGeom>
              <a:blipFill>
                <a:blip r:embed="rId4"/>
                <a:stretch>
                  <a:fillRect l="-342" t="-1579" b="-368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305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92A7-C890-7A9D-F497-CCF2A4C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0"/>
            <a:ext cx="10515600" cy="1325563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Lab2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2B4AA-D86F-B960-2EA9-8621F02A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68" y="1373510"/>
            <a:ext cx="10849303" cy="4800615"/>
          </a:xfrm>
        </p:spPr>
        <p:txBody>
          <a:bodyPr/>
          <a:lstStyle/>
          <a:p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404E3-65E2-4BA0-F371-702EE36D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DB99-86B0-747B-57CC-5AF0FBD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32</a:t>
            </a:fld>
            <a:endParaRPr lang="en-TW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ED326-7807-9DCA-F953-DDBD41265BC0}"/>
              </a:ext>
            </a:extLst>
          </p:cNvPr>
          <p:cNvCxnSpPr>
            <a:cxnSpLocks/>
          </p:cNvCxnSpPr>
          <p:nvPr/>
        </p:nvCxnSpPr>
        <p:spPr>
          <a:xfrm>
            <a:off x="0" y="104162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2">
            <a:extLst>
              <a:ext uri="{FF2B5EF4-FFF2-40B4-BE49-F238E27FC236}">
                <a16:creationId xmlns:a16="http://schemas.microsoft.com/office/drawing/2014/main" id="{F1DCE79C-8283-7E11-644E-E02CA2D00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909" y="1513184"/>
            <a:ext cx="4444181" cy="3923071"/>
          </a:xfrm>
          <a:prstGeom prst="rect">
            <a:avLst/>
          </a:prstGeom>
        </p:spPr>
      </p:pic>
      <p:sp>
        <p:nvSpPr>
          <p:cNvPr id="9" name="文字方塊 12">
            <a:extLst>
              <a:ext uri="{FF2B5EF4-FFF2-40B4-BE49-F238E27FC236}">
                <a16:creationId xmlns:a16="http://schemas.microsoft.com/office/drawing/2014/main" id="{DA46022A-AD8C-A55F-B194-B436B6AD25D5}"/>
              </a:ext>
            </a:extLst>
          </p:cNvPr>
          <p:cNvSpPr txBox="1"/>
          <p:nvPr/>
        </p:nvSpPr>
        <p:spPr>
          <a:xfrm>
            <a:off x="8068300" y="1121508"/>
            <a:ext cx="4149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dirty="0">
                <a:solidFill>
                  <a:srgbClr val="FF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Make the QR code frontal parallel</a:t>
            </a: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4F3DA7A1-0B83-DB82-DED4-070C543E19B5}"/>
              </a:ext>
            </a:extLst>
          </p:cNvPr>
          <p:cNvCxnSpPr/>
          <p:nvPr/>
        </p:nvCxnSpPr>
        <p:spPr>
          <a:xfrm flipH="1">
            <a:off x="6515100" y="1336039"/>
            <a:ext cx="1531620" cy="13500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8">
            <a:extLst>
              <a:ext uri="{FF2B5EF4-FFF2-40B4-BE49-F238E27FC236}">
                <a16:creationId xmlns:a16="http://schemas.microsoft.com/office/drawing/2014/main" id="{662F9854-8D90-7D72-506F-C369BCFCD91A}"/>
              </a:ext>
            </a:extLst>
          </p:cNvPr>
          <p:cNvSpPr txBox="1"/>
          <p:nvPr/>
        </p:nvSpPr>
        <p:spPr>
          <a:xfrm>
            <a:off x="1424938" y="5905479"/>
            <a:ext cx="9342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000" dirty="0">
                <a:solidFill>
                  <a:srgbClr val="FF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Calling function cv2.findHomography</a:t>
            </a:r>
            <a:r>
              <a:rPr kumimoji="1" lang="zh-TW" altLang="en-US" sz="2000" dirty="0">
                <a:solidFill>
                  <a:srgbClr val="FF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 </a:t>
            </a:r>
            <a:r>
              <a:rPr kumimoji="1" lang="en-US" altLang="zh-TW" sz="2000" dirty="0">
                <a:solidFill>
                  <a:srgbClr val="FF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is FORBIDDEN!!!</a:t>
            </a:r>
          </a:p>
        </p:txBody>
      </p:sp>
    </p:spTree>
    <p:extLst>
      <p:ext uri="{BB962C8B-B14F-4D97-AF65-F5344CB8AC3E}">
        <p14:creationId xmlns:p14="http://schemas.microsoft.com/office/powerpoint/2010/main" val="2244181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92A7-C890-7A9D-F497-CCF2A4C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0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ackward warping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2B4AA-D86F-B960-2EA9-8621F02A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68" y="1373510"/>
            <a:ext cx="10849303" cy="4800615"/>
          </a:xfrm>
        </p:spPr>
        <p:txBody>
          <a:bodyPr/>
          <a:lstStyle/>
          <a:p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404E3-65E2-4BA0-F371-702EE36D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DB99-86B0-747B-57CC-5AF0FBD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33</a:t>
            </a:fld>
            <a:endParaRPr lang="en-TW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ED326-7807-9DCA-F953-DDBD41265BC0}"/>
              </a:ext>
            </a:extLst>
          </p:cNvPr>
          <p:cNvCxnSpPr>
            <a:cxnSpLocks/>
          </p:cNvCxnSpPr>
          <p:nvPr/>
        </p:nvCxnSpPr>
        <p:spPr>
          <a:xfrm>
            <a:off x="0" y="104162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12">
            <a:extLst>
              <a:ext uri="{FF2B5EF4-FFF2-40B4-BE49-F238E27FC236}">
                <a16:creationId xmlns:a16="http://schemas.microsoft.com/office/drawing/2014/main" id="{20FB5A18-70CC-1B53-66FD-C54D9855E3DD}"/>
              </a:ext>
            </a:extLst>
          </p:cNvPr>
          <p:cNvSpPr txBox="1"/>
          <p:nvPr/>
        </p:nvSpPr>
        <p:spPr>
          <a:xfrm>
            <a:off x="939113" y="1437927"/>
            <a:ext cx="8673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TW" sz="2000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Prevent holes in output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TW" sz="2000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Pixel value at sub pixel location like (30.21, 22.74)?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zh-TW" sz="2000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Bilinear interpolation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zh-TW" sz="2000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Nearest neighbor</a:t>
            </a:r>
          </a:p>
        </p:txBody>
      </p:sp>
      <p:pic>
        <p:nvPicPr>
          <p:cNvPr id="9" name="Picture 2" descr="2.: Forward and backward image warping. In the case of foward warping... |  Download Scientific Diagram">
            <a:extLst>
              <a:ext uri="{FF2B5EF4-FFF2-40B4-BE49-F238E27FC236}">
                <a16:creationId xmlns:a16="http://schemas.microsoft.com/office/drawing/2014/main" id="{D5050AA8-C536-CF38-6BF0-28CD5C657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79" y="3202022"/>
            <a:ext cx="9571042" cy="271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10">
            <a:extLst>
              <a:ext uri="{FF2B5EF4-FFF2-40B4-BE49-F238E27FC236}">
                <a16:creationId xmlns:a16="http://schemas.microsoft.com/office/drawing/2014/main" id="{62DD0BCF-3A6F-CEA6-CAE2-2058BF438F5C}"/>
              </a:ext>
            </a:extLst>
          </p:cNvPr>
          <p:cNvSpPr/>
          <p:nvPr/>
        </p:nvSpPr>
        <p:spPr>
          <a:xfrm>
            <a:off x="6096000" y="2832690"/>
            <a:ext cx="215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Backward Warping</a:t>
            </a:r>
            <a:endParaRPr lang="zh-TW" altLang="en-US" b="1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11" name="矩形 15">
            <a:extLst>
              <a:ext uri="{FF2B5EF4-FFF2-40B4-BE49-F238E27FC236}">
                <a16:creationId xmlns:a16="http://schemas.microsoft.com/office/drawing/2014/main" id="{010EB82D-B4B8-A7BB-C233-4AC1783DD02E}"/>
              </a:ext>
            </a:extLst>
          </p:cNvPr>
          <p:cNvSpPr/>
          <p:nvPr/>
        </p:nvSpPr>
        <p:spPr>
          <a:xfrm>
            <a:off x="1310479" y="2832690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Forward Warping</a:t>
            </a:r>
            <a:endParaRPr lang="zh-TW" altLang="en-US" b="1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595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92A7-C890-7A9D-F497-CCF2A4C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0"/>
            <a:ext cx="10515600" cy="1325563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工作站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2B4AA-D86F-B960-2EA9-8621F02A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68" y="1373510"/>
            <a:ext cx="10849303" cy="4800615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421 wiki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get remote host and port.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today’s labs, we use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MediaGti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Remote host: 140.112.48.127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Port: 10820</a:t>
            </a:r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404E3-65E2-4BA0-F371-702EE36D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DB99-86B0-747B-57CC-5AF0FBD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4</a:t>
            </a:fld>
            <a:endParaRPr lang="en-TW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ED326-7807-9DCA-F953-DDBD41265BC0}"/>
              </a:ext>
            </a:extLst>
          </p:cNvPr>
          <p:cNvCxnSpPr>
            <a:cxnSpLocks/>
          </p:cNvCxnSpPr>
          <p:nvPr/>
        </p:nvCxnSpPr>
        <p:spPr>
          <a:xfrm>
            <a:off x="0" y="104162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040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ACD68FF-401D-4B6F-A6E6-01A68A279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835" y="1120680"/>
            <a:ext cx="9425712" cy="5030787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C1D725-DBBE-E659-5341-3281206A8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696" y="2390339"/>
            <a:ext cx="4839114" cy="32211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CB92A7-C890-7A9D-F497-CCF2A4C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0"/>
            <a:ext cx="10515600" cy="1325563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MobaXterm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404E3-65E2-4BA0-F371-702EE36D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DB99-86B0-747B-57CC-5AF0FBD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5</a:t>
            </a:fld>
            <a:endParaRPr lang="en-TW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ED326-7807-9DCA-F953-DDBD41265BC0}"/>
              </a:ext>
            </a:extLst>
          </p:cNvPr>
          <p:cNvCxnSpPr>
            <a:cxnSpLocks/>
          </p:cNvCxnSpPr>
          <p:nvPr/>
        </p:nvCxnSpPr>
        <p:spPr>
          <a:xfrm>
            <a:off x="0" y="104162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E3BDFBD-9174-5462-8F5B-760210E1E29D}"/>
              </a:ext>
            </a:extLst>
          </p:cNvPr>
          <p:cNvSpPr/>
          <p:nvPr/>
        </p:nvSpPr>
        <p:spPr>
          <a:xfrm>
            <a:off x="913989" y="1367604"/>
            <a:ext cx="574129" cy="434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933C0A-D2A5-64B5-87B9-9814EA00F637}"/>
              </a:ext>
            </a:extLst>
          </p:cNvPr>
          <p:cNvSpPr txBox="1"/>
          <p:nvPr/>
        </p:nvSpPr>
        <p:spPr>
          <a:xfrm>
            <a:off x="668104" y="1215767"/>
            <a:ext cx="43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FE7A15-70E6-E795-5B34-CBBEBC15B6A5}"/>
              </a:ext>
            </a:extLst>
          </p:cNvPr>
          <p:cNvSpPr/>
          <p:nvPr/>
        </p:nvSpPr>
        <p:spPr>
          <a:xfrm>
            <a:off x="4362696" y="2528996"/>
            <a:ext cx="410562" cy="4927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B60430-3460-D84E-EE04-E46CFDE51CAB}"/>
              </a:ext>
            </a:extLst>
          </p:cNvPr>
          <p:cNvSpPr txBox="1"/>
          <p:nvPr/>
        </p:nvSpPr>
        <p:spPr>
          <a:xfrm>
            <a:off x="3941378" y="2406062"/>
            <a:ext cx="43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A6411E-1FC2-25F0-0508-C1854A0D15F2}"/>
              </a:ext>
            </a:extLst>
          </p:cNvPr>
          <p:cNvSpPr/>
          <p:nvPr/>
        </p:nvSpPr>
        <p:spPr>
          <a:xfrm>
            <a:off x="4550317" y="3244020"/>
            <a:ext cx="1443606" cy="2836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A7F42F-832E-0C4E-ADC3-191129479DBF}"/>
              </a:ext>
            </a:extLst>
          </p:cNvPr>
          <p:cNvSpPr/>
          <p:nvPr/>
        </p:nvSpPr>
        <p:spPr>
          <a:xfrm>
            <a:off x="8330595" y="3251830"/>
            <a:ext cx="684662" cy="2836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58F2E0-3FD8-26FB-3889-53466C3C1003}"/>
              </a:ext>
            </a:extLst>
          </p:cNvPr>
          <p:cNvSpPr txBox="1"/>
          <p:nvPr/>
        </p:nvSpPr>
        <p:spPr>
          <a:xfrm>
            <a:off x="4137052" y="3185561"/>
            <a:ext cx="43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CA89E7-636B-6BA9-CC4E-C851B84B349E}"/>
              </a:ext>
            </a:extLst>
          </p:cNvPr>
          <p:cNvSpPr txBox="1"/>
          <p:nvPr/>
        </p:nvSpPr>
        <p:spPr>
          <a:xfrm>
            <a:off x="7982535" y="3124772"/>
            <a:ext cx="43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7B22AF-80EE-549C-F72A-963ADB5F2B33}"/>
              </a:ext>
            </a:extLst>
          </p:cNvPr>
          <p:cNvSpPr/>
          <p:nvPr/>
        </p:nvSpPr>
        <p:spPr>
          <a:xfrm>
            <a:off x="5964573" y="5242607"/>
            <a:ext cx="644710" cy="3688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A77FA6-9CCE-BB04-42AE-BBAB8981D1C5}"/>
              </a:ext>
            </a:extLst>
          </p:cNvPr>
          <p:cNvSpPr txBox="1"/>
          <p:nvPr/>
        </p:nvSpPr>
        <p:spPr>
          <a:xfrm>
            <a:off x="5636289" y="5142890"/>
            <a:ext cx="43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1496F0-EF81-2EFD-80BB-B84536760D9A}"/>
              </a:ext>
            </a:extLst>
          </p:cNvPr>
          <p:cNvSpPr txBox="1"/>
          <p:nvPr/>
        </p:nvSpPr>
        <p:spPr>
          <a:xfrm>
            <a:off x="2497043" y="5607380"/>
            <a:ext cx="5617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When you log in, type </a:t>
            </a:r>
            <a:r>
              <a:rPr kumimoji="1" lang="en-US" altLang="zh-TW" sz="1800" dirty="0">
                <a:highlight>
                  <a:srgbClr val="C0C0C0"/>
                </a:highlight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$passwd</a:t>
            </a:r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update the password.</a:t>
            </a:r>
          </a:p>
        </p:txBody>
      </p:sp>
    </p:spTree>
    <p:extLst>
      <p:ext uri="{BB962C8B-B14F-4D97-AF65-F5344CB8AC3E}">
        <p14:creationId xmlns:p14="http://schemas.microsoft.com/office/powerpoint/2010/main" val="334787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 animBg="1"/>
      <p:bldP spid="18" grpId="0"/>
      <p:bldP spid="19" grpId="0"/>
      <p:bldP spid="22" grpId="0" animBg="1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92A7-C890-7A9D-F497-CCF2A4C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0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SSH </a:t>
            </a:r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2B4AA-D86F-B960-2EA9-8621F02A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68" y="1373510"/>
            <a:ext cx="10849303" cy="4800615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terminal.</a:t>
            </a:r>
          </a:p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kumimoji="1" lang="en-US" altLang="zh-TW" sz="2800" dirty="0">
                <a:highlight>
                  <a:srgbClr val="C0C0C0"/>
                </a:highlight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$</a:t>
            </a:r>
            <a:r>
              <a:rPr kumimoji="1" lang="en-US" altLang="zh-TW" sz="2800" dirty="0" err="1">
                <a:highlight>
                  <a:srgbClr val="C0C0C0"/>
                </a:highlight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ssh</a:t>
            </a:r>
            <a:r>
              <a:rPr kumimoji="1" lang="en-US" altLang="zh-TW" sz="2800" dirty="0">
                <a:highlight>
                  <a:srgbClr val="C0C0C0"/>
                </a:highlight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 username@</a:t>
            </a:r>
            <a:r>
              <a:rPr kumimoji="1" lang="en-US" altLang="zh-TW" dirty="0">
                <a:highlight>
                  <a:srgbClr val="C0C0C0"/>
                </a:highlight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140.112.48.127 </a:t>
            </a:r>
            <a:r>
              <a:rPr kumimoji="1" lang="en-US" altLang="zh-TW" sz="2800" dirty="0">
                <a:highlight>
                  <a:srgbClr val="C0C0C0"/>
                </a:highlight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-p 10820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nter your password.</a:t>
            </a:r>
          </a:p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kumimoji="1" lang="en-US" altLang="zh-TW" sz="2800" dirty="0">
                <a:highlight>
                  <a:srgbClr val="C0C0C0"/>
                </a:highlight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$passwd</a:t>
            </a:r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update the password.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404E3-65E2-4BA0-F371-702EE36D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DB99-86B0-747B-57CC-5AF0FBD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6</a:t>
            </a:fld>
            <a:endParaRPr lang="en-TW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ED326-7807-9DCA-F953-DDBD41265BC0}"/>
              </a:ext>
            </a:extLst>
          </p:cNvPr>
          <p:cNvCxnSpPr>
            <a:cxnSpLocks/>
          </p:cNvCxnSpPr>
          <p:nvPr/>
        </p:nvCxnSpPr>
        <p:spPr>
          <a:xfrm>
            <a:off x="0" y="104162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06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92A7-C890-7A9D-F497-CCF2A4C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0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Optional: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Easier SSH login (1/2)</a:t>
            </a:r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2B4AA-D86F-B960-2EA9-8621F02A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68" y="1373510"/>
            <a:ext cx="10849303" cy="480061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enerate an SSH key pair on your computer.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ype </a:t>
            </a:r>
            <a:r>
              <a:rPr lang="en-TW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$ssh-keygen -t ed25519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will create 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key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~/.</a:t>
            </a:r>
            <a:r>
              <a:rPr lang="en-US" dirty="0" err="1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ssh</a:t>
            </a:r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/id_ed25519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corresponding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key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~/.</a:t>
            </a:r>
            <a:r>
              <a:rPr lang="en-US" dirty="0" err="1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ssh</a:t>
            </a:r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/id_ed25519.pub</a:t>
            </a:r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 the contents of the </a:t>
            </a:r>
            <a:r>
              <a:rPr lang="en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key</a:t>
            </a:r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 </a:t>
            </a:r>
            <a:r>
              <a:rPr lang="en-TW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~/.ssh/authorized_keys</a:t>
            </a:r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 on the server. (If the path does not exist, you can create it by yourself)</a:t>
            </a:r>
          </a:p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Subsequent logins will be authenticated using keys, eliminating the need for a password.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404E3-65E2-4BA0-F371-702EE36D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DB99-86B0-747B-57CC-5AF0FBD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7</a:t>
            </a:fld>
            <a:endParaRPr lang="en-TW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ED326-7807-9DCA-F953-DDBD41265BC0}"/>
              </a:ext>
            </a:extLst>
          </p:cNvPr>
          <p:cNvCxnSpPr>
            <a:cxnSpLocks/>
          </p:cNvCxnSpPr>
          <p:nvPr/>
        </p:nvCxnSpPr>
        <p:spPr>
          <a:xfrm>
            <a:off x="0" y="104162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377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92A7-C890-7A9D-F497-CCF2A4C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0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Optional: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Easier SSH login (2/2)</a:t>
            </a:r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2B4AA-D86F-B960-2EA9-8621F02A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68" y="1373510"/>
            <a:ext cx="10849303" cy="4800615"/>
          </a:xfrm>
        </p:spPr>
        <p:txBody>
          <a:bodyPr/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crumbersome to type </a:t>
            </a:r>
            <a:r>
              <a:rPr kumimoji="1" lang="en-US" altLang="zh-TW" sz="2800" dirty="0">
                <a:highlight>
                  <a:srgbClr val="C0C0C0"/>
                </a:highlight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$</a:t>
            </a:r>
            <a:r>
              <a:rPr kumimoji="1" lang="en-US" altLang="zh-TW" sz="2800" dirty="0" err="1">
                <a:highlight>
                  <a:srgbClr val="C0C0C0"/>
                </a:highlight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ssh</a:t>
            </a:r>
            <a:r>
              <a:rPr kumimoji="1" lang="en-US" altLang="zh-TW" sz="2800" dirty="0">
                <a:highlight>
                  <a:srgbClr val="C0C0C0"/>
                </a:highlight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 username@</a:t>
            </a:r>
            <a:r>
              <a:rPr kumimoji="1" lang="en-US" altLang="zh-TW" dirty="0">
                <a:highlight>
                  <a:srgbClr val="C0C0C0"/>
                </a:highlight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140.112.48.127 </a:t>
            </a:r>
            <a:r>
              <a:rPr kumimoji="1" lang="en-US" altLang="zh-TW" sz="2800" dirty="0">
                <a:highlight>
                  <a:srgbClr val="C0C0C0"/>
                </a:highlight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-p 10820</a:t>
            </a:r>
            <a:r>
              <a:rPr kumimoji="1" lang="en-US" altLang="zh-TW" sz="2800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 every time</a:t>
            </a:r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 want to log in.</a:t>
            </a:r>
          </a:p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file named </a:t>
            </a:r>
            <a:r>
              <a:rPr lang="en-TW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~/.ssh/config</a:t>
            </a:r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add the following contents:</a:t>
            </a:r>
          </a:p>
          <a:p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simply use </a:t>
            </a:r>
            <a:r>
              <a:rPr kumimoji="1" lang="en-US" altLang="zh-TW" sz="2800" dirty="0">
                <a:highlight>
                  <a:srgbClr val="C0C0C0"/>
                </a:highlight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$</a:t>
            </a:r>
            <a:r>
              <a:rPr kumimoji="1" lang="en-US" altLang="zh-TW" sz="2800" dirty="0" err="1">
                <a:highlight>
                  <a:srgbClr val="C0C0C0"/>
                </a:highlight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ssh</a:t>
            </a:r>
            <a:r>
              <a:rPr kumimoji="1" lang="en-US" altLang="zh-TW" sz="2800" dirty="0">
                <a:highlight>
                  <a:srgbClr val="C0C0C0"/>
                </a:highlight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 &lt;alias&gt;</a:t>
            </a:r>
            <a:r>
              <a:rPr kumimoji="1" lang="en-US" altLang="zh-TW" sz="2800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 to log in</a:t>
            </a:r>
            <a:r>
              <a:rPr kumimoji="1" lang="en-US" altLang="zh-TW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.</a:t>
            </a:r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404E3-65E2-4BA0-F371-702EE36D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DB99-86B0-747B-57CC-5AF0FBD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8</a:t>
            </a:fld>
            <a:endParaRPr lang="en-TW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ED326-7807-9DCA-F953-DDBD41265BC0}"/>
              </a:ext>
            </a:extLst>
          </p:cNvPr>
          <p:cNvCxnSpPr>
            <a:cxnSpLocks/>
          </p:cNvCxnSpPr>
          <p:nvPr/>
        </p:nvCxnSpPr>
        <p:spPr>
          <a:xfrm>
            <a:off x="0" y="104162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A5BA9D8-CE57-DA76-BA23-CC9812892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97" y="2857500"/>
            <a:ext cx="4622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10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92A7-C890-7A9D-F497-CCF2A4C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0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Optional: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VSCode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Plugin</a:t>
            </a:r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6EF6DAA-DCAC-A3E9-D377-A47640BD0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791" y="1373188"/>
            <a:ext cx="7736292" cy="48006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404E3-65E2-4BA0-F371-702EE36D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Media IC &amp; System Lab</a:t>
            </a:r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DB99-86B0-747B-57CC-5AF0FBD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3EF-D541-5543-ADE6-BE3B687CDA3B}" type="slidenum">
              <a:rPr lang="en-TW" smtClean="0"/>
              <a:t>9</a:t>
            </a:fld>
            <a:endParaRPr lang="en-TW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ED326-7807-9DCA-F953-DDBD41265BC0}"/>
              </a:ext>
            </a:extLst>
          </p:cNvPr>
          <p:cNvCxnSpPr>
            <a:cxnSpLocks/>
          </p:cNvCxnSpPr>
          <p:nvPr/>
        </p:nvCxnSpPr>
        <p:spPr>
          <a:xfrm>
            <a:off x="0" y="104162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921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9839</TotalTime>
  <Words>1581</Words>
  <Application>Microsoft Office PowerPoint</Application>
  <PresentationFormat>寬螢幕</PresentationFormat>
  <Paragraphs>303</Paragraphs>
  <Slides>33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2" baseType="lpstr">
      <vt:lpstr>Kaiti TC</vt:lpstr>
      <vt:lpstr>Yu Mincho Demibold</vt:lpstr>
      <vt:lpstr>新細明體</vt:lpstr>
      <vt:lpstr>Arial</vt:lpstr>
      <vt:lpstr>Calibri</vt:lpstr>
      <vt:lpstr>Calibri Light</vt:lpstr>
      <vt:lpstr>Cambria Math</vt:lpstr>
      <vt:lpstr>Times New Roman</vt:lpstr>
      <vt:lpstr>Office Theme</vt:lpstr>
      <vt:lpstr>Python OpenCV Lab 2024</vt:lpstr>
      <vt:lpstr>Outline</vt:lpstr>
      <vt:lpstr>Outline</vt:lpstr>
      <vt:lpstr>工作站</vt:lpstr>
      <vt:lpstr>MobaXterm</vt:lpstr>
      <vt:lpstr>SSH </vt:lpstr>
      <vt:lpstr>Optional: Easier SSH login (1/2)</vt:lpstr>
      <vt:lpstr>Optional: Easier SSH login (2/2)</vt:lpstr>
      <vt:lpstr>Optional: VSCode Plugin</vt:lpstr>
      <vt:lpstr>Linux Commend</vt:lpstr>
      <vt:lpstr>Python Grammar</vt:lpstr>
      <vt:lpstr>NumPy</vt:lpstr>
      <vt:lpstr>OpenCV</vt:lpstr>
      <vt:lpstr>[Supplement] some tips for image read/write</vt:lpstr>
      <vt:lpstr>Outline</vt:lpstr>
      <vt:lpstr>Image Filtering (1/2)</vt:lpstr>
      <vt:lpstr>Image Filtering (2/2)</vt:lpstr>
      <vt:lpstr>Principal component Analysis (PCA) (1/5)</vt:lpstr>
      <vt:lpstr>Principal component Analysis (PCA) (2/5)</vt:lpstr>
      <vt:lpstr>Principal component Analysis (PCA) (3/5)</vt:lpstr>
      <vt:lpstr>Principal component Analysis (PCA) (4/5)</vt:lpstr>
      <vt:lpstr>Principal component Analysis (PCA) (5/5)</vt:lpstr>
      <vt:lpstr>KNN classifier</vt:lpstr>
      <vt:lpstr>Lab1</vt:lpstr>
      <vt:lpstr>PCA Tips</vt:lpstr>
      <vt:lpstr>Outline</vt:lpstr>
      <vt:lpstr>Lab2: Homography</vt:lpstr>
      <vt:lpstr>Recap of Homography (1/2)</vt:lpstr>
      <vt:lpstr>Recap of Homography (2/2)</vt:lpstr>
      <vt:lpstr>Solution (1/2)</vt:lpstr>
      <vt:lpstr>Solution (2/2)</vt:lpstr>
      <vt:lpstr>Lab2 problem</vt:lpstr>
      <vt:lpstr>Backward warping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Michael Yu</cp:lastModifiedBy>
  <cp:revision>584</cp:revision>
  <dcterms:created xsi:type="dcterms:W3CDTF">2023-07-16T08:52:29Z</dcterms:created>
  <dcterms:modified xsi:type="dcterms:W3CDTF">2024-08-04T08:21:43Z</dcterms:modified>
</cp:coreProperties>
</file>