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1"/>
  </p:sldMasterIdLst>
  <p:notesMasterIdLst>
    <p:notesMasterId r:id="rId75"/>
  </p:notesMasterIdLst>
  <p:sldIdLst>
    <p:sldId id="276" r:id="rId2"/>
    <p:sldId id="282" r:id="rId3"/>
    <p:sldId id="284" r:id="rId4"/>
    <p:sldId id="285" r:id="rId5"/>
    <p:sldId id="283" r:id="rId6"/>
    <p:sldId id="297" r:id="rId7"/>
    <p:sldId id="287" r:id="rId8"/>
    <p:sldId id="291" r:id="rId9"/>
    <p:sldId id="286" r:id="rId10"/>
    <p:sldId id="288" r:id="rId11"/>
    <p:sldId id="289" r:id="rId12"/>
    <p:sldId id="292" r:id="rId13"/>
    <p:sldId id="290" r:id="rId14"/>
    <p:sldId id="293" r:id="rId15"/>
    <p:sldId id="266" r:id="rId16"/>
    <p:sldId id="295" r:id="rId17"/>
    <p:sldId id="298" r:id="rId18"/>
    <p:sldId id="299" r:id="rId19"/>
    <p:sldId id="300" r:id="rId20"/>
    <p:sldId id="301" r:id="rId21"/>
    <p:sldId id="303" r:id="rId22"/>
    <p:sldId id="306" r:id="rId23"/>
    <p:sldId id="307" r:id="rId24"/>
    <p:sldId id="308" r:id="rId25"/>
    <p:sldId id="309" r:id="rId26"/>
    <p:sldId id="311" r:id="rId27"/>
    <p:sldId id="312" r:id="rId28"/>
    <p:sldId id="317" r:id="rId29"/>
    <p:sldId id="318" r:id="rId30"/>
    <p:sldId id="319" r:id="rId31"/>
    <p:sldId id="320" r:id="rId32"/>
    <p:sldId id="321" r:id="rId33"/>
    <p:sldId id="324" r:id="rId34"/>
    <p:sldId id="325" r:id="rId35"/>
    <p:sldId id="326" r:id="rId36"/>
    <p:sldId id="327" r:id="rId37"/>
    <p:sldId id="334" r:id="rId38"/>
    <p:sldId id="335" r:id="rId39"/>
    <p:sldId id="336" r:id="rId40"/>
    <p:sldId id="257" r:id="rId41"/>
    <p:sldId id="343" r:id="rId42"/>
    <p:sldId id="274" r:id="rId43"/>
    <p:sldId id="258" r:id="rId44"/>
    <p:sldId id="259" r:id="rId45"/>
    <p:sldId id="260" r:id="rId46"/>
    <p:sldId id="261" r:id="rId47"/>
    <p:sldId id="262" r:id="rId48"/>
    <p:sldId id="264" r:id="rId49"/>
    <p:sldId id="265" r:id="rId50"/>
    <p:sldId id="369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348" r:id="rId59"/>
    <p:sldId id="370" r:id="rId60"/>
    <p:sldId id="371" r:id="rId61"/>
    <p:sldId id="372" r:id="rId62"/>
    <p:sldId id="373" r:id="rId63"/>
    <p:sldId id="353" r:id="rId64"/>
    <p:sldId id="354" r:id="rId65"/>
    <p:sldId id="355" r:id="rId66"/>
    <p:sldId id="356" r:id="rId67"/>
    <p:sldId id="357" r:id="rId68"/>
    <p:sldId id="378" r:id="rId69"/>
    <p:sldId id="275" r:id="rId70"/>
    <p:sldId id="379" r:id="rId71"/>
    <p:sldId id="277" r:id="rId72"/>
    <p:sldId id="278" r:id="rId73"/>
    <p:sldId id="359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EFE"/>
    <a:srgbClr val="CE21F7"/>
    <a:srgbClr val="A407C9"/>
    <a:srgbClr val="00D670"/>
    <a:srgbClr val="DB1D97"/>
    <a:srgbClr val="24D2E4"/>
    <a:srgbClr val="70AD47"/>
    <a:srgbClr val="DA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6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2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07278-52C5-4EFE-A695-496C24165746}" type="datetimeFigureOut">
              <a:rPr lang="en-GB" smtClean="0"/>
              <a:t>04/08/2024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BA92-0F02-414C-8D78-CA0F15F95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84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A network can have millions of parameters.</a:t>
            </a:r>
          </a:p>
          <a:p>
            <a:pPr lvl="1"/>
            <a:r>
              <a:rPr lang="en-US" altLang="zh-TW" dirty="0"/>
              <a:t>Backpropagation is the way to compute the gradients efficiently (not today)</a:t>
            </a:r>
          </a:p>
          <a:p>
            <a:pPr lvl="1"/>
            <a:r>
              <a:rPr lang="en-US" altLang="zh-TW" dirty="0"/>
              <a:t>Ref: http://speech.ee.ntu.edu.tw/~tlkagk/courses/MLDS_2015_2/Lecture/DNN%20backprop.ecm.mp4/index.html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What is the suitable value for </a:t>
            </a:r>
            <a:r>
              <a:rPr lang="el-GR" altLang="zh-TW" sz="1200" dirty="0"/>
              <a:t>η</a:t>
            </a:r>
            <a:r>
              <a:rPr lang="en-US" altLang="zh-TW" sz="1200" dirty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I don’t know. Depend on C(</a:t>
            </a:r>
            <a:r>
              <a:rPr lang="el-GR" altLang="zh-TW" sz="1200" dirty="0"/>
              <a:t>θ</a:t>
            </a:r>
            <a:r>
              <a:rPr lang="en-US" altLang="zh-TW" sz="1200" dirty="0"/>
              <a:t>)</a:t>
            </a:r>
            <a:endParaRPr lang="zh-TW" alt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4DF33-A099-48C3-97F8-77FEC4A4138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123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38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後面的值很大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388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TW" sz="1200" dirty="0"/>
              <a:t>That’s it. We have done the forward pass.</a:t>
            </a:r>
            <a:endParaRPr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4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51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977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29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303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 to explain this chain rule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0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40093B-396D-4ABC-8EE2-61EAD9C63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dirty="0"/>
              <a:t>Progress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D1A4813-1D3F-40FA-837B-2E6BC6513F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760"/>
            <a:ext cx="9144000" cy="1655762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dirty="0"/>
              <a:t>Reporter: Tang-I Wang</a:t>
            </a:r>
          </a:p>
          <a:p>
            <a:r>
              <a:rPr lang="en-US" altLang="zh-TW" dirty="0"/>
              <a:t>Advisor: Prof. Shao-Yi </a:t>
            </a:r>
            <a:r>
              <a:rPr lang="en-US" altLang="zh-TW" dirty="0" err="1"/>
              <a:t>Chien</a:t>
            </a:r>
            <a:endParaRPr lang="en-US" altLang="zh-TW" dirty="0"/>
          </a:p>
          <a:p>
            <a:r>
              <a:rPr lang="en-US" altLang="zh-TW" dirty="0"/>
              <a:t>Date: 2024/00/00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27D7E31-A603-4372-8915-998528EAD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294" y="0"/>
            <a:ext cx="1080000" cy="10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1D54C3A-D36A-4584-A245-0FF14F8FEDDE}"/>
              </a:ext>
            </a:extLst>
          </p:cNvPr>
          <p:cNvSpPr/>
          <p:nvPr userDrawn="1"/>
        </p:nvSpPr>
        <p:spPr>
          <a:xfrm>
            <a:off x="5303520" y="6201349"/>
            <a:ext cx="6265680" cy="180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BC642CE-5792-4535-9B1F-1D1EA18233C8}"/>
              </a:ext>
            </a:extLst>
          </p:cNvPr>
          <p:cNvSpPr txBox="1"/>
          <p:nvPr userDrawn="1"/>
        </p:nvSpPr>
        <p:spPr>
          <a:xfrm>
            <a:off x="7056213" y="5987861"/>
            <a:ext cx="4157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cap="none" spc="0" dirty="0">
                <a:ln w="0"/>
                <a:gradFill flip="none" rotWithShape="1">
                  <a:gsLst>
                    <a:gs pos="2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n-lt"/>
              </a:rPr>
              <a:t>Media IC &amp; System LAB</a:t>
            </a:r>
            <a:endParaRPr lang="zh-TW" altLang="en-US" sz="3200" b="1" i="1" cap="none" spc="0" dirty="0">
              <a:ln w="0"/>
              <a:gradFill flip="none" rotWithShape="1">
                <a:gsLst>
                  <a:gs pos="2000">
                    <a:schemeClr val="tx1">
                      <a:lumMod val="95000"/>
                      <a:lumOff val="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16200000" scaled="1"/>
                <a:tileRect/>
              </a:gradFill>
              <a:effectLst/>
              <a:latin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D2E5D40-45B1-4759-8810-8DE0A38E9A2E}"/>
              </a:ext>
            </a:extLst>
          </p:cNvPr>
          <p:cNvSpPr/>
          <p:nvPr userDrawn="1"/>
        </p:nvSpPr>
        <p:spPr>
          <a:xfrm>
            <a:off x="474135" y="577751"/>
            <a:ext cx="10503112" cy="14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19FCC1F-AC71-4D15-B6F0-2ABDB9C5D620}"/>
              </a:ext>
            </a:extLst>
          </p:cNvPr>
          <p:cNvSpPr txBox="1"/>
          <p:nvPr userDrawn="1"/>
        </p:nvSpPr>
        <p:spPr>
          <a:xfrm>
            <a:off x="9739151" y="217230"/>
            <a:ext cx="1367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 cap="none" spc="0" dirty="0">
                <a:ln w="0"/>
                <a:solidFill>
                  <a:schemeClr val="tx1"/>
                </a:solidFill>
                <a:effectLst/>
                <a:latin typeface="+mn-lt"/>
              </a:rPr>
              <a:t>GIEE, NTU</a:t>
            </a:r>
            <a:endParaRPr lang="zh-TW" altLang="en-US" sz="2000" b="1" i="1" cap="none" spc="0" dirty="0">
              <a:ln w="0"/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49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EEF52E-CFA3-4104-8AA2-3611D33B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4540D-E044-4ED5-A84C-3FD35AE76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91B88C-41D5-4061-A0AA-7F58B75F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A35473-CFC0-4570-8F06-B7461108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FEF8DF-3A38-490F-AEB2-E5244AAB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82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8B5FEF2-E32F-4DF1-A17B-70F3B26F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46C6C9D-DCAC-4D53-8A39-41F02F34D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104107-35E0-4E10-A77C-E9128951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E6CC99-A02B-40B1-813D-A60AEAE5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DEC4F8-1EAF-44C8-9463-0F566700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756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787"/>
              </a:lnSpc>
            </a:pPr>
            <a:r>
              <a:rPr lang="en" spc="-7"/>
              <a:t>Fei-Fei Li, Ranjay Krishna, Danfei</a:t>
            </a:r>
            <a:r>
              <a:rPr lang="en" spc="-107"/>
              <a:t> </a:t>
            </a:r>
            <a:r>
              <a:rPr lang="en" spc="-7"/>
              <a:t>Xu</a:t>
            </a:r>
            <a:endParaRPr lang="en" spc="-7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6933">
              <a:lnSpc>
                <a:spcPts val="2787"/>
              </a:lnSpc>
            </a:pPr>
            <a:r>
              <a:rPr lang="en" spc="-7"/>
              <a:t>April 14,</a:t>
            </a:r>
            <a:r>
              <a:rPr lang="en" spc="-120"/>
              <a:t> </a:t>
            </a:r>
            <a:r>
              <a:rPr lang="en" spc="-7"/>
              <a:t>2020</a:t>
            </a:r>
            <a:endParaRPr lang="en" spc="-7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701715">
              <a:lnSpc>
                <a:spcPts val="2787"/>
              </a:lnSpc>
            </a:pPr>
            <a:fld id="{81D60167-4931-47E6-BA6A-407CBD079E47}" type="slidenum">
              <a:rPr lang="en-US" altLang="zh-TW" smtClean="0"/>
              <a:pPr marL="1701715">
                <a:lnSpc>
                  <a:spcPts val="2787"/>
                </a:lnSpc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967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C522D0-1D5C-4B6E-B503-E93E7776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48ACEC-F0FB-404A-A4E3-1481A3206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0868"/>
            <a:ext cx="10972800" cy="4656095"/>
          </a:xfrm>
        </p:spPr>
        <p:txBody>
          <a:bodyPr/>
          <a:lstStyle>
            <a:lvl1pPr marL="342900" indent="-342900">
              <a:buFont typeface="Wingdings" pitchFamily="2" charset="2"/>
              <a:buChar char="n"/>
              <a:defRPr sz="2400" b="0"/>
            </a:lvl1pPr>
            <a:lvl2pPr marL="800100" indent="-342900">
              <a:buClr>
                <a:srgbClr val="1467C0"/>
              </a:buClr>
              <a:buFont typeface="Wingdings" pitchFamily="2" charset="2"/>
              <a:buChar char="n"/>
              <a:defRPr sz="2000"/>
            </a:lvl2pPr>
            <a:lvl3pPr marL="1200150" indent="-285750">
              <a:buClr>
                <a:srgbClr val="820000"/>
              </a:buClr>
              <a:buFont typeface="Wingdings" pitchFamily="2" charset="2"/>
              <a:buChar char="n"/>
              <a:defRPr sz="1800"/>
            </a:lvl3pPr>
            <a:lvl4pPr marL="1657350" indent="-285750">
              <a:buFont typeface="Wingdings" panose="05000000000000000000" pitchFamily="2" charset="2"/>
              <a:buChar char="Ø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endParaRPr lang="zh-TW" altLang="en-US" dirty="0"/>
          </a:p>
          <a:p>
            <a:pPr lvl="1"/>
            <a:endParaRPr lang="zh-TW" altLang="en-US" dirty="0"/>
          </a:p>
          <a:p>
            <a:pPr lvl="2"/>
            <a:endParaRPr lang="zh-TW" altLang="en-US" dirty="0"/>
          </a:p>
          <a:p>
            <a:pPr lvl="3"/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38ED6C-5839-4BAD-B362-A2E19470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0867" y="6538912"/>
            <a:ext cx="482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2A8B5C-C479-491F-918D-95473795D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F22E67-A5B3-4AC6-A936-7952661EA4A8}"/>
              </a:ext>
            </a:extLst>
          </p:cNvPr>
          <p:cNvSpPr txBox="1"/>
          <p:nvPr userDrawn="1"/>
        </p:nvSpPr>
        <p:spPr>
          <a:xfrm>
            <a:off x="10401133" y="259674"/>
            <a:ext cx="1049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cap="none" spc="0" dirty="0">
                <a:ln w="0"/>
                <a:solidFill>
                  <a:schemeClr val="tx1"/>
                </a:solidFill>
                <a:effectLst/>
                <a:latin typeface="+mn-lt"/>
              </a:rPr>
              <a:t>GIEE, NTU</a:t>
            </a:r>
            <a:endParaRPr lang="zh-TW" altLang="en-US" sz="1600" b="1" i="1" cap="none" spc="0" dirty="0">
              <a:ln w="0"/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7F26844-DC03-4FEE-B549-306ABDF06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167" y="0"/>
            <a:ext cx="720000" cy="7200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DDDE9C1-4A78-48BE-9965-BED9B032F30B}"/>
              </a:ext>
            </a:extLst>
          </p:cNvPr>
          <p:cNvSpPr txBox="1"/>
          <p:nvPr userDrawn="1"/>
        </p:nvSpPr>
        <p:spPr>
          <a:xfrm>
            <a:off x="381000" y="198118"/>
            <a:ext cx="2670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i="1" cap="none" spc="0" dirty="0">
                <a:ln w="0"/>
                <a:gradFill flip="none" rotWithShape="1">
                  <a:gsLst>
                    <a:gs pos="200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+mn-lt"/>
              </a:rPr>
              <a:t>Media IC &amp; System LAB</a:t>
            </a:r>
            <a:endParaRPr lang="zh-TW" altLang="en-US" sz="2000" b="1" i="1" cap="none" spc="0" dirty="0">
              <a:ln w="0"/>
              <a:gradFill flip="none" rotWithShape="1">
                <a:gsLst>
                  <a:gs pos="2000">
                    <a:schemeClr val="tx1">
                      <a:lumMod val="95000"/>
                      <a:lumOff val="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16200000" scaled="1"/>
                <a:tileRect/>
              </a:gradFill>
              <a:effectLst/>
              <a:latin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F074F9-A544-48D5-9DAF-50FB68C6EA90}"/>
              </a:ext>
            </a:extLst>
          </p:cNvPr>
          <p:cNvSpPr/>
          <p:nvPr userDrawn="1"/>
        </p:nvSpPr>
        <p:spPr>
          <a:xfrm flipV="1">
            <a:off x="381000" y="559067"/>
            <a:ext cx="11069999" cy="10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8E7BE3-0CBC-4E25-8B69-772A742F2B9E}"/>
              </a:ext>
            </a:extLst>
          </p:cNvPr>
          <p:cNvSpPr/>
          <p:nvPr userDrawn="1"/>
        </p:nvSpPr>
        <p:spPr>
          <a:xfrm flipV="1">
            <a:off x="381000" y="6653212"/>
            <a:ext cx="11069999" cy="10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3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BE3210-26AF-4600-A601-33AF27FCD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C3D5E4-47DF-4BBE-865B-F41D5309D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A2A8A6-9C67-4859-AF28-97451F3E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FC9A2C-250E-4438-8CB9-8337F9B1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CD591C-FB18-4E02-A930-B2F52F84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98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634670-8629-4771-B834-E6A540F7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7C4247-7AEA-4CF2-8ABB-4A852765D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61C203-8E68-4CBE-A229-58DFBB994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4B7CEB8-04DF-4003-9B00-E63BD2CD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F59267C-37B5-460B-8D2C-42CBCA7C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713574-C023-422D-BAD0-F549BEE9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11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3727E0-1C95-4891-AA32-E3AB62E1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39ED71-3729-4D3B-A311-0A3A37613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CFA48F-B323-4FAE-A0CB-3690D982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6522C9B-A0BF-4322-9FBE-3AB18FCE4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4D53E9C-665C-4B0B-85A7-B2CBE5819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C3C3BE1-CF73-4965-8D13-18AFF5E7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A3F75CA-9A34-4C76-B4B8-2680BC1D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4A554C3-BFD6-4CA3-B9AB-4A7E1AEB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13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BFCF96-1AE9-4A62-9E29-13172B74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8456DE6-27E9-4756-910F-E6C0F896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33C2E9D-7A23-42A1-8BFB-1164AE46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2C6AB39-B92B-43FF-9C3A-932FB848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04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338FD24-17EA-488D-ADD9-855BAB0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7191077-C25C-49E5-A181-4D69A019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B33B552-56E8-41FC-BEA9-150029BF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55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F41A0B-BB8A-48BA-8EE0-FE04D5DA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F18624-D45E-4058-81DD-FEBACE67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801DB5-0D0D-42F5-8E87-837B2E97D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9DB43FB-6C1E-468C-B5AA-2A83B946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DEF7FCE-BA14-4D6B-9E11-75E93C3D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FF3E2F4-69D5-4F1A-9419-EF25EA5F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238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B0AD87-E8D2-46D2-B7BF-69F45F5A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5FE52DC-1208-445C-879F-2EAE475B6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0E12FC0-8B47-4F14-8484-0389317CF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48A9733-E1D3-4F2D-AA1E-C57510BF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709E98A-FF10-4E2C-8C62-5B03D34C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FD5B055-1E15-49E1-B590-1832FCD9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8B5C-C479-491F-918D-95473795DB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42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7EA835C-B82C-416B-80A5-3855B6311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46668"/>
            <a:ext cx="10998200" cy="58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A0B4D0-7568-439C-B4CB-2AFED4B7C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0868"/>
            <a:ext cx="10515600" cy="4656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endParaRPr lang="en-US" altLang="zh-TW" dirty="0"/>
          </a:p>
          <a:p>
            <a:pPr lvl="0"/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3F78E8-BE36-4DF1-8D1E-B51B093C4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067" y="6538912"/>
            <a:ext cx="524933" cy="2629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F92A8B5C-C479-491F-918D-95473795D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448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0"/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Ꙛ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alibri" panose="020F0502020204030204" pitchFamily="34" charset="0"/>
        <a:buChar char="Ꙛ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yllabus.html" TargetMode="External"/><Relationship Id="rId2" Type="http://schemas.openxmlformats.org/officeDocument/2006/relationships/hyperlink" Target="http://media.ee.ntu.edu.tw/crash_course/2020/Intro_DL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peech.ee.ntu.edu.tw/~hylee/ml/2017-spring.ph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2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0.wmf"/><Relationship Id="rId22" Type="http://schemas.openxmlformats.org/officeDocument/2006/relationships/image" Target="../media/image54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19.bin"/><Relationship Id="rId3" Type="http://schemas.openxmlformats.org/officeDocument/2006/relationships/image" Target="../media/image56.wmf"/><Relationship Id="rId21" Type="http://schemas.openxmlformats.org/officeDocument/2006/relationships/image" Target="../media/image65.w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63.wmf"/><Relationship Id="rId25" Type="http://schemas.openxmlformats.org/officeDocument/2006/relationships/image" Target="../media/image67.w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0.wmf"/><Relationship Id="rId24" Type="http://schemas.openxmlformats.org/officeDocument/2006/relationships/oleObject" Target="../embeddings/oleObject22.bin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23" Type="http://schemas.openxmlformats.org/officeDocument/2006/relationships/image" Target="../media/image66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64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270.png"/><Relationship Id="rId4" Type="http://schemas.openxmlformats.org/officeDocument/2006/relationships/image" Target="../media/image68.png"/><Relationship Id="rId9" Type="http://schemas.openxmlformats.org/officeDocument/2006/relationships/image" Target="../media/image2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161.png"/><Relationship Id="rId10" Type="http://schemas.openxmlformats.org/officeDocument/2006/relationships/image" Target="../media/image78.png"/><Relationship Id="rId4" Type="http://schemas.openxmlformats.org/officeDocument/2006/relationships/image" Target="../media/image68.wmf"/><Relationship Id="rId9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png"/><Relationship Id="rId3" Type="http://schemas.openxmlformats.org/officeDocument/2006/relationships/image" Target="../media/image68.wmf"/><Relationship Id="rId7" Type="http://schemas.openxmlformats.org/officeDocument/2006/relationships/image" Target="../media/image86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oleObject" Target="../embeddings/oleObject24.bin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169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10" Type="http://schemas.openxmlformats.org/officeDocument/2006/relationships/image" Target="../media/image168.png"/><Relationship Id="rId4" Type="http://schemas.openxmlformats.org/officeDocument/2006/relationships/image" Target="../media/image83.png"/><Relationship Id="rId1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96.png"/><Relationship Id="rId5" Type="http://schemas.openxmlformats.org/officeDocument/2006/relationships/image" Target="../media/image98.png"/><Relationship Id="rId15" Type="http://schemas.openxmlformats.org/officeDocument/2006/relationships/image" Target="../media/image72.png"/><Relationship Id="rId23" Type="http://schemas.openxmlformats.org/officeDocument/2006/relationships/image" Target="../media/image195.png"/><Relationship Id="rId10" Type="http://schemas.openxmlformats.org/officeDocument/2006/relationships/image" Target="../media/image103.png"/><Relationship Id="rId4" Type="http://schemas.openxmlformats.org/officeDocument/2006/relationships/image" Target="../media/image68.wmf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0.png"/><Relationship Id="rId18" Type="http://schemas.openxmlformats.org/officeDocument/2006/relationships/image" Target="../media/image104.png"/><Relationship Id="rId3" Type="http://schemas.openxmlformats.org/officeDocument/2006/relationships/image" Target="../media/image97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9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1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116.png"/><Relationship Id="rId5" Type="http://schemas.openxmlformats.org/officeDocument/2006/relationships/image" Target="../media/image68.wmf"/><Relationship Id="rId15" Type="http://schemas.openxmlformats.org/officeDocument/2006/relationships/oleObject" Target="../embeddings/oleObject28.bin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05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01.png"/><Relationship Id="rId14" Type="http://schemas.openxmlformats.org/officeDocument/2006/relationships/image" Target="../media/image103.png"/><Relationship Id="rId22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18.png"/><Relationship Id="rId3" Type="http://schemas.openxmlformats.org/officeDocument/2006/relationships/oleObject" Target="../embeddings/oleObject29.bin"/><Relationship Id="rId21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1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2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9.png"/><Relationship Id="rId5" Type="http://schemas.openxmlformats.org/officeDocument/2006/relationships/image" Target="../media/image98.png"/><Relationship Id="rId15" Type="http://schemas.openxmlformats.org/officeDocument/2006/relationships/image" Target="../media/image111.png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119.png"/><Relationship Id="rId4" Type="http://schemas.openxmlformats.org/officeDocument/2006/relationships/image" Target="../media/image68.wmf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3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11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122.png"/><Relationship Id="rId5" Type="http://schemas.openxmlformats.org/officeDocument/2006/relationships/image" Target="../media/image109.png"/><Relationship Id="rId10" Type="http://schemas.openxmlformats.org/officeDocument/2006/relationships/image" Target="../media/image121.png"/><Relationship Id="rId4" Type="http://schemas.openxmlformats.org/officeDocument/2006/relationships/image" Target="../media/image68.wmf"/><Relationship Id="rId9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18.png"/><Relationship Id="rId3" Type="http://schemas.openxmlformats.org/officeDocument/2006/relationships/oleObject" Target="../embeddings/oleObject34.bin"/><Relationship Id="rId21" Type="http://schemas.openxmlformats.org/officeDocument/2006/relationships/image" Target="../media/image124.png"/><Relationship Id="rId7" Type="http://schemas.openxmlformats.org/officeDocument/2006/relationships/image" Target="../media/image100.png"/><Relationship Id="rId12" Type="http://schemas.openxmlformats.org/officeDocument/2006/relationships/image" Target="../media/image110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2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9.png"/><Relationship Id="rId24" Type="http://schemas.openxmlformats.org/officeDocument/2006/relationships/image" Target="../media/image127.png"/><Relationship Id="rId5" Type="http://schemas.openxmlformats.org/officeDocument/2006/relationships/image" Target="../media/image98.png"/><Relationship Id="rId15" Type="http://schemas.openxmlformats.org/officeDocument/2006/relationships/image" Target="../media/image111.png"/><Relationship Id="rId23" Type="http://schemas.openxmlformats.org/officeDocument/2006/relationships/image" Target="../media/image126.png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119.png"/><Relationship Id="rId4" Type="http://schemas.openxmlformats.org/officeDocument/2006/relationships/image" Target="../media/image68.wmf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36.bin"/><Relationship Id="rId22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68.wmf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18" Type="http://schemas.openxmlformats.org/officeDocument/2006/relationships/image" Target="../media/image137.png"/><Relationship Id="rId3" Type="http://schemas.openxmlformats.org/officeDocument/2006/relationships/oleObject" Target="../embeddings/oleObject39.bin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128.png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131.png"/><Relationship Id="rId19" Type="http://schemas.openxmlformats.org/officeDocument/2006/relationships/image" Target="../media/image138.png"/><Relationship Id="rId4" Type="http://schemas.openxmlformats.org/officeDocument/2006/relationships/image" Target="../media/image68.wmf"/><Relationship Id="rId9" Type="http://schemas.openxmlformats.org/officeDocument/2006/relationships/image" Target="../media/image97.png"/><Relationship Id="rId1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oleObject" Target="../embeddings/oleObject43.bin"/><Relationship Id="rId21" Type="http://schemas.openxmlformats.org/officeDocument/2006/relationships/image" Target="../media/image140.png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6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128.png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131.png"/><Relationship Id="rId19" Type="http://schemas.openxmlformats.org/officeDocument/2006/relationships/image" Target="../media/image139.png"/><Relationship Id="rId4" Type="http://schemas.openxmlformats.org/officeDocument/2006/relationships/image" Target="../media/image68.wmf"/><Relationship Id="rId9" Type="http://schemas.openxmlformats.org/officeDocument/2006/relationships/image" Target="../media/image97.png"/><Relationship Id="rId1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97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1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63.png"/><Relationship Id="rId3" Type="http://schemas.openxmlformats.org/officeDocument/2006/relationships/image" Target="../media/image97.png"/><Relationship Id="rId21" Type="http://schemas.openxmlformats.org/officeDocument/2006/relationships/image" Target="../media/image166.png"/><Relationship Id="rId7" Type="http://schemas.openxmlformats.org/officeDocument/2006/relationships/image" Target="../media/image147.png"/><Relationship Id="rId12" Type="http://schemas.openxmlformats.org/officeDocument/2006/relationships/image" Target="../media/image158.png"/><Relationship Id="rId17" Type="http://schemas.openxmlformats.org/officeDocument/2006/relationships/image" Target="../media/image157.png"/><Relationship Id="rId2" Type="http://schemas.openxmlformats.org/officeDocument/2006/relationships/image" Target="../media/image141.png"/><Relationship Id="rId16" Type="http://schemas.openxmlformats.org/officeDocument/2006/relationships/image" Target="../media/image160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3.png"/><Relationship Id="rId15" Type="http://schemas.openxmlformats.org/officeDocument/2006/relationships/image" Target="../media/image155.png"/><Relationship Id="rId23" Type="http://schemas.openxmlformats.org/officeDocument/2006/relationships/image" Target="../media/image145.png"/><Relationship Id="rId10" Type="http://schemas.openxmlformats.org/officeDocument/2006/relationships/image" Target="../media/image150.png"/><Relationship Id="rId19" Type="http://schemas.openxmlformats.org/officeDocument/2006/relationships/image" Target="../media/image164.png"/><Relationship Id="rId4" Type="http://schemas.openxmlformats.org/officeDocument/2006/relationships/image" Target="../media/image142.png"/><Relationship Id="rId9" Type="http://schemas.openxmlformats.org/officeDocument/2006/relationships/image" Target="../media/image149.png"/><Relationship Id="rId14" Type="http://schemas.openxmlformats.org/officeDocument/2006/relationships/image" Target="../media/image159.png"/><Relationship Id="rId22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C4C14-F687-4DE2-BA2E-685E3319B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9629"/>
            <a:ext cx="9144000" cy="2387600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Introduction to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Deep Learning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05FA91-9FE4-4CF3-8AFF-E83A02784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396"/>
            <a:ext cx="9144000" cy="1655763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Tang-I Wang</a:t>
            </a:r>
            <a:endParaRPr lang="it-IT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Media IC and System Lab</a:t>
            </a: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Graduate Institute of Electronics Engineering, </a:t>
            </a:r>
          </a:p>
          <a:p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National Taiwan University</a:t>
            </a:r>
            <a:endParaRPr lang="zh-TW" altLang="en-US" sz="1800" dirty="0"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73A98-02EC-EB48-AD14-CF5EE7181DA0}"/>
              </a:ext>
            </a:extLst>
          </p:cNvPr>
          <p:cNvSpPr txBox="1"/>
          <p:nvPr/>
        </p:nvSpPr>
        <p:spPr>
          <a:xfrm>
            <a:off x="396067" y="5671159"/>
            <a:ext cx="10108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/>
              <a:t>All of the slides are copy from    </a:t>
            </a:r>
          </a:p>
          <a:p>
            <a:r>
              <a:rPr kumimoji="1" lang="en-US" altLang="zh-TW" sz="1400" dirty="0"/>
              <a:t>(1)</a:t>
            </a:r>
            <a:r>
              <a:rPr kumimoji="1" lang="zh-TW" altLang="en-US" sz="1400" dirty="0"/>
              <a:t> </a:t>
            </a:r>
            <a:r>
              <a:rPr kumimoji="1" lang="en-US" altLang="zh-TW" sz="1400" dirty="0">
                <a:hlinkClick r:id="rId2"/>
              </a:rPr>
              <a:t>http://media.ee.ntu.edu.tw/crash_course/2023/Intro_DL.pptx</a:t>
            </a:r>
            <a:endParaRPr kumimoji="1" lang="en-US" altLang="zh-TW" sz="1400" dirty="0"/>
          </a:p>
          <a:p>
            <a:r>
              <a:rPr kumimoji="1" lang="en-US" altLang="zh-TW" sz="1400" dirty="0"/>
              <a:t>(2) </a:t>
            </a:r>
            <a:r>
              <a:rPr kumimoji="1" lang="en-US" altLang="zh-TW" sz="1400" dirty="0">
                <a:hlinkClick r:id="rId3"/>
              </a:rPr>
              <a:t>http://cs231n.stanford.edu/syllabus.html</a:t>
            </a:r>
            <a:endParaRPr kumimoji="1" lang="en-US" altLang="zh-TW" sz="1400" dirty="0"/>
          </a:p>
          <a:p>
            <a:r>
              <a:rPr kumimoji="1" lang="en-US" altLang="zh-TW" sz="1400" dirty="0"/>
              <a:t>(3) </a:t>
            </a:r>
            <a:r>
              <a:rPr kumimoji="1" lang="en-US" altLang="zh-TW" sz="1400" dirty="0">
                <a:hlinkClick r:id="rId4"/>
              </a:rPr>
              <a:t>https://</a:t>
            </a:r>
            <a:r>
              <a:rPr kumimoji="1" lang="en-US" altLang="zh-TW" sz="1400" dirty="0" err="1">
                <a:hlinkClick r:id="rId4"/>
              </a:rPr>
              <a:t>speech.ee.ntu.edu.tw</a:t>
            </a:r>
            <a:r>
              <a:rPr kumimoji="1" lang="en-US" altLang="zh-TW" sz="1400" dirty="0">
                <a:hlinkClick r:id="rId4"/>
              </a:rPr>
              <a:t>/~</a:t>
            </a:r>
            <a:r>
              <a:rPr kumimoji="1" lang="en-US" altLang="zh-TW" sz="1400" dirty="0" err="1">
                <a:hlinkClick r:id="rId4"/>
              </a:rPr>
              <a:t>hylee</a:t>
            </a:r>
            <a:r>
              <a:rPr kumimoji="1" lang="en-US" altLang="zh-TW" sz="1400" dirty="0">
                <a:hlinkClick r:id="rId4"/>
              </a:rPr>
              <a:t>/ml/2017-spring.php</a:t>
            </a:r>
            <a:endParaRPr kumimoji="1" lang="en-US" altLang="zh-TW" sz="1400" dirty="0"/>
          </a:p>
        </p:txBody>
      </p:sp>
    </p:spTree>
    <p:extLst>
      <p:ext uri="{BB962C8B-B14F-4D97-AF65-F5344CB8AC3E}">
        <p14:creationId xmlns:p14="http://schemas.microsoft.com/office/powerpoint/2010/main" val="732029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8D2AC80-3E7B-4616-A550-5D7993A2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CEBBD6-811A-444E-9226-15F81270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3" y="894042"/>
            <a:ext cx="11142244" cy="554700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267AB60-CDFA-1B40-8EF4-DCC5E14649C7}"/>
              </a:ext>
            </a:extLst>
          </p:cNvPr>
          <p:cNvSpPr/>
          <p:nvPr/>
        </p:nvSpPr>
        <p:spPr>
          <a:xfrm>
            <a:off x="448621" y="3371210"/>
            <a:ext cx="10828923" cy="139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981AB4-1F6D-594C-B946-DDD4EB2B6D2F}"/>
              </a:ext>
            </a:extLst>
          </p:cNvPr>
          <p:cNvSpPr/>
          <p:nvPr/>
        </p:nvSpPr>
        <p:spPr>
          <a:xfrm>
            <a:off x="605283" y="5022546"/>
            <a:ext cx="10828923" cy="1392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57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3BDB6AB-2BB5-ACA5-BB92-421BABB1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F15649-EB8B-4BE4-A6BB-344B2AFB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11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834BD4-7CE5-4473-8916-D765378D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86087"/>
            <a:ext cx="11191836" cy="5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89B12-10D7-994E-BDD9-66DAECEA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Let’s talk about classifier first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1C304D-31E1-9748-9F9C-BC18E433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Supposed the feature is the image itself…</a:t>
            </a:r>
          </a:p>
          <a:p>
            <a:r>
              <a:rPr kumimoji="1" lang="en-US" altLang="zh-TW" dirty="0"/>
              <a:t>We can (2) learn a </a:t>
            </a:r>
            <a:r>
              <a:rPr kumimoji="1" lang="en-US" altLang="zh-TW" b="1" dirty="0"/>
              <a:t>Linear Classifier</a:t>
            </a:r>
            <a:endParaRPr kumimoji="1" lang="zh-TW" altLang="en-US" b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6C08C2-4E96-6D49-9593-E5E0526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12</a:t>
            </a:fld>
            <a:endParaRPr lang="en-GB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2F45B7-49AD-DF41-86B7-F9AF458122F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878513-468F-4F01-BE3C-8E415068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3" y="2751557"/>
            <a:ext cx="6208044" cy="34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D9B75-0C53-45CF-8A0B-3B342816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BF6AC5-32CD-4F6E-92EA-FC5140A4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8" y="912636"/>
            <a:ext cx="11063559" cy="5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0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A6F0302-6E6C-495B-8A28-ABFDCEF9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F5889C-9139-4344-9F43-5DB50B80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41" y="890503"/>
            <a:ext cx="11289717" cy="546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3733" spc="-7" dirty="0"/>
              <a:t>Interpreting </a:t>
            </a:r>
            <a:r>
              <a:rPr sz="3733" dirty="0"/>
              <a:t>a </a:t>
            </a:r>
            <a:r>
              <a:rPr sz="3733" spc="-7" dirty="0"/>
              <a:t>Linear Classifier: </a:t>
            </a:r>
            <a:r>
              <a:rPr sz="3733" u="heavy" spc="-20" dirty="0">
                <a:uFill>
                  <a:solidFill>
                    <a:srgbClr val="000000"/>
                  </a:solidFill>
                </a:uFill>
              </a:rPr>
              <a:t>Visual</a:t>
            </a:r>
            <a:r>
              <a:rPr sz="3733" u="heavy" spc="4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3733" u="heavy" spc="-20" dirty="0">
                <a:uFill>
                  <a:solidFill>
                    <a:srgbClr val="000000"/>
                  </a:solidFill>
                </a:uFill>
              </a:rPr>
              <a:t>Viewpoint</a:t>
            </a:r>
            <a:endParaRPr sz="3733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xfrm>
            <a:off x="9806940" y="6421088"/>
            <a:ext cx="2212500" cy="3234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701715">
              <a:lnSpc>
                <a:spcPts val="2787"/>
              </a:lnSpc>
            </a:pPr>
            <a:fld id="{81D60167-4931-47E6-BA6A-407CBD079E47}" type="slidenum">
              <a:rPr smtClean="0"/>
              <a:pPr marL="1701715">
                <a:lnSpc>
                  <a:spcPts val="2787"/>
                </a:lnSpc>
              </a:pPr>
              <a:t>15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4294967295"/>
          </p:nvPr>
        </p:nvSpPr>
        <p:spPr>
          <a:xfrm>
            <a:off x="6705600" y="8539163"/>
            <a:ext cx="5486400" cy="35877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/>
              <a:t>Fei-Fei Li, Ranjay Krishna, Danfei</a:t>
            </a:r>
            <a:r>
              <a:rPr spc="-107" dirty="0"/>
              <a:t> </a:t>
            </a:r>
            <a:r>
              <a:rPr spc="-7" dirty="0"/>
              <a:t>Xu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836" y="1527489"/>
            <a:ext cx="4846264" cy="3631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1594" y="1603009"/>
            <a:ext cx="4301596" cy="34075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050" y="5180978"/>
            <a:ext cx="11645899" cy="12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0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1DB4CC7-37AA-4721-BC00-5069E94A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BA0767-23AB-4820-9765-508772F9D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0" y="1056272"/>
            <a:ext cx="11263899" cy="54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1E2FF1E-15D6-F877-E724-18C97A14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DF1C3DA-4736-47A9-3C54-B39C4D2B1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5D441FC-A461-4058-92CA-DEFF7A1F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D46744-E875-4328-8180-44565FA2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748207"/>
            <a:ext cx="11549495" cy="59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2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B826D69A-D462-C71A-270D-06D82CC0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sz="4400" b="1" dirty="0"/>
              <a:t>Loss &amp; Optimization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96B5D0-3FF3-AD41-8036-E4BE5773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C7A742-C6C6-C44B-AB82-A00459440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98" y="1593529"/>
            <a:ext cx="11245003" cy="50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18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D3CD6F-3BB4-D142-8625-6A150686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19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9C481D-1177-DF4D-B3B9-6AA51B24F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6" y="756527"/>
            <a:ext cx="11590867" cy="58693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7C8BCAF-7DA1-364F-BCC5-929876A1BDEB}"/>
              </a:ext>
            </a:extLst>
          </p:cNvPr>
          <p:cNvSpPr/>
          <p:nvPr/>
        </p:nvSpPr>
        <p:spPr>
          <a:xfrm>
            <a:off x="7225030" y="2462724"/>
            <a:ext cx="4666403" cy="2167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70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D5C6BE4A-01F3-906B-C2E3-44EAA61D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D9A9696-FFA5-DB2A-2DF2-85914108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3F70AF4-EA4A-FF44-882D-15366903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46AF08-CB6B-4C43-A837-A3B14D00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6" y="689431"/>
            <a:ext cx="11713808" cy="58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6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7A4DE32-3CA8-C401-1D79-95851DDE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958F0B7-3DA1-298B-7FC6-C98011763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9A7FA3-6FAB-844C-A0E3-D6734B47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0C6EFD-7D17-ED4D-84A3-BF6C24DC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771916"/>
            <a:ext cx="11590867" cy="57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2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995BC0C3-914E-315B-97DD-C882E3EC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842047"/>
            <a:ext cx="10331434" cy="548616"/>
          </a:xfrm>
        </p:spPr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640AEF6-F821-C970-9C69-7026E4AE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" y="1764271"/>
            <a:ext cx="10307574" cy="43724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9BA078-7FD4-354D-9FB6-BE0BBDB7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21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E2528F-01A1-BB45-B7B1-AAF9E42D3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781057"/>
            <a:ext cx="11452860" cy="55752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50E0F1D-5F0A-544F-8B98-BE1AA6182DAB}"/>
              </a:ext>
            </a:extLst>
          </p:cNvPr>
          <p:cNvSpPr/>
          <p:nvPr/>
        </p:nvSpPr>
        <p:spPr>
          <a:xfrm>
            <a:off x="7703439" y="4558713"/>
            <a:ext cx="4008501" cy="1797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C08451-8167-A443-BBCE-1C26AA968DB1}"/>
              </a:ext>
            </a:extLst>
          </p:cNvPr>
          <p:cNvSpPr/>
          <p:nvPr/>
        </p:nvSpPr>
        <p:spPr>
          <a:xfrm>
            <a:off x="2381251" y="5684215"/>
            <a:ext cx="952417" cy="48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4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D5FEC0E-3BDB-1AF9-7D67-8B927AC5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384CCDC-3981-B285-8871-869E467B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DDF4613-6937-3547-AFBB-8870E92F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529CFD7-3F8B-A443-A30D-20B87568A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3" y="846668"/>
            <a:ext cx="11261073" cy="56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EB6FB69-A630-E560-83C0-548ADFCF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75FDE1C-49AA-60AC-A680-CFF3F0EE8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2E00C6D-D93A-B74F-955E-42588563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2E99C4-46D7-944D-BFB0-DC528BC7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34" y="739373"/>
            <a:ext cx="11456466" cy="57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648376-D1AB-0141-BFF5-BB5AD428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A23AC6-838C-8049-8724-6DF4091B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6" y="827516"/>
            <a:ext cx="10972801" cy="57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4797A2-4D4F-0542-AB2E-9102F060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64D79A-8910-6342-BF09-754119482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16" y="872116"/>
            <a:ext cx="11047968" cy="56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0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5E79425-B27D-C84F-B1A4-AFF23DDD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63B778-98F9-E243-8B14-35794E6D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" y="910026"/>
            <a:ext cx="11189970" cy="52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12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A7AA57B-B499-BD45-A125-39ED38D5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27</a:t>
            </a:fld>
            <a:endParaRPr lang="en-GB" dirty="0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B5CA08A3-69BA-B14C-8A2B-156C5D4F2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6" y="683602"/>
            <a:ext cx="10889828" cy="5788928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3838ADD9-94D8-C84D-86E2-31A6D30E39CB}"/>
              </a:ext>
            </a:extLst>
          </p:cNvPr>
          <p:cNvSpPr/>
          <p:nvPr/>
        </p:nvSpPr>
        <p:spPr>
          <a:xfrm>
            <a:off x="8223251" y="2745690"/>
            <a:ext cx="3691467" cy="342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89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F9DA3B12-04AE-291F-76E5-F51CFC9E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396B2C42-6DD7-A895-4BF9-EBA23953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8C73D0-ECB5-A241-A246-25B576D9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53E908-8DA0-304D-A647-C5D43B1A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579"/>
            <a:ext cx="11510010" cy="573733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F3D7B14-3B68-F544-BB29-070A6BDE6D57}"/>
              </a:ext>
            </a:extLst>
          </p:cNvPr>
          <p:cNvSpPr/>
          <p:nvPr/>
        </p:nvSpPr>
        <p:spPr>
          <a:xfrm>
            <a:off x="5554980" y="846669"/>
            <a:ext cx="5824220" cy="87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71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93663DEB-72A4-6636-A9F0-E69C87E1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Optimization</a:t>
            </a:r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574FBB3-6147-3E11-8FB4-BC5488E85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6682A5E-66D6-734D-BBFD-79E86CD98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29</a:t>
            </a:fld>
            <a:endParaRPr lang="en-GB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A965E6A-A5FA-2E48-8D25-83612649CAE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5B6CE5-7E00-7B40-85DD-D9DC6960E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49" y="1458973"/>
            <a:ext cx="6823901" cy="45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61DAE-EE28-DC4D-ABE1-B886BEB6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Problems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FF361E-B0C8-354C-A52F-A9D90BC84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Semantic gap</a:t>
            </a:r>
          </a:p>
          <a:p>
            <a:r>
              <a:rPr kumimoji="1" lang="en-US" altLang="zh-TW" dirty="0"/>
              <a:t>Viewpoint changes</a:t>
            </a:r>
          </a:p>
          <a:p>
            <a:r>
              <a:rPr kumimoji="1" lang="en-US" altLang="zh-TW" dirty="0"/>
              <a:t>Background clutter</a:t>
            </a:r>
          </a:p>
          <a:p>
            <a:r>
              <a:rPr kumimoji="1" lang="en-US" altLang="zh-TW" dirty="0"/>
              <a:t>Illumination</a:t>
            </a:r>
          </a:p>
          <a:p>
            <a:r>
              <a:rPr kumimoji="1" lang="en-US" altLang="zh-TW" dirty="0"/>
              <a:t>Occlusion</a:t>
            </a:r>
          </a:p>
          <a:p>
            <a:r>
              <a:rPr kumimoji="1" lang="en-US" altLang="zh-TW" dirty="0"/>
              <a:t>Inter-class variation</a:t>
            </a:r>
            <a:endParaRPr kumimoji="1"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920026-C7BE-3141-9223-BA0875CD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319197E-3ACD-A84A-BA7D-D6E81976F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383219"/>
            <a:ext cx="3111500" cy="260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D21B7A-7CE3-314A-9304-32DD23C5B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041" y="1642995"/>
            <a:ext cx="3609759" cy="17906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A1B7B1F-BBCF-A742-BDC1-C9962958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8" y="3986719"/>
            <a:ext cx="4984888" cy="26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AB170DF-576C-B65F-9F14-0F7F5C73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B38F84A-439C-58F7-282B-01EF28E90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7BCDB3F-1919-9F48-B7AC-60BF305A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30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2C6E27-3BD8-4545-813B-2332E485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28396"/>
            <a:ext cx="10972800" cy="58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544720-0DE3-2B46-B4C8-C9D77122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31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3E1DD5-9687-D642-A8C6-18C55AC6C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2" y="816508"/>
            <a:ext cx="11362725" cy="57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4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FA8C609-36DE-2BED-8BAF-42003ABF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0C8922D-597E-2273-2441-0E963E1BC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A2A8225-8F4D-7340-A321-E46853F2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32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2EE367-3BE9-4144-AE79-BF533DF4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8" y="829669"/>
            <a:ext cx="11461104" cy="58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0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238155A-4CD4-5F44-8766-95855729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177466-5511-7B4F-A4AA-CDE742287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6" y="1204216"/>
            <a:ext cx="11343248" cy="53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9D9A9A6-E1A2-7F4A-85CB-55CDCA1F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0B06C6-F44B-694C-89BF-025BE15C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81100"/>
            <a:ext cx="10058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2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006ADF-154D-C747-8F9A-D9FF1EE5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B5E4C91-E7F6-4D44-B21B-CC3C7A67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7" y="906462"/>
            <a:ext cx="112141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4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404B8D0-4D84-A19B-7B16-63FFD1D3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7C325CB-9599-D168-8ED5-898B50EB7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859F8E-E275-C445-A888-89900ADE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36</a:t>
            </a:fld>
            <a:endParaRPr lang="en-GB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4BF2ED1-74F7-4147-98DA-DFE5DDBB60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D6A0C0-FE98-FD4E-9CBC-891CD0C3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2724965"/>
            <a:ext cx="7797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1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8716D9E-FE26-5047-BC06-ADFAE0B9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44C08F0-B21E-6248-BE44-1FD78ABEF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873046"/>
            <a:ext cx="10703560" cy="56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6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B184010F-BDF6-F50E-141B-51D22F46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4A7566D4-38BD-84E1-DE69-37DF5A528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3C6B04-1D6B-C646-AAFB-AA7578D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F8D768-B829-2145-B3D2-C617602F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5" y="846668"/>
            <a:ext cx="11687575" cy="58905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9F37275-30F5-664D-8DF4-E96223258D0E}"/>
              </a:ext>
            </a:extLst>
          </p:cNvPr>
          <p:cNvSpPr/>
          <p:nvPr/>
        </p:nvSpPr>
        <p:spPr>
          <a:xfrm>
            <a:off x="630766" y="4542850"/>
            <a:ext cx="10854267" cy="191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01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CFA13B6-5D7F-A97F-EA4D-EE4D1345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AA44C4A-F68B-7007-1404-A0E49585F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A089A3F-0573-9443-AF4B-24D3CCC6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39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6CB3BED-B295-E649-BE92-7DBDBA63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7" y="800577"/>
            <a:ext cx="11171303" cy="57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0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BFDF63-4EE6-F6B8-FDAD-5C092BC5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9897F6E-3FDC-BA4E-9B75-C736032C0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845" y="1520825"/>
            <a:ext cx="9301110" cy="4656138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0616BAC-F692-9043-B794-0847DC69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03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Gradient Descent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542C51-DFE2-FF3E-FA81-C1CACC890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/>
        </p:nvGraphicFramePr>
        <p:xfrm>
          <a:off x="3987024" y="2359961"/>
          <a:ext cx="4079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90440" imgH="203040" progId="Equation.3">
                  <p:embed/>
                </p:oleObj>
              </mc:Choice>
              <mc:Fallback>
                <p:oleObj name="方程式" r:id="rId3" imgW="190440" imgH="203040" progId="Equation.3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7024" y="2359961"/>
                        <a:ext cx="4079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064666" y="2173414"/>
            <a:ext cx="1948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Starting Parameters</a:t>
            </a:r>
            <a:endParaRPr lang="zh-TW" altLang="en-US" sz="2400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725529" y="2359960"/>
          <a:ext cx="3540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64880" imgH="203040" progId="Equation.3">
                  <p:embed/>
                </p:oleObj>
              </mc:Choice>
              <mc:Fallback>
                <p:oleObj name="方程式" r:id="rId5" imgW="164880" imgH="2030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5529" y="2359960"/>
                        <a:ext cx="3540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7383515" y="2360607"/>
          <a:ext cx="4079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90440" imgH="203040" progId="Equation.3">
                  <p:embed/>
                </p:oleObj>
              </mc:Choice>
              <mc:Fallback>
                <p:oleObj name="方程式" r:id="rId7" imgW="190440" imgH="203040" progId="Equation.3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515" y="2360607"/>
                        <a:ext cx="4079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直線單箭頭接點 15"/>
          <p:cNvCxnSpPr/>
          <p:nvPr/>
        </p:nvCxnSpPr>
        <p:spPr>
          <a:xfrm>
            <a:off x="4444009" y="2593448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114146" y="2593448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8791950" y="2289561"/>
            <a:ext cx="124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cxnSp>
        <p:nvCxnSpPr>
          <p:cNvPr id="22" name="直線單箭頭接點 21"/>
          <p:cNvCxnSpPr/>
          <p:nvPr/>
        </p:nvCxnSpPr>
        <p:spPr>
          <a:xfrm>
            <a:off x="7842734" y="2577446"/>
            <a:ext cx="11804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12"/>
          <p:cNvGraphicFramePr>
            <a:graphicFrameLocks noChangeAspect="1"/>
          </p:cNvGraphicFramePr>
          <p:nvPr/>
        </p:nvGraphicFramePr>
        <p:xfrm>
          <a:off x="4524375" y="3435350"/>
          <a:ext cx="22558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054080" imgH="228600" progId="Equation.3">
                  <p:embed/>
                </p:oleObj>
              </mc:Choice>
              <mc:Fallback>
                <p:oleObj name="方程式" r:id="rId9" imgW="1054080" imgH="228600" progId="Equation.3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3435350"/>
                        <a:ext cx="22558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2"/>
          <p:cNvGraphicFramePr>
            <a:graphicFrameLocks noChangeAspect="1"/>
          </p:cNvGraphicFramePr>
          <p:nvPr/>
        </p:nvGraphicFramePr>
        <p:xfrm>
          <a:off x="7508318" y="3421133"/>
          <a:ext cx="242093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130040" imgH="228600" progId="Equation.3">
                  <p:embed/>
                </p:oleObj>
              </mc:Choice>
              <mc:Fallback>
                <p:oleObj name="方程式" r:id="rId11" imgW="1130040" imgH="228600" progId="Equation.3">
                  <p:embed/>
                  <p:pic>
                    <p:nvPicPr>
                      <p:cNvPr id="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318" y="3421133"/>
                        <a:ext cx="242093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/>
          <p:cNvGraphicFramePr>
            <a:graphicFrameLocks noChangeAspect="1"/>
          </p:cNvGraphicFramePr>
          <p:nvPr/>
        </p:nvGraphicFramePr>
        <p:xfrm>
          <a:off x="4522789" y="4116388"/>
          <a:ext cx="22304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1041120" imgH="228600" progId="Equation.3">
                  <p:embed/>
                </p:oleObj>
              </mc:Choice>
              <mc:Fallback>
                <p:oleObj name="方程式" r:id="rId13" imgW="1041120" imgH="22860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9" y="4116388"/>
                        <a:ext cx="223043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2"/>
          <p:cNvGraphicFramePr>
            <a:graphicFrameLocks noChangeAspect="1"/>
          </p:cNvGraphicFramePr>
          <p:nvPr/>
        </p:nvGraphicFramePr>
        <p:xfrm>
          <a:off x="7508318" y="4114793"/>
          <a:ext cx="23939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117440" imgH="228600" progId="Equation.3">
                  <p:embed/>
                </p:oleObj>
              </mc:Choice>
              <mc:Fallback>
                <p:oleObj name="方程式" r:id="rId15" imgW="1117440" imgH="228600" progId="Equation.3">
                  <p:embed/>
                  <p:pic>
                    <p:nvPicPr>
                      <p:cNvPr id="3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318" y="4114793"/>
                        <a:ext cx="239395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2"/>
          <p:cNvGraphicFramePr>
            <a:graphicFrameLocks noChangeAspect="1"/>
          </p:cNvGraphicFramePr>
          <p:nvPr/>
        </p:nvGraphicFramePr>
        <p:xfrm>
          <a:off x="2344482" y="3278087"/>
          <a:ext cx="884030" cy="45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419040" imgH="215640" progId="Equation.3">
                  <p:embed/>
                </p:oleObj>
              </mc:Choice>
              <mc:Fallback>
                <p:oleObj name="方程式" r:id="rId17" imgW="419040" imgH="215640" progId="Equation.3">
                  <p:embed/>
                  <p:pic>
                    <p:nvPicPr>
                      <p:cNvPr id="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482" y="3278087"/>
                        <a:ext cx="884030" cy="4558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2"/>
          <p:cNvGraphicFramePr>
            <a:graphicFrameLocks noChangeAspect="1"/>
          </p:cNvGraphicFramePr>
          <p:nvPr/>
        </p:nvGraphicFramePr>
        <p:xfrm>
          <a:off x="5578527" y="1584459"/>
          <a:ext cx="36099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9" imgW="1473120" imgH="215640" progId="Equation.3">
                  <p:embed/>
                </p:oleObj>
              </mc:Choice>
              <mc:Fallback>
                <p:oleObj name="方程式" r:id="rId19" imgW="1473120" imgH="215640" progId="Equation.3">
                  <p:embed/>
                  <p:pic>
                    <p:nvPicPr>
                      <p:cNvPr id="3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527" y="1584459"/>
                        <a:ext cx="3609975" cy="525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2"/>
          <p:cNvGraphicFramePr>
            <a:graphicFrameLocks noChangeAspect="1"/>
          </p:cNvGraphicFramePr>
          <p:nvPr/>
        </p:nvGraphicFramePr>
        <p:xfrm>
          <a:off x="2357438" y="3733800"/>
          <a:ext cx="1949450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1" imgW="939600" imgH="1320480" progId="Equation.3">
                  <p:embed/>
                </p:oleObj>
              </mc:Choice>
              <mc:Fallback>
                <p:oleObj name="方程式" r:id="rId21" imgW="939600" imgH="1320480" progId="Equation.3">
                  <p:embed/>
                  <p:pic>
                    <p:nvPicPr>
                      <p:cNvPr id="3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3733800"/>
                        <a:ext cx="1949450" cy="2751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字方塊 38"/>
          <p:cNvSpPr txBox="1"/>
          <p:nvPr/>
        </p:nvSpPr>
        <p:spPr>
          <a:xfrm>
            <a:off x="4510160" y="4996369"/>
            <a:ext cx="414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Millions of parameters ……</a:t>
            </a:r>
            <a:endParaRPr lang="zh-TW" altLang="en-US" sz="28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4716997" y="5583886"/>
            <a:ext cx="5582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To compute the gradients efficiently, we use </a:t>
            </a:r>
            <a:r>
              <a:rPr lang="en-US" altLang="zh-TW" sz="2800" b="1" i="1" u="sng" dirty="0">
                <a:solidFill>
                  <a:srgbClr val="0000FF"/>
                </a:solidFill>
              </a:rPr>
              <a:t>backpropagation</a:t>
            </a:r>
            <a:r>
              <a:rPr lang="en-US" altLang="zh-TW" sz="2800" dirty="0">
                <a:solidFill>
                  <a:srgbClr val="0000FF"/>
                </a:solidFill>
              </a:rPr>
              <a:t>.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603617" y="1600062"/>
            <a:ext cx="317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Network parameters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68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39" grpId="0"/>
      <p:bldP spid="4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1E5EACC-F21A-C58F-613A-F8CD88C2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2992A9B-CB68-5933-C263-E93AB8BA5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ABBEB38-521D-1E43-8A44-43671EEB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41</a:t>
            </a:fld>
            <a:endParaRPr lang="en-GB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A947527-9CBD-574B-BF4C-BD47184520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A71ACE7-4B5F-AD46-8EB6-7B77439E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949451"/>
            <a:ext cx="93726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5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Chain Rule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F120F4-72FB-D61F-AE1E-B074F25ED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152651" y="1856355"/>
            <a:ext cx="127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Case 1</a:t>
            </a:r>
            <a:endParaRPr lang="zh-TW" altLang="en-US" sz="2800" b="1" i="1" u="sng" dirty="0"/>
          </a:p>
        </p:txBody>
      </p:sp>
      <p:sp>
        <p:nvSpPr>
          <p:cNvPr id="7" name="文字方塊 6"/>
          <p:cNvSpPr txBox="1"/>
          <p:nvPr/>
        </p:nvSpPr>
        <p:spPr>
          <a:xfrm>
            <a:off x="2152650" y="3553480"/>
            <a:ext cx="127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Case 2</a:t>
            </a:r>
            <a:endParaRPr lang="zh-TW" altLang="en-US" sz="2800" b="1" i="1" u="sng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524500" y="1932647"/>
          <a:ext cx="11430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533160" imgH="215640" progId="Equation.3">
                  <p:embed/>
                </p:oleObj>
              </mc:Choice>
              <mc:Fallback>
                <p:oleObj name="方程式" r:id="rId2" imgW="533160" imgH="2156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1932647"/>
                        <a:ext cx="11430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4066656" y="1914075"/>
          <a:ext cx="11969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58720" imgH="215640" progId="Equation.3">
                  <p:embed/>
                </p:oleObj>
              </mc:Choice>
              <mc:Fallback>
                <p:oleObj name="方程式" r:id="rId4" imgW="558720" imgH="215640" progId="Equation.3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656" y="1914075"/>
                        <a:ext cx="119697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7361382" y="2530685"/>
          <a:ext cx="15748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736560" imgH="419040" progId="Equation.3">
                  <p:embed/>
                </p:oleObj>
              </mc:Choice>
              <mc:Fallback>
                <p:oleObj name="方程式" r:id="rId6" imgW="736560" imgH="419040" progId="Equation.3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1382" y="2530685"/>
                        <a:ext cx="15748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4347015" y="2763254"/>
          <a:ext cx="20685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965160" imgH="203040" progId="Equation.3">
                  <p:embed/>
                </p:oleObj>
              </mc:Choice>
              <mc:Fallback>
                <p:oleObj name="方程式" r:id="rId8" imgW="965160" imgH="203040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7015" y="2763254"/>
                        <a:ext cx="206851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6815410" y="4122489"/>
          <a:ext cx="144303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2840" imgH="215640" progId="Equation.3">
                  <p:embed/>
                </p:oleObj>
              </mc:Choice>
              <mc:Fallback>
                <p:oleObj name="方程式" r:id="rId10" imgW="672840" imgH="21564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410" y="4122489"/>
                        <a:ext cx="1443038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162551" y="4125914"/>
          <a:ext cx="11160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520560" imgH="215640" progId="Equation.3">
                  <p:embed/>
                </p:oleObj>
              </mc:Choice>
              <mc:Fallback>
                <p:oleObj name="方程式" r:id="rId12" imgW="520560" imgH="2156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2551" y="4125914"/>
                        <a:ext cx="11160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3470276" y="4129089"/>
          <a:ext cx="114141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33160" imgH="215640" progId="Equation.3">
                  <p:embed/>
                </p:oleObj>
              </mc:Choice>
              <mc:Fallback>
                <p:oleObj name="方程式" r:id="rId14" imgW="533160" imgH="215640" progId="Equation.3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76" y="4129089"/>
                        <a:ext cx="1141413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6316663" y="5291139"/>
          <a:ext cx="263366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1231560" imgH="419040" progId="Equation.3">
                  <p:embed/>
                </p:oleObj>
              </mc:Choice>
              <mc:Fallback>
                <p:oleObj name="方程式" r:id="rId16" imgW="1231560" imgH="41904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5291139"/>
                        <a:ext cx="2633662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3374982" y="5415082"/>
          <a:ext cx="43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8" imgW="203040" imgH="177480" progId="Equation.3">
                  <p:embed/>
                </p:oleObj>
              </mc:Choice>
              <mc:Fallback>
                <p:oleObj name="方程式" r:id="rId18" imgW="203040" imgH="17748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4982" y="5415082"/>
                        <a:ext cx="4349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5247006" y="5469267"/>
          <a:ext cx="4349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0" imgW="203040" imgH="164880" progId="Equation.3">
                  <p:embed/>
                </p:oleObj>
              </mc:Choice>
              <mc:Fallback>
                <p:oleObj name="方程式" r:id="rId20" imgW="203040" imgH="16488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7006" y="5469267"/>
                        <a:ext cx="43497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4293373" y="4928559"/>
          <a:ext cx="46196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2" imgW="215640" imgH="177480" progId="Equation.3">
                  <p:embed/>
                </p:oleObj>
              </mc:Choice>
              <mc:Fallback>
                <p:oleObj name="方程式" r:id="rId22" imgW="215640" imgH="177480" progId="Equation.3">
                  <p:embed/>
                  <p:pic>
                    <p:nvPicPr>
                      <p:cNvPr id="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373" y="4928559"/>
                        <a:ext cx="46196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4293373" y="6027506"/>
          <a:ext cx="4619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4" imgW="215640" imgH="203040" progId="Equation.3">
                  <p:embed/>
                </p:oleObj>
              </mc:Choice>
              <mc:Fallback>
                <p:oleObj name="方程式" r:id="rId24" imgW="215640" imgH="203040" progId="Equation.3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373" y="6027506"/>
                        <a:ext cx="4619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單箭頭接點 20"/>
          <p:cNvCxnSpPr>
            <a:endCxn id="18" idx="1"/>
          </p:cNvCxnSpPr>
          <p:nvPr/>
        </p:nvCxnSpPr>
        <p:spPr>
          <a:xfrm flipV="1">
            <a:off x="3809956" y="5117471"/>
            <a:ext cx="483416" cy="461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endCxn id="19" idx="1"/>
          </p:cNvCxnSpPr>
          <p:nvPr/>
        </p:nvCxnSpPr>
        <p:spPr>
          <a:xfrm>
            <a:off x="3809956" y="5800764"/>
            <a:ext cx="483416" cy="4426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4776788" y="5159343"/>
            <a:ext cx="483416" cy="4581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4780214" y="5807729"/>
            <a:ext cx="483416" cy="461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6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Backpropagation</a:t>
            </a:r>
            <a:endParaRPr lang="zh-TW" altLang="en-US" dirty="0"/>
          </a:p>
        </p:txBody>
      </p:sp>
      <p:sp>
        <p:nvSpPr>
          <p:cNvPr id="37" name="內容版面配置區 36">
            <a:extLst>
              <a:ext uri="{FF2B5EF4-FFF2-40B4-BE49-F238E27FC236}">
                <a16:creationId xmlns:a16="http://schemas.microsoft.com/office/drawing/2014/main" id="{C31022F9-384C-04DE-E601-800AEBA8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9174519" y="5389417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9174518" y="3729821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/>
          <p:cNvSpPr/>
          <p:nvPr/>
        </p:nvSpPr>
        <p:spPr>
          <a:xfrm>
            <a:off x="4278161" y="3518949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266878" y="506664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481583" y="348825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500505" y="5060927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635276" y="346102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676966" y="506092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661956" y="3795177"/>
            <a:ext cx="1588876" cy="1638300"/>
            <a:chOff x="1013669" y="3459098"/>
            <a:chExt cx="1588876" cy="1638300"/>
          </a:xfrm>
        </p:grpSpPr>
        <p:cxnSp>
          <p:nvCxnSpPr>
            <p:cNvPr id="13" name="直線單箭頭接點 12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群組 13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5" name="直線單箭頭接點 14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群組 17"/>
          <p:cNvGrpSpPr/>
          <p:nvPr/>
        </p:nvGrpSpPr>
        <p:grpSpPr>
          <a:xfrm>
            <a:off x="4880263" y="3780490"/>
            <a:ext cx="1588876" cy="1638300"/>
            <a:chOff x="1013669" y="3459098"/>
            <a:chExt cx="1588876" cy="1638300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群組 1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1" name="直線單箭頭接點 2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群組 23"/>
          <p:cNvGrpSpPr/>
          <p:nvPr/>
        </p:nvGrpSpPr>
        <p:grpSpPr>
          <a:xfrm>
            <a:off x="7080201" y="3760572"/>
            <a:ext cx="1588876" cy="1638300"/>
            <a:chOff x="1013669" y="3459098"/>
            <a:chExt cx="1588876" cy="1638300"/>
          </a:xfrm>
        </p:grpSpPr>
        <p:cxnSp>
          <p:nvCxnSpPr>
            <p:cNvPr id="25" name="直線單箭頭接點 24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手繪多邊形 29"/>
          <p:cNvSpPr/>
          <p:nvPr/>
        </p:nvSpPr>
        <p:spPr>
          <a:xfrm>
            <a:off x="4333194" y="5192458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30"/>
          <p:cNvSpPr/>
          <p:nvPr/>
        </p:nvSpPr>
        <p:spPr>
          <a:xfrm>
            <a:off x="4314584" y="3603017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手繪多邊形 31"/>
          <p:cNvSpPr/>
          <p:nvPr/>
        </p:nvSpPr>
        <p:spPr>
          <a:xfrm>
            <a:off x="6543506" y="361420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手繪多邊形 32"/>
          <p:cNvSpPr/>
          <p:nvPr/>
        </p:nvSpPr>
        <p:spPr>
          <a:xfrm>
            <a:off x="6559850" y="5137529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手繪多邊形 33"/>
          <p:cNvSpPr/>
          <p:nvPr/>
        </p:nvSpPr>
        <p:spPr>
          <a:xfrm>
            <a:off x="8692447" y="355278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手繪多邊形 34"/>
          <p:cNvSpPr/>
          <p:nvPr/>
        </p:nvSpPr>
        <p:spPr>
          <a:xfrm>
            <a:off x="8739534" y="5170964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2562755" y="1776286"/>
                <a:ext cx="2659959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755" y="1776286"/>
                <a:ext cx="2659959" cy="1211550"/>
              </a:xfrm>
              <a:prstGeom prst="rect">
                <a:avLst/>
              </a:prstGeom>
              <a:blipFill>
                <a:blip r:embed="rId2"/>
                <a:stretch>
                  <a:fillRect l="-4265" t="-111340" b="-1731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字方塊 95"/>
              <p:cNvSpPr txBox="1"/>
              <p:nvPr/>
            </p:nvSpPr>
            <p:spPr>
              <a:xfrm>
                <a:off x="6525601" y="1806297"/>
                <a:ext cx="3069815" cy="1211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6" name="文字方塊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01" y="1806297"/>
                <a:ext cx="3069815" cy="1211550"/>
              </a:xfrm>
              <a:prstGeom prst="rect">
                <a:avLst/>
              </a:prstGeom>
              <a:blipFill>
                <a:blip r:embed="rId3"/>
                <a:stretch>
                  <a:fillRect l="-2058" t="-112500" b="-17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5532832" y="2131179"/>
            <a:ext cx="767568" cy="56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/>
              <p:cNvSpPr txBox="1"/>
              <p:nvPr/>
            </p:nvSpPr>
            <p:spPr>
              <a:xfrm>
                <a:off x="2237316" y="3605867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7" name="文字方塊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316" y="3605867"/>
                <a:ext cx="427874" cy="430887"/>
              </a:xfrm>
              <a:prstGeom prst="rect">
                <a:avLst/>
              </a:prstGeom>
              <a:blipFill>
                <a:blip r:embed="rId4"/>
                <a:stretch>
                  <a:fillRect l="-11429" r="-5714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2246391" y="5213094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91" y="5213094"/>
                <a:ext cx="436145" cy="430887"/>
              </a:xfrm>
              <a:prstGeom prst="rect">
                <a:avLst/>
              </a:prstGeom>
              <a:blipFill>
                <a:blip r:embed="rId5"/>
                <a:stretch>
                  <a:fillRect l="-11429" r="-5714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/>
              <p:cNvSpPr txBox="1"/>
              <p:nvPr/>
            </p:nvSpPr>
            <p:spPr>
              <a:xfrm>
                <a:off x="9898012" y="3465376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9" name="文字方塊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012" y="3465376"/>
                <a:ext cx="366639" cy="369332"/>
              </a:xfrm>
              <a:prstGeom prst="rect">
                <a:avLst/>
              </a:prstGeom>
              <a:blipFill>
                <a:blip r:embed="rId6"/>
                <a:stretch>
                  <a:fillRect l="-20000" r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/>
              <p:cNvSpPr txBox="1"/>
              <p:nvPr/>
            </p:nvSpPr>
            <p:spPr>
              <a:xfrm>
                <a:off x="9898011" y="5184833"/>
                <a:ext cx="3737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0" name="文字方塊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011" y="5184833"/>
                <a:ext cx="373756" cy="369332"/>
              </a:xfrm>
              <a:prstGeom prst="rect">
                <a:avLst/>
              </a:prstGeom>
              <a:blipFill>
                <a:blip r:embed="rId7"/>
                <a:stretch>
                  <a:fillRect l="-20000" r="-6667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群組 110"/>
          <p:cNvGrpSpPr/>
          <p:nvPr/>
        </p:nvGrpSpPr>
        <p:grpSpPr>
          <a:xfrm>
            <a:off x="3986662" y="3921936"/>
            <a:ext cx="458287" cy="838405"/>
            <a:chOff x="10102194" y="1939763"/>
            <a:chExt cx="458287" cy="838405"/>
          </a:xfrm>
        </p:grpSpPr>
        <p:sp>
          <p:nvSpPr>
            <p:cNvPr id="112" name="矩形 11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3" name="直線單箭頭接點 11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字方塊 11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15" name="群組 114"/>
          <p:cNvGrpSpPr/>
          <p:nvPr/>
        </p:nvGrpSpPr>
        <p:grpSpPr>
          <a:xfrm>
            <a:off x="3986662" y="5471099"/>
            <a:ext cx="458287" cy="838405"/>
            <a:chOff x="10102194" y="1939763"/>
            <a:chExt cx="458287" cy="838405"/>
          </a:xfrm>
        </p:grpSpPr>
        <p:sp>
          <p:nvSpPr>
            <p:cNvPr id="116" name="矩形 11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7" name="直線單箭頭接點 11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文字方塊 117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07" name="群組 106"/>
          <p:cNvGrpSpPr/>
          <p:nvPr/>
        </p:nvGrpSpPr>
        <p:grpSpPr>
          <a:xfrm>
            <a:off x="2071120" y="3467986"/>
            <a:ext cx="3217334" cy="2832850"/>
            <a:chOff x="474133" y="3539067"/>
            <a:chExt cx="3217334" cy="2832850"/>
          </a:xfrm>
        </p:grpSpPr>
        <p:cxnSp>
          <p:nvCxnSpPr>
            <p:cNvPr id="101" name="直線接點 100"/>
            <p:cNvCxnSpPr/>
            <p:nvPr/>
          </p:nvCxnSpPr>
          <p:spPr>
            <a:xfrm>
              <a:off x="474133" y="3539067"/>
              <a:ext cx="321733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 flipV="1">
              <a:off x="490410" y="3549034"/>
              <a:ext cx="0" cy="27840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 flipV="1">
              <a:off x="475719" y="3539067"/>
              <a:ext cx="3215748" cy="28328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群組 118"/>
          <p:cNvGrpSpPr/>
          <p:nvPr/>
        </p:nvGrpSpPr>
        <p:grpSpPr>
          <a:xfrm>
            <a:off x="6236972" y="3915478"/>
            <a:ext cx="458287" cy="838405"/>
            <a:chOff x="10102194" y="1939763"/>
            <a:chExt cx="458287" cy="838405"/>
          </a:xfrm>
        </p:grpSpPr>
        <p:sp>
          <p:nvSpPr>
            <p:cNvPr id="120" name="矩形 11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1" name="直線單箭頭接點 120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文字方塊 121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23" name="群組 122"/>
          <p:cNvGrpSpPr/>
          <p:nvPr/>
        </p:nvGrpSpPr>
        <p:grpSpPr>
          <a:xfrm>
            <a:off x="6236972" y="5439555"/>
            <a:ext cx="458287" cy="838405"/>
            <a:chOff x="10102194" y="1939763"/>
            <a:chExt cx="458287" cy="838405"/>
          </a:xfrm>
        </p:grpSpPr>
        <p:sp>
          <p:nvSpPr>
            <p:cNvPr id="124" name="矩形 123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5" name="直線單箭頭接點 124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字方塊 125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27" name="群組 126"/>
          <p:cNvGrpSpPr/>
          <p:nvPr/>
        </p:nvGrpSpPr>
        <p:grpSpPr>
          <a:xfrm>
            <a:off x="8436910" y="3915478"/>
            <a:ext cx="458287" cy="838405"/>
            <a:chOff x="10102194" y="1939763"/>
            <a:chExt cx="458287" cy="838405"/>
          </a:xfrm>
        </p:grpSpPr>
        <p:sp>
          <p:nvSpPr>
            <p:cNvPr id="128" name="矩形 12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9" name="直線單箭頭接點 12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文字方塊 129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8425995" y="5439555"/>
            <a:ext cx="458287" cy="838405"/>
            <a:chOff x="10102194" y="1939763"/>
            <a:chExt cx="458287" cy="838405"/>
          </a:xfrm>
        </p:grpSpPr>
        <p:sp>
          <p:nvSpPr>
            <p:cNvPr id="132" name="矩形 13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3" name="直線單箭頭接點 13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文字方塊 13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dirty="0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6547119" y="678102"/>
            <a:ext cx="3604888" cy="808425"/>
            <a:chOff x="5592847" y="608587"/>
            <a:chExt cx="3604888" cy="808425"/>
          </a:xfrm>
        </p:grpSpPr>
        <p:grpSp>
          <p:nvGrpSpPr>
            <p:cNvPr id="70" name="群組 69"/>
            <p:cNvGrpSpPr/>
            <p:nvPr/>
          </p:nvGrpSpPr>
          <p:grpSpPr>
            <a:xfrm>
              <a:off x="5592847" y="614411"/>
              <a:ext cx="425117" cy="671513"/>
              <a:chOff x="508960" y="3417283"/>
              <a:chExt cx="425117" cy="671513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508960" y="3522206"/>
                <a:ext cx="425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 err="1"/>
                  <a:t>x</a:t>
                </a:r>
                <a:r>
                  <a:rPr lang="en-US" altLang="zh-TW" sz="2400" baseline="30000" dirty="0" err="1"/>
                  <a:t>n</a:t>
                </a:r>
                <a:endParaRPr lang="zh-TW" altLang="en-US" sz="2400" baseline="30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矩形 72"/>
                <p:cNvSpPr/>
                <p:nvPr/>
              </p:nvSpPr>
              <p:spPr>
                <a:xfrm>
                  <a:off x="6394376" y="608587"/>
                  <a:ext cx="965905" cy="683158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400" dirty="0"/>
                    <a:t>NN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3" name="矩形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608587"/>
                  <a:ext cx="965905" cy="683158"/>
                </a:xfrm>
                <a:prstGeom prst="rect">
                  <a:avLst/>
                </a:prstGeom>
                <a:blipFill>
                  <a:blip r:embed="rId8"/>
                  <a:stretch>
                    <a:fillRect t="-16814" b="-708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直線單箭頭接點 73"/>
            <p:cNvCxnSpPr/>
            <p:nvPr/>
          </p:nvCxnSpPr>
          <p:spPr>
            <a:xfrm flipV="1">
              <a:off x="5960032" y="950166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 flipV="1">
              <a:off x="7360281" y="944959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/>
            <p:cNvGrpSpPr/>
            <p:nvPr/>
          </p:nvGrpSpPr>
          <p:grpSpPr>
            <a:xfrm>
              <a:off x="7760154" y="614411"/>
              <a:ext cx="431529" cy="671513"/>
              <a:chOff x="505755" y="3417283"/>
              <a:chExt cx="431529" cy="671513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505755" y="3522206"/>
                <a:ext cx="4315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 err="1"/>
                  <a:t>y</a:t>
                </a:r>
                <a:r>
                  <a:rPr lang="en-US" altLang="zh-TW" sz="2400" baseline="30000" dirty="0" err="1"/>
                  <a:t>n</a:t>
                </a:r>
                <a:endParaRPr lang="zh-TW" altLang="en-US" sz="2400" baseline="30000" dirty="0"/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8779800" y="614411"/>
              <a:ext cx="271463" cy="6715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/>
                <p:cNvSpPr txBox="1"/>
                <p:nvPr/>
              </p:nvSpPr>
              <p:spPr>
                <a:xfrm>
                  <a:off x="8779800" y="776419"/>
                  <a:ext cx="41793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0" name="文字方塊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9800" y="776419"/>
                  <a:ext cx="41793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7647" t="-18333" r="-45588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左-右雙向箭號 74"/>
            <p:cNvSpPr/>
            <p:nvPr/>
          </p:nvSpPr>
          <p:spPr>
            <a:xfrm>
              <a:off x="8116025" y="879980"/>
              <a:ext cx="602650" cy="181045"/>
            </a:xfrm>
            <a:prstGeom prst="left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字方塊 82"/>
                <p:cNvSpPr txBox="1"/>
                <p:nvPr/>
              </p:nvSpPr>
              <p:spPr>
                <a:xfrm>
                  <a:off x="8263285" y="1047680"/>
                  <a:ext cx="3389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3" name="文字方塊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3285" y="1047680"/>
                  <a:ext cx="338939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1429" r="-3571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14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直線單箭頭接點 103"/>
          <p:cNvCxnSpPr/>
          <p:nvPr/>
        </p:nvCxnSpPr>
        <p:spPr>
          <a:xfrm flipV="1">
            <a:off x="2832690" y="2555869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59D1A7-A8AB-195C-8870-86F872A92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79" name="直線單箭頭接點 78"/>
          <p:cNvCxnSpPr/>
          <p:nvPr/>
        </p:nvCxnSpPr>
        <p:spPr>
          <a:xfrm flipV="1">
            <a:off x="2832690" y="230253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5805340" y="1936338"/>
            <a:ext cx="574158" cy="574158"/>
            <a:chOff x="5170781" y="1854574"/>
            <a:chExt cx="574158" cy="574158"/>
          </a:xfrm>
        </p:grpSpPr>
        <p:sp>
          <p:nvSpPr>
            <p:cNvPr id="9" name="橢圓 8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4482778" y="2555870"/>
            <a:ext cx="458287" cy="838405"/>
            <a:chOff x="10102194" y="1939763"/>
            <a:chExt cx="458287" cy="838405"/>
          </a:xfrm>
        </p:grpSpPr>
        <p:sp>
          <p:nvSpPr>
            <p:cNvPr id="61" name="矩形 6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2" name="直線單箭頭接點 6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字方塊 6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01" name="群組 100"/>
          <p:cNvGrpSpPr/>
          <p:nvPr/>
        </p:nvGrpSpPr>
        <p:grpSpPr>
          <a:xfrm>
            <a:off x="4441804" y="2082310"/>
            <a:ext cx="474993" cy="425277"/>
            <a:chOff x="3357891" y="3538413"/>
            <a:chExt cx="474993" cy="425277"/>
          </a:xfrm>
        </p:grpSpPr>
        <p:sp>
          <p:nvSpPr>
            <p:cNvPr id="102" name="矩形 10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03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0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06" name="直線單箭頭接點 105"/>
          <p:cNvCxnSpPr/>
          <p:nvPr/>
        </p:nvCxnSpPr>
        <p:spPr>
          <a:xfrm flipV="1">
            <a:off x="4916796" y="226006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/>
              <p:cNvSpPr txBox="1"/>
              <p:nvPr/>
            </p:nvSpPr>
            <p:spPr>
              <a:xfrm>
                <a:off x="3343748" y="1808458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9" name="文字方塊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48" y="1808458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10000" r="-5000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/>
              <p:cNvSpPr txBox="1"/>
              <p:nvPr/>
            </p:nvSpPr>
            <p:spPr>
              <a:xfrm>
                <a:off x="5258543" y="1752124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0" name="文字方塊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543" y="1752124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/>
              <p:cNvSpPr txBox="1"/>
              <p:nvPr/>
            </p:nvSpPr>
            <p:spPr>
              <a:xfrm>
                <a:off x="2331285" y="4857626"/>
                <a:ext cx="107689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3" name="文字方塊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285" y="4857626"/>
                <a:ext cx="1076897" cy="819263"/>
              </a:xfrm>
              <a:prstGeom prst="rect">
                <a:avLst/>
              </a:prstGeom>
              <a:blipFill>
                <a:blip r:embed="rId7"/>
                <a:stretch>
                  <a:fillRect l="-6977" r="-6977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文字方塊 113"/>
          <p:cNvSpPr txBox="1"/>
          <p:nvPr/>
        </p:nvSpPr>
        <p:spPr>
          <a:xfrm>
            <a:off x="7033617" y="1907699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115" name="文字方塊 114"/>
          <p:cNvSpPr txBox="1"/>
          <p:nvPr/>
        </p:nvSpPr>
        <p:spPr>
          <a:xfrm rot="2277005">
            <a:off x="6885628" y="2979782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/>
              <p:cNvSpPr txBox="1"/>
              <p:nvPr/>
            </p:nvSpPr>
            <p:spPr>
              <a:xfrm>
                <a:off x="3687303" y="4876257"/>
                <a:ext cx="99661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6" name="文字方塊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303" y="4876257"/>
                <a:ext cx="996619" cy="819263"/>
              </a:xfrm>
              <a:prstGeom prst="rect">
                <a:avLst/>
              </a:prstGeom>
              <a:blipFill>
                <a:blip r:embed="rId8"/>
                <a:stretch>
                  <a:fillRect l="-7595" r="-3797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文字方塊 116"/>
          <p:cNvSpPr txBox="1"/>
          <p:nvPr/>
        </p:nvSpPr>
        <p:spPr>
          <a:xfrm>
            <a:off x="3225949" y="5853402"/>
            <a:ext cx="199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(Chain rule)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3335476" y="30605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476" y="3060542"/>
                <a:ext cx="501484" cy="430887"/>
              </a:xfrm>
              <a:prstGeom prst="rect">
                <a:avLst/>
              </a:prstGeom>
              <a:blipFill>
                <a:blip r:embed="rId9"/>
                <a:stretch>
                  <a:fillRect l="-7317" r="-48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字方塊 48"/>
          <p:cNvSpPr txBox="1"/>
          <p:nvPr/>
        </p:nvSpPr>
        <p:spPr>
          <a:xfrm>
            <a:off x="5336476" y="4189859"/>
            <a:ext cx="189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Forward pass:</a:t>
            </a:r>
            <a:endParaRPr lang="zh-TW" altLang="en-US" sz="24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/>
              <p:cNvSpPr txBox="1"/>
              <p:nvPr/>
            </p:nvSpPr>
            <p:spPr>
              <a:xfrm>
                <a:off x="5867263" y="4743325"/>
                <a:ext cx="44047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400" dirty="0"/>
                  <a:t> for all parameters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63" y="4743325"/>
                <a:ext cx="4404732" cy="369332"/>
              </a:xfrm>
              <a:prstGeom prst="rect">
                <a:avLst/>
              </a:prstGeom>
              <a:blipFill>
                <a:blip r:embed="rId10"/>
                <a:stretch>
                  <a:fillRect l="-4023" t="-166667" r="-3448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字方塊 52"/>
          <p:cNvSpPr txBox="1"/>
          <p:nvPr/>
        </p:nvSpPr>
        <p:spPr>
          <a:xfrm>
            <a:off x="5332043" y="5277343"/>
            <a:ext cx="23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Backward pass:</a:t>
            </a:r>
            <a:endParaRPr lang="zh-TW" altLang="en-US" sz="24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5867478" y="5832961"/>
                <a:ext cx="41718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400" dirty="0"/>
                  <a:t> for all activation function inputs z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78" y="5832961"/>
                <a:ext cx="4171873" cy="738664"/>
              </a:xfrm>
              <a:prstGeom prst="rect">
                <a:avLst/>
              </a:prstGeom>
              <a:blipFill>
                <a:blip r:embed="rId11"/>
                <a:stretch>
                  <a:fillRect l="-4559" t="-86441" r="-2736" b="-779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/>
              <p:cNvSpPr txBox="1"/>
              <p:nvPr/>
            </p:nvSpPr>
            <p:spPr>
              <a:xfrm>
                <a:off x="2372362" y="2018812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5" name="文字方塊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362" y="2018812"/>
                <a:ext cx="427874" cy="430887"/>
              </a:xfrm>
              <a:prstGeom prst="rect">
                <a:avLst/>
              </a:prstGeom>
              <a:blipFill>
                <a:blip r:embed="rId12"/>
                <a:stretch>
                  <a:fillRect l="-8571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2386001" y="3883173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001" y="3883173"/>
                <a:ext cx="436145" cy="430887"/>
              </a:xfrm>
              <a:prstGeom prst="rect">
                <a:avLst/>
              </a:prstGeom>
              <a:blipFill>
                <a:blip r:embed="rId13"/>
                <a:stretch>
                  <a:fillRect l="-8333" r="-555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群組 3"/>
          <p:cNvGrpSpPr/>
          <p:nvPr/>
        </p:nvGrpSpPr>
        <p:grpSpPr>
          <a:xfrm>
            <a:off x="8495653" y="1939010"/>
            <a:ext cx="1629374" cy="574158"/>
            <a:chOff x="6972319" y="1991264"/>
            <a:chExt cx="1629374" cy="574158"/>
          </a:xfrm>
        </p:grpSpPr>
        <p:cxnSp>
          <p:nvCxnSpPr>
            <p:cNvPr id="65" name="直線單箭頭接點 64"/>
            <p:cNvCxnSpPr/>
            <p:nvPr/>
          </p:nvCxnSpPr>
          <p:spPr>
            <a:xfrm>
              <a:off x="7511561" y="2260065"/>
              <a:ext cx="6490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橢圓 65"/>
            <p:cNvSpPr/>
            <p:nvPr/>
          </p:nvSpPr>
          <p:spPr>
            <a:xfrm>
              <a:off x="6972319" y="1991264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手繪多邊形 67"/>
            <p:cNvSpPr/>
            <p:nvPr/>
          </p:nvSpPr>
          <p:spPr>
            <a:xfrm>
              <a:off x="7029490" y="2083023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字方塊 69"/>
                <p:cNvSpPr txBox="1"/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0" name="文字方塊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0000" r="-666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群組 4"/>
          <p:cNvGrpSpPr/>
          <p:nvPr/>
        </p:nvGrpSpPr>
        <p:grpSpPr>
          <a:xfrm>
            <a:off x="8495654" y="3807759"/>
            <a:ext cx="1594801" cy="574158"/>
            <a:chOff x="6971653" y="3807759"/>
            <a:chExt cx="1594801" cy="574158"/>
          </a:xfrm>
        </p:grpSpPr>
        <p:cxnSp>
          <p:nvCxnSpPr>
            <p:cNvPr id="64" name="直線單箭頭接點 63"/>
            <p:cNvCxnSpPr/>
            <p:nvPr/>
          </p:nvCxnSpPr>
          <p:spPr>
            <a:xfrm>
              <a:off x="7469205" y="4136249"/>
              <a:ext cx="6556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橢圓 66"/>
            <p:cNvSpPr/>
            <p:nvPr/>
          </p:nvSpPr>
          <p:spPr>
            <a:xfrm>
              <a:off x="6971653" y="3807759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手繪多邊形 68"/>
            <p:cNvSpPr/>
            <p:nvPr/>
          </p:nvSpPr>
          <p:spPr>
            <a:xfrm>
              <a:off x="7034221" y="3917795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文字方塊 70"/>
                <p:cNvSpPr txBox="1"/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1" name="文字方塊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9672" r="-6557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3875681" y="3510553"/>
                <a:ext cx="3500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681" y="3510553"/>
                <a:ext cx="3500958" cy="523220"/>
              </a:xfrm>
              <a:prstGeom prst="rect">
                <a:avLst/>
              </a:prstGeom>
              <a:blipFill>
                <a:blip r:embed="rId17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5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3" grpId="0"/>
      <p:bldP spid="114" grpId="0"/>
      <p:bldP spid="115" grpId="0"/>
      <p:bldP spid="116" grpId="0"/>
      <p:bldP spid="117" grpId="0"/>
      <p:bldP spid="45" grpId="0" animBg="1"/>
      <p:bldP spid="49" grpId="0"/>
      <p:bldP spid="51" grpId="0"/>
      <p:bldP spid="53" grpId="0"/>
      <p:bldP spid="54" grpId="0"/>
      <p:bldP spid="4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Forward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522606-448B-1743-AC50-9F979FC6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2747013" y="3109164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V="1">
            <a:off x="2747013" y="2855826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719663" y="2489633"/>
            <a:ext cx="574158" cy="574158"/>
            <a:chOff x="5170781" y="1854574"/>
            <a:chExt cx="574158" cy="574158"/>
          </a:xfrm>
        </p:grpSpPr>
        <p:sp>
          <p:nvSpPr>
            <p:cNvPr id="7" name="橢圓 6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397101" y="3109165"/>
            <a:ext cx="458287" cy="838405"/>
            <a:chOff x="10102194" y="1939763"/>
            <a:chExt cx="458287" cy="838405"/>
          </a:xfrm>
        </p:grpSpPr>
        <p:sp>
          <p:nvSpPr>
            <p:cNvPr id="10" name="矩形 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356127" y="2635605"/>
            <a:ext cx="474993" cy="425277"/>
            <a:chOff x="3357891" y="3538413"/>
            <a:chExt cx="474993" cy="425277"/>
          </a:xfrm>
        </p:grpSpPr>
        <p:sp>
          <p:nvSpPr>
            <p:cNvPr id="14" name="矩形 13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5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2" imgW="139680" imgH="139680" progId="Equation.3">
                    <p:embed/>
                  </p:oleObj>
                </mc:Choice>
                <mc:Fallback>
                  <p:oleObj name="方程式" r:id="rId2" imgW="139680" imgH="139680" progId="Equation.3">
                    <p:embed/>
                    <p:pic>
                      <p:nvPicPr>
                        <p:cNvPr id="1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6" name="直線單箭頭接點 15"/>
          <p:cNvCxnSpPr/>
          <p:nvPr/>
        </p:nvCxnSpPr>
        <p:spPr>
          <a:xfrm flipV="1">
            <a:off x="4831119" y="281336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258071" y="2361753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071" y="2361753"/>
                <a:ext cx="493212" cy="430887"/>
              </a:xfrm>
              <a:prstGeom prst="rect">
                <a:avLst/>
              </a:prstGeom>
              <a:blipFill>
                <a:blip r:embed="rId4"/>
                <a:stretch>
                  <a:fillRect l="-100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172866" y="2305419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866" y="2305419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>
          <a:xfrm>
            <a:off x="6947940" y="2460994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20" name="文字方塊 19"/>
          <p:cNvSpPr txBox="1"/>
          <p:nvPr/>
        </p:nvSpPr>
        <p:spPr>
          <a:xfrm rot="2277005">
            <a:off x="6799951" y="3533077"/>
            <a:ext cx="14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249799" y="3613837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799" y="3613837"/>
                <a:ext cx="501484" cy="430887"/>
              </a:xfrm>
              <a:prstGeom prst="rect">
                <a:avLst/>
              </a:prstGeom>
              <a:blipFill>
                <a:blip r:embed="rId6"/>
                <a:stretch>
                  <a:fillRect l="-7317" r="-48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286685" y="2572107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685" y="2572107"/>
                <a:ext cx="427874" cy="430887"/>
              </a:xfrm>
              <a:prstGeom prst="rect">
                <a:avLst/>
              </a:prstGeom>
              <a:blipFill>
                <a:blip r:embed="rId7"/>
                <a:stretch>
                  <a:fillRect l="-11429" r="-5714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2300324" y="4436468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324" y="4436468"/>
                <a:ext cx="436145" cy="430887"/>
              </a:xfrm>
              <a:prstGeom prst="rect">
                <a:avLst/>
              </a:prstGeom>
              <a:blipFill>
                <a:blip r:embed="rId8"/>
                <a:stretch>
                  <a:fillRect l="-8108" r="-2703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群組 23"/>
          <p:cNvGrpSpPr/>
          <p:nvPr/>
        </p:nvGrpSpPr>
        <p:grpSpPr>
          <a:xfrm>
            <a:off x="8409976" y="2492305"/>
            <a:ext cx="1629374" cy="574158"/>
            <a:chOff x="6972319" y="1991264"/>
            <a:chExt cx="1629374" cy="574158"/>
          </a:xfrm>
        </p:grpSpPr>
        <p:cxnSp>
          <p:nvCxnSpPr>
            <p:cNvPr id="25" name="直線單箭頭接點 24"/>
            <p:cNvCxnSpPr/>
            <p:nvPr/>
          </p:nvCxnSpPr>
          <p:spPr>
            <a:xfrm>
              <a:off x="7511561" y="2260065"/>
              <a:ext cx="64900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橢圓 25"/>
            <p:cNvSpPr/>
            <p:nvPr/>
          </p:nvSpPr>
          <p:spPr>
            <a:xfrm>
              <a:off x="6972319" y="1991264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7029490" y="2083023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/>
                <p:cNvSpPr txBox="1"/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5054" y="1995620"/>
                  <a:ext cx="36663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666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群組 28"/>
          <p:cNvGrpSpPr/>
          <p:nvPr/>
        </p:nvGrpSpPr>
        <p:grpSpPr>
          <a:xfrm>
            <a:off x="8409977" y="4361054"/>
            <a:ext cx="1594801" cy="574158"/>
            <a:chOff x="6971653" y="3807759"/>
            <a:chExt cx="1594801" cy="574158"/>
          </a:xfrm>
        </p:grpSpPr>
        <p:cxnSp>
          <p:nvCxnSpPr>
            <p:cNvPr id="30" name="直線單箭頭接點 29"/>
            <p:cNvCxnSpPr/>
            <p:nvPr/>
          </p:nvCxnSpPr>
          <p:spPr>
            <a:xfrm>
              <a:off x="7469205" y="4136249"/>
              <a:ext cx="65565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橢圓 30"/>
            <p:cNvSpPr/>
            <p:nvPr/>
          </p:nvSpPr>
          <p:spPr>
            <a:xfrm>
              <a:off x="6971653" y="3807759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7034221" y="3917795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/>
                <p:cNvSpPr txBox="1"/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2698" y="3931665"/>
                  <a:ext cx="37375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9672" r="-6557" b="-2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3899197" y="3970174"/>
                <a:ext cx="35009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197" y="3970174"/>
                <a:ext cx="3500958" cy="523220"/>
              </a:xfrm>
              <a:prstGeom prst="rect">
                <a:avLst/>
              </a:prstGeom>
              <a:blipFill>
                <a:blip r:embed="rId1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2574616" y="5396952"/>
                <a:ext cx="18009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16" y="5396952"/>
                <a:ext cx="1800941" cy="430887"/>
              </a:xfrm>
              <a:prstGeom prst="rect">
                <a:avLst/>
              </a:prstGeom>
              <a:blipFill>
                <a:blip r:embed="rId13"/>
                <a:stretch>
                  <a:fillRect l="-11888" t="-162857" r="-4196" b="-2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>
              <a:xfrm>
                <a:off x="4375557" y="5324509"/>
                <a:ext cx="6125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557" y="5324509"/>
                <a:ext cx="612539" cy="523220"/>
              </a:xfrm>
              <a:prstGeom prst="rect">
                <a:avLst/>
              </a:prstGeom>
              <a:blipFill>
                <a:blip r:embed="rId1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parameters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blipFill>
                <a:blip r:embed="rId15"/>
                <a:stretch>
                  <a:fillRect l="-4444" t="-170588" r="-34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2574616" y="6050570"/>
                <a:ext cx="18092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16" y="6050570"/>
                <a:ext cx="1809213" cy="430887"/>
              </a:xfrm>
              <a:prstGeom prst="rect">
                <a:avLst/>
              </a:prstGeom>
              <a:blipFill>
                <a:blip r:embed="rId16"/>
                <a:stretch>
                  <a:fillRect l="-11806" t="-162857" r="-3472" b="-2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4375557" y="5958236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557" y="5958236"/>
                <a:ext cx="620811" cy="523220"/>
              </a:xfrm>
              <a:prstGeom prst="rect">
                <a:avLst/>
              </a:prstGeom>
              <a:blipFill>
                <a:blip r:embed="rId1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字方塊 39"/>
          <p:cNvSpPr txBox="1"/>
          <p:nvPr/>
        </p:nvSpPr>
        <p:spPr>
          <a:xfrm>
            <a:off x="5874964" y="5467725"/>
            <a:ext cx="391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value of the input connected by the weight</a:t>
            </a:r>
            <a:endParaRPr lang="zh-TW" altLang="en-US" sz="2800" dirty="0"/>
          </a:p>
        </p:txBody>
      </p:sp>
      <p:sp>
        <p:nvSpPr>
          <p:cNvPr id="41" name="右大括弧 40"/>
          <p:cNvSpPr/>
          <p:nvPr/>
        </p:nvSpPr>
        <p:spPr>
          <a:xfrm>
            <a:off x="5080674" y="5389860"/>
            <a:ext cx="471558" cy="1135304"/>
          </a:xfrm>
          <a:prstGeom prst="rightBrace">
            <a:avLst>
              <a:gd name="adj1" fmla="val 40651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Forward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E98EB3-6546-9679-B5AA-498554FF2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93" name="直線單箭頭接點 92"/>
          <p:cNvCxnSpPr/>
          <p:nvPr/>
        </p:nvCxnSpPr>
        <p:spPr>
          <a:xfrm>
            <a:off x="9228367" y="4470489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>
            <a:off x="9228366" y="2810893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橢圓 94"/>
          <p:cNvSpPr/>
          <p:nvPr/>
        </p:nvSpPr>
        <p:spPr>
          <a:xfrm>
            <a:off x="4332009" y="2600021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/>
          <p:cNvSpPr/>
          <p:nvPr/>
        </p:nvSpPr>
        <p:spPr>
          <a:xfrm>
            <a:off x="4320726" y="414771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/>
          <p:cNvSpPr/>
          <p:nvPr/>
        </p:nvSpPr>
        <p:spPr>
          <a:xfrm>
            <a:off x="6535431" y="2569323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橢圓 97"/>
          <p:cNvSpPr/>
          <p:nvPr/>
        </p:nvSpPr>
        <p:spPr>
          <a:xfrm>
            <a:off x="6554353" y="4141999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8689124" y="254209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橢圓 99"/>
          <p:cNvSpPr/>
          <p:nvPr/>
        </p:nvSpPr>
        <p:spPr>
          <a:xfrm>
            <a:off x="8730814" y="4141999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5" name="群組 104"/>
          <p:cNvGrpSpPr/>
          <p:nvPr/>
        </p:nvGrpSpPr>
        <p:grpSpPr>
          <a:xfrm>
            <a:off x="2715804" y="2876249"/>
            <a:ext cx="1588876" cy="1638300"/>
            <a:chOff x="1013669" y="3459098"/>
            <a:chExt cx="1588876" cy="1638300"/>
          </a:xfrm>
        </p:grpSpPr>
        <p:cxnSp>
          <p:nvCxnSpPr>
            <p:cNvPr id="184" name="直線單箭頭接點 183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群組 184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86" name="直線單箭頭接點 185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單箭頭接點 186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單箭頭接點 187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群組 106"/>
          <p:cNvGrpSpPr/>
          <p:nvPr/>
        </p:nvGrpSpPr>
        <p:grpSpPr>
          <a:xfrm>
            <a:off x="4934111" y="2861562"/>
            <a:ext cx="1588876" cy="1638300"/>
            <a:chOff x="1013669" y="3459098"/>
            <a:chExt cx="1588876" cy="1638300"/>
          </a:xfrm>
        </p:grpSpPr>
        <p:cxnSp>
          <p:nvCxnSpPr>
            <p:cNvPr id="179" name="直線單箭頭接點 17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0" name="群組 17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81" name="直線單箭頭接點 18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單箭頭接點 18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單箭頭接點 18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群組 107"/>
          <p:cNvGrpSpPr/>
          <p:nvPr/>
        </p:nvGrpSpPr>
        <p:grpSpPr>
          <a:xfrm>
            <a:off x="7134049" y="2841644"/>
            <a:ext cx="1588876" cy="1638300"/>
            <a:chOff x="1013669" y="3459098"/>
            <a:chExt cx="1588876" cy="1638300"/>
          </a:xfrm>
        </p:grpSpPr>
        <p:cxnSp>
          <p:nvCxnSpPr>
            <p:cNvPr id="174" name="直線單箭頭接點 173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5" name="群組 174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76" name="直線單箭頭接點 175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單箭頭接點 176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單箭頭接點 177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手繪多邊形 110"/>
          <p:cNvSpPr/>
          <p:nvPr/>
        </p:nvSpPr>
        <p:spPr>
          <a:xfrm>
            <a:off x="4387042" y="427353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手繪多邊形 120"/>
          <p:cNvSpPr/>
          <p:nvPr/>
        </p:nvSpPr>
        <p:spPr>
          <a:xfrm>
            <a:off x="4368432" y="2684089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手繪多邊形 121"/>
          <p:cNvSpPr/>
          <p:nvPr/>
        </p:nvSpPr>
        <p:spPr>
          <a:xfrm>
            <a:off x="6597354" y="269527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手繪多邊形 122"/>
          <p:cNvSpPr/>
          <p:nvPr/>
        </p:nvSpPr>
        <p:spPr>
          <a:xfrm>
            <a:off x="6613698" y="421860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手繪多邊形 123"/>
          <p:cNvSpPr/>
          <p:nvPr/>
        </p:nvSpPr>
        <p:spPr>
          <a:xfrm>
            <a:off x="8746295" y="263385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手繪多邊形 124"/>
          <p:cNvSpPr/>
          <p:nvPr/>
        </p:nvSpPr>
        <p:spPr>
          <a:xfrm>
            <a:off x="8793382" y="4252036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文字方塊 125"/>
          <p:cNvSpPr txBox="1"/>
          <p:nvPr/>
        </p:nvSpPr>
        <p:spPr>
          <a:xfrm>
            <a:off x="3314734" y="2396888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7" name="文字方塊 126"/>
          <p:cNvSpPr txBox="1"/>
          <p:nvPr/>
        </p:nvSpPr>
        <p:spPr>
          <a:xfrm>
            <a:off x="3481826" y="2985205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3179530" y="4502335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9" name="文字方塊 128"/>
          <p:cNvSpPr txBox="1"/>
          <p:nvPr/>
        </p:nvSpPr>
        <p:spPr>
          <a:xfrm>
            <a:off x="3331809" y="3932023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pSp>
        <p:nvGrpSpPr>
          <p:cNvPr id="130" name="群組 129"/>
          <p:cNvGrpSpPr/>
          <p:nvPr/>
        </p:nvGrpSpPr>
        <p:grpSpPr>
          <a:xfrm>
            <a:off x="4078057" y="2978058"/>
            <a:ext cx="458287" cy="838405"/>
            <a:chOff x="10102194" y="1939763"/>
            <a:chExt cx="458287" cy="838405"/>
          </a:xfrm>
        </p:grpSpPr>
        <p:sp>
          <p:nvSpPr>
            <p:cNvPr id="171" name="矩形 17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2" name="直線單箭頭接點 17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文字方塊 17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4087582" y="4527397"/>
            <a:ext cx="458287" cy="838405"/>
            <a:chOff x="10102194" y="1939763"/>
            <a:chExt cx="458287" cy="838405"/>
          </a:xfrm>
        </p:grpSpPr>
        <p:sp>
          <p:nvSpPr>
            <p:cNvPr id="168" name="矩形 16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9" name="直線單箭頭接點 16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文字方塊 169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34" name="文字方塊 133"/>
          <p:cNvSpPr txBox="1"/>
          <p:nvPr/>
        </p:nvSpPr>
        <p:spPr>
          <a:xfrm>
            <a:off x="4715955" y="2339502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0.98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5" name="文字方塊 134"/>
          <p:cNvSpPr txBox="1"/>
          <p:nvPr/>
        </p:nvSpPr>
        <p:spPr>
          <a:xfrm>
            <a:off x="4738274" y="3945033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6" name="文字方塊 135"/>
          <p:cNvSpPr txBox="1"/>
          <p:nvPr/>
        </p:nvSpPr>
        <p:spPr>
          <a:xfrm>
            <a:off x="5560142" y="2376032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37" name="文字方塊 136"/>
          <p:cNvSpPr txBox="1"/>
          <p:nvPr/>
        </p:nvSpPr>
        <p:spPr>
          <a:xfrm>
            <a:off x="5727234" y="2964349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38" name="文字方塊 137"/>
          <p:cNvSpPr txBox="1"/>
          <p:nvPr/>
        </p:nvSpPr>
        <p:spPr>
          <a:xfrm>
            <a:off x="5424938" y="4481479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39" name="文字方塊 138"/>
          <p:cNvSpPr txBox="1"/>
          <p:nvPr/>
        </p:nvSpPr>
        <p:spPr>
          <a:xfrm>
            <a:off x="5577217" y="3911167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40" name="文字方塊 139"/>
          <p:cNvSpPr txBox="1"/>
          <p:nvPr/>
        </p:nvSpPr>
        <p:spPr>
          <a:xfrm>
            <a:off x="7732921" y="2376949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7900013" y="2965266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7597717" y="4482396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7749996" y="391208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4" name="文字方塊 143"/>
          <p:cNvSpPr txBox="1"/>
          <p:nvPr/>
        </p:nvSpPr>
        <p:spPr>
          <a:xfrm>
            <a:off x="6859742" y="2369047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0.86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6882061" y="397457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148" name="群組 147"/>
          <p:cNvGrpSpPr/>
          <p:nvPr/>
        </p:nvGrpSpPr>
        <p:grpSpPr>
          <a:xfrm>
            <a:off x="6280701" y="2965943"/>
            <a:ext cx="458287" cy="838405"/>
            <a:chOff x="10102194" y="1939763"/>
            <a:chExt cx="458287" cy="838405"/>
          </a:xfrm>
        </p:grpSpPr>
        <p:sp>
          <p:nvSpPr>
            <p:cNvPr id="165" name="矩形 164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6" name="直線單箭頭接點 165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文字方塊 166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49" name="群組 148"/>
          <p:cNvGrpSpPr/>
          <p:nvPr/>
        </p:nvGrpSpPr>
        <p:grpSpPr>
          <a:xfrm>
            <a:off x="6283079" y="4490266"/>
            <a:ext cx="458287" cy="838405"/>
            <a:chOff x="10102194" y="1939763"/>
            <a:chExt cx="458287" cy="838405"/>
          </a:xfrm>
        </p:grpSpPr>
        <p:sp>
          <p:nvSpPr>
            <p:cNvPr id="162" name="矩形 16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3" name="直線單箭頭接點 16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文字方塊 16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50" name="群組 149"/>
          <p:cNvGrpSpPr/>
          <p:nvPr/>
        </p:nvGrpSpPr>
        <p:grpSpPr>
          <a:xfrm>
            <a:off x="8458941" y="2960751"/>
            <a:ext cx="458287" cy="838405"/>
            <a:chOff x="10102194" y="1939763"/>
            <a:chExt cx="458287" cy="838405"/>
          </a:xfrm>
        </p:grpSpPr>
        <p:sp>
          <p:nvSpPr>
            <p:cNvPr id="159" name="矩形 158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0" name="直線單箭頭接點 159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文字方塊 160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-2</a:t>
              </a:r>
              <a:endParaRPr lang="zh-TW" altLang="en-US" sz="2400" dirty="0"/>
            </a:p>
          </p:txBody>
        </p:sp>
      </p:grpSp>
      <p:grpSp>
        <p:nvGrpSpPr>
          <p:cNvPr id="151" name="群組 150"/>
          <p:cNvGrpSpPr/>
          <p:nvPr/>
        </p:nvGrpSpPr>
        <p:grpSpPr>
          <a:xfrm>
            <a:off x="8513021" y="4517587"/>
            <a:ext cx="458287" cy="838405"/>
            <a:chOff x="10102194" y="1939763"/>
            <a:chExt cx="458287" cy="838405"/>
          </a:xfrm>
        </p:grpSpPr>
        <p:sp>
          <p:nvSpPr>
            <p:cNvPr id="156" name="矩形 15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7" name="直線單箭頭接點 15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文字方塊 157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</p:grpSp>
      <p:sp>
        <p:nvSpPr>
          <p:cNvPr id="152" name="矩形 151"/>
          <p:cNvSpPr/>
          <p:nvPr/>
        </p:nvSpPr>
        <p:spPr>
          <a:xfrm>
            <a:off x="2355698" y="269527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2324455" y="4337044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文字方塊 153"/>
          <p:cNvSpPr txBox="1"/>
          <p:nvPr/>
        </p:nvSpPr>
        <p:spPr>
          <a:xfrm>
            <a:off x="2367866" y="2681817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2262083" y="4281248"/>
            <a:ext cx="48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文字方塊 195"/>
              <p:cNvSpPr txBox="1"/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parameters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196" name="文字方塊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083" y="1576189"/>
                <a:ext cx="5138073" cy="430887"/>
              </a:xfrm>
              <a:prstGeom prst="rect">
                <a:avLst/>
              </a:prstGeom>
              <a:blipFill>
                <a:blip r:embed="rId3"/>
                <a:stretch>
                  <a:fillRect l="-4444" t="-170588" r="-34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橢圓 5"/>
          <p:cNvSpPr/>
          <p:nvPr/>
        </p:nvSpPr>
        <p:spPr>
          <a:xfrm>
            <a:off x="3247131" y="4574081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7" name="橢圓 196"/>
          <p:cNvSpPr/>
          <p:nvPr/>
        </p:nvSpPr>
        <p:spPr>
          <a:xfrm>
            <a:off x="5497337" y="4507143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8" name="橢圓 197"/>
          <p:cNvSpPr/>
          <p:nvPr/>
        </p:nvSpPr>
        <p:spPr>
          <a:xfrm>
            <a:off x="7665727" y="4489211"/>
            <a:ext cx="580232" cy="440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98362" y="5751575"/>
                <a:ext cx="1276440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362" y="5751575"/>
                <a:ext cx="1276440" cy="702244"/>
              </a:xfrm>
              <a:prstGeom prst="rect">
                <a:avLst/>
              </a:prstGeom>
              <a:blipFill>
                <a:blip r:embed="rId4"/>
                <a:stretch>
                  <a:fillRect l="-4902" r="-4902" b="-140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文字方塊 198"/>
              <p:cNvSpPr txBox="1"/>
              <p:nvPr/>
            </p:nvSpPr>
            <p:spPr>
              <a:xfrm>
                <a:off x="5401767" y="5740323"/>
                <a:ext cx="144956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=0.12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9" name="文字方塊 1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67" y="5740323"/>
                <a:ext cx="1449564" cy="702244"/>
              </a:xfrm>
              <a:prstGeom prst="rect">
                <a:avLst/>
              </a:prstGeom>
              <a:blipFill>
                <a:blip r:embed="rId5"/>
                <a:stretch>
                  <a:fillRect l="-4348" t="-1786" r="-4348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文字方塊 199"/>
              <p:cNvSpPr txBox="1"/>
              <p:nvPr/>
            </p:nvSpPr>
            <p:spPr>
              <a:xfrm>
                <a:off x="7735243" y="5717709"/>
                <a:ext cx="1449564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=0.11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0" name="文字方塊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243" y="5717709"/>
                <a:ext cx="1449564" cy="702244"/>
              </a:xfrm>
              <a:prstGeom prst="rect">
                <a:avLst/>
              </a:prstGeom>
              <a:blipFill>
                <a:blip r:embed="rId6"/>
                <a:stretch>
                  <a:fillRect l="-5217" t="-1786" r="-4348" b="-160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手繪多邊形 10"/>
          <p:cNvSpPr/>
          <p:nvPr/>
        </p:nvSpPr>
        <p:spPr>
          <a:xfrm rot="21124121">
            <a:off x="2692245" y="4861340"/>
            <a:ext cx="609539" cy="1303867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1" name="手繪多邊形 200"/>
          <p:cNvSpPr/>
          <p:nvPr/>
        </p:nvSpPr>
        <p:spPr>
          <a:xfrm rot="20753515">
            <a:off x="5013316" y="4879397"/>
            <a:ext cx="609539" cy="1148623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2" name="手繪多邊形 201"/>
          <p:cNvSpPr/>
          <p:nvPr/>
        </p:nvSpPr>
        <p:spPr>
          <a:xfrm rot="20443089">
            <a:off x="7265665" y="4898506"/>
            <a:ext cx="609539" cy="1148623"/>
          </a:xfrm>
          <a:custGeom>
            <a:avLst/>
            <a:gdLst>
              <a:gd name="connsiteX0" fmla="*/ 609539 w 609539"/>
              <a:gd name="connsiteY0" fmla="*/ 0 h 1303867"/>
              <a:gd name="connsiteX1" fmla="*/ 16873 w 609539"/>
              <a:gd name="connsiteY1" fmla="*/ 389467 h 1303867"/>
              <a:gd name="connsiteX2" fmla="*/ 220073 w 609539"/>
              <a:gd name="connsiteY2" fmla="*/ 1303867 h 13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539" h="1303867">
                <a:moveTo>
                  <a:pt x="609539" y="0"/>
                </a:moveTo>
                <a:cubicBezTo>
                  <a:pt x="345661" y="86078"/>
                  <a:pt x="81784" y="172156"/>
                  <a:pt x="16873" y="389467"/>
                </a:cubicBezTo>
                <a:cubicBezTo>
                  <a:pt x="-48038" y="606778"/>
                  <a:pt x="86017" y="955322"/>
                  <a:pt x="220073" y="130386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0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44" grpId="0" animBg="1"/>
      <p:bldP spid="145" grpId="0" animBg="1"/>
      <p:bldP spid="6" grpId="0" animBg="1"/>
      <p:bldP spid="197" grpId="0" animBg="1"/>
      <p:bldP spid="198" grpId="0" animBg="1"/>
      <p:bldP spid="10" grpId="0"/>
      <p:bldP spid="199" grpId="0"/>
      <p:bldP spid="200" grpId="0"/>
      <p:bldP spid="11" grpId="0" animBg="1"/>
      <p:bldP spid="201" grpId="0" animBg="1"/>
      <p:bldP spid="20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F710A8-4BB0-B7CD-6835-4CB0E2C05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2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7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8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9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0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blipFill>
                <a:blip r:embed="rId11"/>
                <a:stretch>
                  <a:fillRect l="-18919" r="-10811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blipFill>
                <a:blip r:embed="rId12"/>
                <a:stretch>
                  <a:fillRect l="-926" r="-926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blipFill>
                <a:blip r:embed="rId13"/>
                <a:stretch>
                  <a:fillRect l="-25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接點 79"/>
          <p:cNvCxnSpPr/>
          <p:nvPr/>
        </p:nvCxnSpPr>
        <p:spPr>
          <a:xfrm>
            <a:off x="2981491" y="5989485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向下箭號 80"/>
          <p:cNvSpPr/>
          <p:nvPr/>
        </p:nvSpPr>
        <p:spPr>
          <a:xfrm rot="16200000" flipH="1">
            <a:off x="3050360" y="6092578"/>
            <a:ext cx="446431" cy="5841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/>
              <p:cNvSpPr txBox="1"/>
              <p:nvPr/>
            </p:nvSpPr>
            <p:spPr>
              <a:xfrm>
                <a:off x="3667978" y="6148406"/>
                <a:ext cx="8620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2" name="文字方塊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978" y="6148406"/>
                <a:ext cx="862031" cy="430887"/>
              </a:xfrm>
              <a:prstGeom prst="rect">
                <a:avLst/>
              </a:prstGeom>
              <a:blipFill>
                <a:blip r:embed="rId14"/>
                <a:stretch>
                  <a:fillRect l="-4348" t="-2941" b="-88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群組 60"/>
          <p:cNvGrpSpPr/>
          <p:nvPr/>
        </p:nvGrpSpPr>
        <p:grpSpPr>
          <a:xfrm>
            <a:off x="4922227" y="4023380"/>
            <a:ext cx="3918289" cy="2555912"/>
            <a:chOff x="3499192" y="4150859"/>
            <a:chExt cx="3918289" cy="2555912"/>
          </a:xfrm>
        </p:grpSpPr>
        <p:pic>
          <p:nvPicPr>
            <p:cNvPr id="64" name="圖片 6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99192" y="4150859"/>
              <a:ext cx="3918289" cy="25559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字方塊 64"/>
                <p:cNvSpPr txBox="1"/>
                <p:nvPr/>
              </p:nvSpPr>
              <p:spPr>
                <a:xfrm>
                  <a:off x="5916744" y="5782903"/>
                  <a:ext cx="7384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4" name="文字方塊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744" y="5782903"/>
                  <a:ext cx="738407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4959" t="-1667" b="-1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字方塊 66"/>
                <p:cNvSpPr txBox="1"/>
                <p:nvPr/>
              </p:nvSpPr>
              <p:spPr>
                <a:xfrm>
                  <a:off x="4822145" y="4960463"/>
                  <a:ext cx="6657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5" name="文字方塊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2145" y="4960463"/>
                  <a:ext cx="665760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5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7" grpId="0"/>
      <p:bldP spid="78" grpId="0"/>
      <p:bldP spid="79" grpId="0"/>
      <p:bldP spid="81" grpId="0" animBg="1"/>
      <p:bldP spid="8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21" name="內容版面配置區 20">
            <a:extLst>
              <a:ext uri="{FF2B5EF4-FFF2-40B4-BE49-F238E27FC236}">
                <a16:creationId xmlns:a16="http://schemas.microsoft.com/office/drawing/2014/main" id="{8A2F7606-64AC-2220-3128-D9FDD1C2C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3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6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7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8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9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10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1" imgW="139680" imgH="139680" progId="Equation.3">
                    <p:embed/>
                  </p:oleObj>
                </mc:Choice>
                <mc:Fallback>
                  <p:oleObj name="方程式" r:id="rId11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4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5" imgW="139680" imgH="139680" progId="Equation.3">
                    <p:embed/>
                  </p:oleObj>
                </mc:Choice>
                <mc:Fallback>
                  <p:oleObj name="方程式" r:id="rId15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  <a:blipFill>
                <a:blip r:embed="rId16"/>
                <a:stretch>
                  <a:fillRect l="-20588" t="-22857" r="-35294" b="-4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8727394" y="4389504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709104" y="2541908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7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24" y="5071915"/>
                <a:ext cx="461408" cy="819263"/>
              </a:xfrm>
              <a:prstGeom prst="rect">
                <a:avLst/>
              </a:prstGeom>
              <a:blipFill>
                <a:blip r:embed="rId18"/>
                <a:stretch>
                  <a:fillRect l="-18919" r="-10811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08" y="5071914"/>
                <a:ext cx="1349537" cy="819263"/>
              </a:xfrm>
              <a:prstGeom prst="rect">
                <a:avLst/>
              </a:prstGeom>
              <a:blipFill>
                <a:blip r:embed="rId19"/>
                <a:stretch>
                  <a:fillRect l="-926" r="-926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023" y="3192313"/>
                <a:ext cx="1454244" cy="430887"/>
              </a:xfrm>
              <a:prstGeom prst="rect">
                <a:avLst/>
              </a:prstGeom>
              <a:blipFill>
                <a:blip r:embed="rId20"/>
                <a:stretch>
                  <a:fillRect l="-25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接點 79"/>
          <p:cNvCxnSpPr/>
          <p:nvPr/>
        </p:nvCxnSpPr>
        <p:spPr>
          <a:xfrm>
            <a:off x="3461477" y="5941975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4374627" y="5023554"/>
                <a:ext cx="3557256" cy="842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627" y="5023554"/>
                <a:ext cx="3557256" cy="842282"/>
              </a:xfrm>
              <a:prstGeom prst="rect">
                <a:avLst/>
              </a:prstGeom>
              <a:blipFill>
                <a:blip r:embed="rId21"/>
                <a:stretch>
                  <a:fillRect l="-1779" r="-2135" b="-149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字方塊 63"/>
          <p:cNvSpPr txBox="1"/>
          <p:nvPr/>
        </p:nvSpPr>
        <p:spPr>
          <a:xfrm>
            <a:off x="7691181" y="5272935"/>
            <a:ext cx="199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(Chain rule)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7832642" y="3129389"/>
                <a:ext cx="23636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642" y="3129389"/>
                <a:ext cx="2363660" cy="523220"/>
              </a:xfrm>
              <a:prstGeom prst="rect">
                <a:avLst/>
              </a:prstGeom>
              <a:blipFill>
                <a:blip r:embed="rId22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字方塊 66"/>
              <p:cNvSpPr txBox="1"/>
              <p:nvPr/>
            </p:nvSpPr>
            <p:spPr>
              <a:xfrm>
                <a:off x="5240588" y="606493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文字方塊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588" y="6064932"/>
                <a:ext cx="501484" cy="430887"/>
              </a:xfrm>
              <a:prstGeom prst="rect">
                <a:avLst/>
              </a:prstGeom>
              <a:blipFill>
                <a:blip r:embed="rId23"/>
                <a:stretch>
                  <a:fillRect l="-7317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字方塊 67"/>
              <p:cNvSpPr txBox="1"/>
              <p:nvPr/>
            </p:nvSpPr>
            <p:spPr>
              <a:xfrm>
                <a:off x="6632501" y="6064932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文字方塊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501" y="6064932"/>
                <a:ext cx="490647" cy="430887"/>
              </a:xfrm>
              <a:prstGeom prst="rect">
                <a:avLst/>
              </a:prstGeom>
              <a:blipFill>
                <a:blip r:embed="rId24"/>
                <a:stretch>
                  <a:fillRect l="-10000" r="-5000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接點 68"/>
          <p:cNvCxnSpPr/>
          <p:nvPr/>
        </p:nvCxnSpPr>
        <p:spPr>
          <a:xfrm>
            <a:off x="5235682" y="5925042"/>
            <a:ext cx="5063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6646194" y="5925042"/>
            <a:ext cx="50639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>
            <a:off x="5850545" y="5891176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>
            <a:off x="7303375" y="5925042"/>
            <a:ext cx="506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914733" y="5891176"/>
            <a:ext cx="36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7392944" y="5882634"/>
            <a:ext cx="362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433803" y="5864876"/>
            <a:ext cx="152654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Assumed it’s known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155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3" grpId="0" animBg="1"/>
      <p:bldP spid="44" grpId="0" animBg="1"/>
      <p:bldP spid="61" grpId="0"/>
      <p:bldP spid="64" grpId="0"/>
      <p:bldP spid="65" grpId="0"/>
      <p:bldP spid="67" grpId="0" animBg="1"/>
      <p:bldP spid="68" grpId="0" animBg="1"/>
      <p:bldP spid="3" grpId="0"/>
      <p:bldP spid="73" grpId="0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7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8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9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0" imgW="139680" imgH="139680" progId="Equation.3">
                    <p:embed/>
                  </p:oleObj>
                </mc:Choice>
                <mc:Fallback>
                  <p:oleObj name="方程式" r:id="rId10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11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  <a:blipFill>
                <a:blip r:embed="rId12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3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4" imgW="139680" imgH="139680" progId="Equation.3">
                    <p:embed/>
                  </p:oleObj>
                </mc:Choice>
                <mc:Fallback>
                  <p:oleObj name="方程式" r:id="rId14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  <a:blipFill>
                <a:blip r:embed="rId15"/>
                <a:stretch>
                  <a:fillRect l="-20588" t="-22857" r="-35294" b="-4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8727394" y="4389504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709104" y="2541908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6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blipFill>
                <a:blip r:embed="rId17"/>
                <a:stretch>
                  <a:fillRect l="-18421" r="-5263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blipFill>
                <a:blip r:embed="rId18"/>
                <a:stretch>
                  <a:fillRect l="-11765" t="-1538" r="-1568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blipFill>
                <a:blip r:embed="rId19"/>
                <a:stretch>
                  <a:fillRect l="-13636" r="-15909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2459689" y="5330105"/>
                <a:ext cx="4442305" cy="830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689" y="5330105"/>
                <a:ext cx="4442305" cy="830805"/>
              </a:xfrm>
              <a:prstGeom prst="rect">
                <a:avLst/>
              </a:prstGeom>
              <a:blipFill>
                <a:blip r:embed="rId20"/>
                <a:stretch>
                  <a:fillRect l="-1425" b="-13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B1E3F80-F7A8-B586-E9FB-63554FCC1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21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6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4" grpId="0"/>
      <p:bldP spid="75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5111356-C5BB-E1CE-8DDC-5B71E32F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57ADAC4-333B-4150-81B9-D83E2282A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84D8BB4-870D-6E47-AAAB-91AADCF0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AECD1F-6EC2-A944-B693-51C7C949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46668"/>
            <a:ext cx="11200903" cy="56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7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5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6" imgW="139680" imgH="139680" progId="Equation.3">
                    <p:embed/>
                  </p:oleObj>
                </mc:Choice>
                <mc:Fallback>
                  <p:oleObj name="方程式" r:id="rId6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blipFill>
                <a:blip r:embed="rId7"/>
                <a:stretch>
                  <a:fillRect l="-18421" r="-5263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blipFill>
                <a:blip r:embed="rId8"/>
                <a:stretch>
                  <a:fillRect l="-11765" t="-1538" r="-1568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blipFill>
                <a:blip r:embed="rId9"/>
                <a:stretch>
                  <a:fillRect l="-13636" r="-15909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2459689" y="5347038"/>
                <a:ext cx="4442305" cy="830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689" y="5347038"/>
                <a:ext cx="4442305" cy="830805"/>
              </a:xfrm>
              <a:prstGeom prst="rect">
                <a:avLst/>
              </a:prstGeom>
              <a:blipFill>
                <a:blip r:embed="rId10"/>
                <a:stretch>
                  <a:fillRect l="-1425" b="-13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2B7D875-3A03-5D98-E873-0BA0937EC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1" name="流程圖: 抽選 60"/>
          <p:cNvSpPr/>
          <p:nvPr/>
        </p:nvSpPr>
        <p:spPr>
          <a:xfrm rot="16200000">
            <a:off x="5074779" y="2521810"/>
            <a:ext cx="742170" cy="664797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817752" y="1979371"/>
                <a:ext cx="10466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752" y="1979371"/>
                <a:ext cx="104669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 flipV="1">
            <a:off x="7828202" y="4664575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H="1" flipV="1">
            <a:off x="7848051" y="2824094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>
            <a:stCxn id="39" idx="1"/>
          </p:cNvCxnSpPr>
          <p:nvPr/>
        </p:nvCxnSpPr>
        <p:spPr>
          <a:xfrm flipH="1" flipV="1">
            <a:off x="5788467" y="2834257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>
            <a:stCxn id="50" idx="1"/>
            <a:endCxn id="61" idx="2"/>
          </p:cNvCxnSpPr>
          <p:nvPr/>
        </p:nvCxnSpPr>
        <p:spPr>
          <a:xfrm flipH="1" flipV="1">
            <a:off x="5778264" y="2854208"/>
            <a:ext cx="1586939" cy="18103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2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直線單箭頭接點 67"/>
          <p:cNvCxnSpPr/>
          <p:nvPr/>
        </p:nvCxnSpPr>
        <p:spPr>
          <a:xfrm flipH="1">
            <a:off x="4156547" y="2841642"/>
            <a:ext cx="8492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056397" y="4310861"/>
                <a:ext cx="54239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zh-TW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400" dirty="0"/>
                  <a:t>is a constant because z is </a:t>
                </a:r>
              </a:p>
              <a:p>
                <a:r>
                  <a:rPr lang="en-US" altLang="zh-TW" sz="2400" dirty="0"/>
                  <a:t>already determined in the forward pass.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397" y="4310861"/>
                <a:ext cx="5423997" cy="830997"/>
              </a:xfrm>
              <a:prstGeom prst="rect">
                <a:avLst/>
              </a:prstGeom>
              <a:blipFill>
                <a:blip r:embed="rId13"/>
                <a:stretch>
                  <a:fillRect l="-1636" t="-4545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8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單箭頭接點 4"/>
          <p:cNvCxnSpPr/>
          <p:nvPr/>
        </p:nvCxnSpPr>
        <p:spPr>
          <a:xfrm flipV="1">
            <a:off x="2188213" y="3176897"/>
            <a:ext cx="1686350" cy="1588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188213" y="2923559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5160863" y="2557366"/>
            <a:ext cx="574158" cy="574158"/>
            <a:chOff x="5170781" y="1854574"/>
            <a:chExt cx="574158" cy="574158"/>
          </a:xfrm>
        </p:grpSpPr>
        <p:sp>
          <p:nvSpPr>
            <p:cNvPr id="8" name="橢圓 7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838301" y="3176898"/>
            <a:ext cx="458287" cy="838405"/>
            <a:chOff x="10102194" y="1939763"/>
            <a:chExt cx="458287" cy="838405"/>
          </a:xfrm>
        </p:grpSpPr>
        <p:sp>
          <p:nvSpPr>
            <p:cNvPr id="11" name="矩形 10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b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797327" y="2703338"/>
            <a:ext cx="474993" cy="425277"/>
            <a:chOff x="3357891" y="3538413"/>
            <a:chExt cx="474993" cy="425277"/>
          </a:xfrm>
        </p:grpSpPr>
        <p:sp>
          <p:nvSpPr>
            <p:cNvPr id="15" name="矩形 14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6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7" name="直線單箭頭接點 16"/>
          <p:cNvCxnSpPr/>
          <p:nvPr/>
        </p:nvCxnSpPr>
        <p:spPr>
          <a:xfrm flipV="1">
            <a:off x="4272319" y="288109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71" y="2429486"/>
                <a:ext cx="493212" cy="430887"/>
              </a:xfrm>
              <a:prstGeom prst="rect">
                <a:avLst/>
              </a:prstGeom>
              <a:blipFill>
                <a:blip r:embed="rId5"/>
                <a:stretch>
                  <a:fillRect l="-7317" r="-2439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066" y="2373152"/>
                <a:ext cx="308161" cy="430887"/>
              </a:xfrm>
              <a:prstGeom prst="rect">
                <a:avLst/>
              </a:prstGeom>
              <a:blipFill>
                <a:blip r:embed="rId6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999" y="3681570"/>
                <a:ext cx="501484" cy="430887"/>
              </a:xfrm>
              <a:prstGeom prst="rect">
                <a:avLst/>
              </a:prstGeom>
              <a:blipFill>
                <a:blip r:embed="rId7"/>
                <a:stretch>
                  <a:fillRect l="-7143" r="-238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85" y="2639840"/>
                <a:ext cx="427874" cy="430887"/>
              </a:xfrm>
              <a:prstGeom prst="rect">
                <a:avLst/>
              </a:prstGeom>
              <a:blipFill>
                <a:blip r:embed="rId8"/>
                <a:stretch>
                  <a:fillRect l="-8333" r="-277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24" y="4504201"/>
                <a:ext cx="436145" cy="430887"/>
              </a:xfrm>
              <a:prstGeom prst="rect">
                <a:avLst/>
              </a:prstGeom>
              <a:blipFill>
                <a:blip r:embed="rId9"/>
                <a:stretch>
                  <a:fillRect l="-11429" r="-571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6849858" y="2905652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5775938" y="2854208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7385052" y="2633987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0" imgW="139680" imgH="139680" progId="Equation.3">
                    <p:embed/>
                  </p:oleObj>
                </mc:Choice>
                <mc:Fallback>
                  <p:oleObj name="方程式" r:id="rId10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7860044" y="2841642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8" y="2376833"/>
                <a:ext cx="501484" cy="430887"/>
              </a:xfrm>
              <a:prstGeom prst="rect">
                <a:avLst/>
              </a:prstGeom>
              <a:blipFill>
                <a:blip r:embed="rId11"/>
                <a:stretch>
                  <a:fillRect l="-7317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643" y="2322422"/>
                <a:ext cx="308161" cy="430887"/>
              </a:xfrm>
              <a:prstGeom prst="rect">
                <a:avLst/>
              </a:prstGeom>
              <a:blipFill>
                <a:blip r:embed="rId12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828" y="2318228"/>
                <a:ext cx="290912" cy="430887"/>
              </a:xfrm>
              <a:prstGeom prst="rect">
                <a:avLst/>
              </a:prstGeom>
              <a:blipFill>
                <a:blip r:embed="rId13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365203" y="4451938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4" imgW="139680" imgH="139680" progId="Equation.3">
                    <p:embed/>
                  </p:oleObj>
                </mc:Choice>
                <mc:Fallback>
                  <p:oleObj name="方程式" r:id="rId14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7872067" y="4691150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262" y="4174061"/>
                <a:ext cx="409609" cy="430887"/>
              </a:xfrm>
              <a:prstGeom prst="rect">
                <a:avLst/>
              </a:prstGeom>
              <a:blipFill>
                <a:blip r:embed="rId15"/>
                <a:stretch>
                  <a:fillRect l="-20588" t="-22857" r="-35294" b="-4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6776428" y="4674775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endCxn id="50" idx="1"/>
          </p:cNvCxnSpPr>
          <p:nvPr/>
        </p:nvCxnSpPr>
        <p:spPr>
          <a:xfrm>
            <a:off x="5788466" y="2885816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8727394" y="4389504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8709104" y="2541908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229" y="3755679"/>
                <a:ext cx="490647" cy="430887"/>
              </a:xfrm>
              <a:prstGeom prst="rect">
                <a:avLst/>
              </a:prstGeom>
              <a:blipFill>
                <a:blip r:embed="rId16"/>
                <a:stretch>
                  <a:fillRect l="-7500" r="-5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線單箭頭接點 65"/>
          <p:cNvCxnSpPr/>
          <p:nvPr/>
        </p:nvCxnSpPr>
        <p:spPr>
          <a:xfrm flipV="1">
            <a:off x="7628659" y="3073240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65" y="3024634"/>
                <a:ext cx="461408" cy="819263"/>
              </a:xfrm>
              <a:prstGeom prst="rect">
                <a:avLst/>
              </a:prstGeom>
              <a:blipFill>
                <a:blip r:embed="rId17"/>
                <a:stretch>
                  <a:fillRect l="-18421" r="-5263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4765483"/>
                <a:ext cx="641201" cy="819263"/>
              </a:xfrm>
              <a:prstGeom prst="rect">
                <a:avLst/>
              </a:prstGeom>
              <a:blipFill>
                <a:blip r:embed="rId18"/>
                <a:stretch>
                  <a:fillRect l="-11765" t="-1538" r="-1568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610" y="2915976"/>
                <a:ext cx="548227" cy="819263"/>
              </a:xfrm>
              <a:prstGeom prst="rect">
                <a:avLst/>
              </a:prstGeom>
              <a:blipFill>
                <a:blip r:embed="rId19"/>
                <a:stretch>
                  <a:fillRect l="-13636" r="-15909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B37105-D9F4-0C69-C7A0-3BF9271DA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20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9748536" y="2525804"/>
                <a:ext cx="430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536" y="2525804"/>
                <a:ext cx="430118" cy="430887"/>
              </a:xfrm>
              <a:prstGeom prst="rect">
                <a:avLst/>
              </a:prstGeom>
              <a:blipFill>
                <a:blip r:embed="rId21"/>
                <a:stretch>
                  <a:fillRect l="-17143" r="-5714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9787575" y="4334461"/>
                <a:ext cx="438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575" y="4334461"/>
                <a:ext cx="438390" cy="430887"/>
              </a:xfrm>
              <a:prstGeom prst="rect">
                <a:avLst/>
              </a:prstGeom>
              <a:blipFill>
                <a:blip r:embed="rId22"/>
                <a:stretch>
                  <a:fillRect l="-17143" r="-8571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01470" y="4946475"/>
            <a:ext cx="37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1. Output Layer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/>
              <p:cNvSpPr txBox="1"/>
              <p:nvPr/>
            </p:nvSpPr>
            <p:spPr>
              <a:xfrm>
                <a:off x="2704851" y="5605950"/>
                <a:ext cx="2190984" cy="892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5" name="文字方塊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851" y="5605950"/>
                <a:ext cx="2190984" cy="892873"/>
              </a:xfrm>
              <a:prstGeom prst="rect">
                <a:avLst/>
              </a:prstGeom>
              <a:blipFill>
                <a:blip r:embed="rId23"/>
                <a:stretch>
                  <a:fillRect l="-3468" r="-578" b="-126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字方塊 66"/>
              <p:cNvSpPr txBox="1"/>
              <p:nvPr/>
            </p:nvSpPr>
            <p:spPr>
              <a:xfrm>
                <a:off x="5304249" y="5605950"/>
                <a:ext cx="2283959" cy="892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文字方塊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249" y="5605950"/>
                <a:ext cx="2283959" cy="892873"/>
              </a:xfrm>
              <a:prstGeom prst="rect">
                <a:avLst/>
              </a:prstGeom>
              <a:blipFill>
                <a:blip r:embed="rId24"/>
                <a:stretch>
                  <a:fillRect l="-3315" r="-1105" b="-126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8042922" y="5836384"/>
            <a:ext cx="102182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Done!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7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7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6" imgW="139680" imgH="139680" progId="Equation.3">
                    <p:embed/>
                  </p:oleObj>
                </mc:Choice>
                <mc:Fallback>
                  <p:oleObj name="方程式" r:id="rId6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/>
          <p:cNvGrpSpPr/>
          <p:nvPr/>
        </p:nvGrpSpPr>
        <p:grpSpPr>
          <a:xfrm>
            <a:off x="3857485" y="3506972"/>
            <a:ext cx="1007119" cy="574158"/>
            <a:chOff x="7204153" y="2522858"/>
            <a:chExt cx="1007119" cy="574158"/>
          </a:xfrm>
        </p:grpSpPr>
        <p:grpSp>
          <p:nvGrpSpPr>
            <p:cNvPr id="45" name="群組 44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46" name="橢圓 45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手繪多邊形 46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60" name="直線單箭頭接點 59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707451-C0F9-C9E4-E40C-65432A9AE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931487" y="3438148"/>
            <a:ext cx="7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4967016" y="5317912"/>
            <a:ext cx="7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8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6" imgW="139680" imgH="139680" progId="Equation.3">
                    <p:embed/>
                  </p:oleObj>
                </mc:Choice>
                <mc:Fallback>
                  <p:oleObj name="方程式" r:id="rId6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群組 44"/>
          <p:cNvGrpSpPr/>
          <p:nvPr/>
        </p:nvGrpSpPr>
        <p:grpSpPr>
          <a:xfrm>
            <a:off x="3857484" y="3506972"/>
            <a:ext cx="574158" cy="574158"/>
            <a:chOff x="5170781" y="1854574"/>
            <a:chExt cx="574158" cy="574158"/>
          </a:xfrm>
        </p:grpSpPr>
        <p:sp>
          <p:nvSpPr>
            <p:cNvPr id="46" name="橢圓 45"/>
            <p:cNvSpPr/>
            <p:nvPr/>
          </p:nvSpPr>
          <p:spPr>
            <a:xfrm>
              <a:off x="5170781" y="18545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手繪多邊形 46"/>
            <p:cNvSpPr/>
            <p:nvPr/>
          </p:nvSpPr>
          <p:spPr>
            <a:xfrm>
              <a:off x="5232704" y="1980522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54865D-8D57-8B1D-4BDE-B9D8984C7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單箭頭接點 33"/>
          <p:cNvCxnSpPr/>
          <p:nvPr/>
        </p:nvCxnSpPr>
        <p:spPr>
          <a:xfrm flipV="1">
            <a:off x="5511324" y="388091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4437404" y="382947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群組 36"/>
          <p:cNvGrpSpPr/>
          <p:nvPr/>
        </p:nvGrpSpPr>
        <p:grpSpPr>
          <a:xfrm>
            <a:off x="6046518" y="3609250"/>
            <a:ext cx="474993" cy="425277"/>
            <a:chOff x="3357891" y="3538413"/>
            <a:chExt cx="474993" cy="425277"/>
          </a:xfrm>
        </p:grpSpPr>
        <p:sp>
          <p:nvSpPr>
            <p:cNvPr id="42" name="矩形 4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4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1" imgW="139680" imgH="139680" progId="Equation.3">
                    <p:embed/>
                  </p:oleObj>
                </mc:Choice>
                <mc:Fallback>
                  <p:oleObj name="方程式" r:id="rId11" imgW="139680" imgH="139680" progId="Equation.3">
                    <p:embed/>
                    <p:pic>
                      <p:nvPicPr>
                        <p:cNvPr id="4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8" name="直線單箭頭接點 47"/>
          <p:cNvCxnSpPr/>
          <p:nvPr/>
        </p:nvCxnSpPr>
        <p:spPr>
          <a:xfrm flipV="1">
            <a:off x="6521510" y="381690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9756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26923" r="-23077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  <a:blipFill>
                <a:blip r:embed="rId14"/>
                <a:stretch>
                  <a:fillRect l="-25806" t="-2857" r="-22581"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群組 64"/>
          <p:cNvGrpSpPr/>
          <p:nvPr/>
        </p:nvGrpSpPr>
        <p:grpSpPr>
          <a:xfrm>
            <a:off x="6026669" y="5427201"/>
            <a:ext cx="474993" cy="425277"/>
            <a:chOff x="3357891" y="3538413"/>
            <a:chExt cx="474993" cy="425277"/>
          </a:xfrm>
        </p:grpSpPr>
        <p:sp>
          <p:nvSpPr>
            <p:cNvPr id="67" name="矩形 66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2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5" imgW="139680" imgH="139680" progId="Equation.3">
                    <p:embed/>
                  </p:oleObj>
                </mc:Choice>
                <mc:Fallback>
                  <p:oleObj name="方程式" r:id="rId15" imgW="139680" imgH="139680" progId="Equation.3">
                    <p:embed/>
                    <p:pic>
                      <p:nvPicPr>
                        <p:cNvPr id="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3" name="直線單箭頭接點 72"/>
          <p:cNvCxnSpPr/>
          <p:nvPr/>
        </p:nvCxnSpPr>
        <p:spPr>
          <a:xfrm flipV="1">
            <a:off x="6533533" y="566641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5437894" y="5650038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7" idx="1"/>
          </p:cNvCxnSpPr>
          <p:nvPr/>
        </p:nvCxnSpPr>
        <p:spPr>
          <a:xfrm>
            <a:off x="4449932" y="3861079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/>
          <p:cNvGrpSpPr/>
          <p:nvPr/>
        </p:nvGrpSpPr>
        <p:grpSpPr>
          <a:xfrm>
            <a:off x="7388860" y="5364767"/>
            <a:ext cx="1005547" cy="574158"/>
            <a:chOff x="7251018" y="4360929"/>
            <a:chExt cx="1005547" cy="574158"/>
          </a:xfrm>
        </p:grpSpPr>
        <p:grpSp>
          <p:nvGrpSpPr>
            <p:cNvPr id="79" name="群組 78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81" name="橢圓 80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手繪多邊形 83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0" name="直線單箭頭接點 79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84"/>
          <p:cNvGrpSpPr/>
          <p:nvPr/>
        </p:nvGrpSpPr>
        <p:grpSpPr>
          <a:xfrm>
            <a:off x="7370570" y="3517171"/>
            <a:ext cx="1007119" cy="574158"/>
            <a:chOff x="7204153" y="2522858"/>
            <a:chExt cx="1007119" cy="574158"/>
          </a:xfrm>
        </p:grpSpPr>
        <p:grpSp>
          <p:nvGrpSpPr>
            <p:cNvPr id="86" name="群組 85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手繪多邊形 88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7" name="直線單箭頭接點 86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/>
              <p:cNvSpPr txBox="1"/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0" name="文字方塊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  <a:blipFill>
                <a:blip r:embed="rId16"/>
                <a:stretch>
                  <a:fillRect l="-9756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線單箭頭接點 90"/>
          <p:cNvCxnSpPr/>
          <p:nvPr/>
        </p:nvCxnSpPr>
        <p:spPr>
          <a:xfrm flipV="1">
            <a:off x="6290125" y="4048503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/>
              <p:cNvSpPr txBox="1"/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3" name="文字方塊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blipFill>
                <a:blip r:embed="rId17"/>
                <a:stretch>
                  <a:fillRect l="-13725" b="-70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  <a:blipFill>
                <a:blip r:embed="rId18"/>
                <a:stretch>
                  <a:fillRect l="-26923" r="-26923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blipFill>
                <a:blip r:embed="rId19"/>
                <a:stretch>
                  <a:fillRect l="-13725" r="-1961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9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 animBg="1"/>
      <p:bldP spid="64" grpId="0" animBg="1"/>
      <p:bldP spid="90" grpId="0" animBg="1"/>
      <p:bldP spid="93" grpId="0"/>
      <p:bldP spid="94" grpId="0" animBg="1"/>
      <p:bldP spid="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單箭頭接點 35"/>
          <p:cNvCxnSpPr/>
          <p:nvPr/>
        </p:nvCxnSpPr>
        <p:spPr>
          <a:xfrm flipV="1">
            <a:off x="1998239" y="3870716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2533433" y="3599051"/>
            <a:ext cx="474993" cy="425277"/>
            <a:chOff x="3357891" y="3538413"/>
            <a:chExt cx="474993" cy="425277"/>
          </a:xfrm>
        </p:grpSpPr>
        <p:sp>
          <p:nvSpPr>
            <p:cNvPr id="39" name="矩形 38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0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3" imgW="139680" imgH="139680" progId="Equation.3">
                    <p:embed/>
                  </p:oleObj>
                </mc:Choice>
                <mc:Fallback>
                  <p:oleObj name="方程式" r:id="rId3" imgW="139680" imgH="139680" progId="Equation.3">
                    <p:embed/>
                    <p:pic>
                      <p:nvPicPr>
                        <p:cNvPr id="4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直線單箭頭接點 40"/>
          <p:cNvCxnSpPr/>
          <p:nvPr/>
        </p:nvCxnSpPr>
        <p:spPr>
          <a:xfrm flipV="1">
            <a:off x="3008425" y="3806706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24" y="3287486"/>
                <a:ext cx="308161" cy="430887"/>
              </a:xfrm>
              <a:prstGeom prst="rect">
                <a:avLst/>
              </a:prstGeom>
              <a:blipFill>
                <a:blip r:embed="rId5"/>
                <a:stretch>
                  <a:fillRect l="-34615" r="-3076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2513584" y="5417002"/>
            <a:ext cx="474993" cy="425277"/>
            <a:chOff x="3357891" y="3538413"/>
            <a:chExt cx="474993" cy="425277"/>
          </a:xfrm>
        </p:grpSpPr>
        <p:sp>
          <p:nvSpPr>
            <p:cNvPr id="50" name="矩形 49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6" imgW="139680" imgH="139680" progId="Equation.3">
                    <p:embed/>
                  </p:oleObj>
                </mc:Choice>
                <mc:Fallback>
                  <p:oleObj name="方程式" r:id="rId6" imgW="139680" imgH="13968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直線單箭頭接點 51"/>
          <p:cNvCxnSpPr/>
          <p:nvPr/>
        </p:nvCxnSpPr>
        <p:spPr>
          <a:xfrm flipV="1">
            <a:off x="3020448" y="5656214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TW" sz="2800" dirty="0"/>
                  <a:t>’’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43" y="5139125"/>
                <a:ext cx="409609" cy="430887"/>
              </a:xfrm>
              <a:prstGeom prst="rect">
                <a:avLst/>
              </a:prstGeom>
              <a:blipFill>
                <a:blip r:embed="rId7"/>
                <a:stretch>
                  <a:fillRect l="-21212" t="-22222" r="-39394" b="-44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/>
          <p:nvPr/>
        </p:nvCxnSpPr>
        <p:spPr>
          <a:xfrm>
            <a:off x="1924809" y="5639839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/>
          <p:cNvGrpSpPr/>
          <p:nvPr/>
        </p:nvGrpSpPr>
        <p:grpSpPr>
          <a:xfrm>
            <a:off x="3875775" y="5354568"/>
            <a:ext cx="1005547" cy="574158"/>
            <a:chOff x="7251018" y="4360929"/>
            <a:chExt cx="1005547" cy="574158"/>
          </a:xfrm>
        </p:grpSpPr>
        <p:grpSp>
          <p:nvGrpSpPr>
            <p:cNvPr id="54" name="群組 53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55" name="橢圓 54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手繪多邊形 55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59" name="直線單箭頭接點 58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/>
          <p:cNvCxnSpPr/>
          <p:nvPr/>
        </p:nvCxnSpPr>
        <p:spPr>
          <a:xfrm flipV="1">
            <a:off x="2777040" y="403830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3881040"/>
                <a:ext cx="548227" cy="819263"/>
              </a:xfrm>
              <a:prstGeom prst="rect">
                <a:avLst/>
              </a:prstGeom>
              <a:blipFill>
                <a:blip r:embed="rId8"/>
                <a:stretch>
                  <a:fillRect l="-15909" r="-1818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1A7CDE-B2D6-F49C-CBF9-3290C09B6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9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734387" y="2337922"/>
            <a:ext cx="398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Case 2. Not Output Layer</a:t>
            </a:r>
            <a:endParaRPr lang="zh-TW" altLang="en-US" sz="2800" b="1" i="1" u="sng" dirty="0"/>
          </a:p>
        </p:txBody>
      </p:sp>
      <p:cxnSp>
        <p:nvCxnSpPr>
          <p:cNvPr id="68" name="直線單箭頭接點 67"/>
          <p:cNvCxnSpPr/>
          <p:nvPr/>
        </p:nvCxnSpPr>
        <p:spPr>
          <a:xfrm>
            <a:off x="1963774" y="3806706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1973276" y="517670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991" y="5738943"/>
                <a:ext cx="641201" cy="819263"/>
              </a:xfrm>
              <a:prstGeom prst="rect">
                <a:avLst/>
              </a:prstGeom>
              <a:blipFill>
                <a:blip r:embed="rId10"/>
                <a:stretch>
                  <a:fillRect l="-13462" r="-13462"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單箭頭接點 33"/>
          <p:cNvCxnSpPr/>
          <p:nvPr/>
        </p:nvCxnSpPr>
        <p:spPr>
          <a:xfrm flipV="1">
            <a:off x="5511324" y="3880915"/>
            <a:ext cx="496229" cy="39330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4437404" y="3829471"/>
            <a:ext cx="157684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群組 36"/>
          <p:cNvGrpSpPr/>
          <p:nvPr/>
        </p:nvGrpSpPr>
        <p:grpSpPr>
          <a:xfrm>
            <a:off x="6046518" y="3609250"/>
            <a:ext cx="474993" cy="425277"/>
            <a:chOff x="3357891" y="3538413"/>
            <a:chExt cx="474993" cy="425277"/>
          </a:xfrm>
        </p:grpSpPr>
        <p:sp>
          <p:nvSpPr>
            <p:cNvPr id="42" name="矩形 41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44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1" imgW="139680" imgH="139680" progId="Equation.3">
                    <p:embed/>
                  </p:oleObj>
                </mc:Choice>
                <mc:Fallback>
                  <p:oleObj name="方程式" r:id="rId11" imgW="139680" imgH="139680" progId="Equation.3">
                    <p:embed/>
                    <p:pic>
                      <p:nvPicPr>
                        <p:cNvPr id="4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8" name="直線單箭頭接點 47"/>
          <p:cNvCxnSpPr/>
          <p:nvPr/>
        </p:nvCxnSpPr>
        <p:spPr>
          <a:xfrm flipV="1">
            <a:off x="6521510" y="3816905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3352096"/>
                <a:ext cx="501484" cy="430887"/>
              </a:xfrm>
              <a:prstGeom prst="rect">
                <a:avLst/>
              </a:prstGeom>
              <a:blipFill>
                <a:blip r:embed="rId12"/>
                <a:stretch>
                  <a:fillRect l="-9756" r="-48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109" y="3297685"/>
                <a:ext cx="308161" cy="430887"/>
              </a:xfrm>
              <a:prstGeom prst="rect">
                <a:avLst/>
              </a:prstGeom>
              <a:blipFill>
                <a:blip r:embed="rId13"/>
                <a:stretch>
                  <a:fillRect l="-26923" r="-23077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295" y="3293491"/>
                <a:ext cx="375103" cy="430887"/>
              </a:xfrm>
              <a:prstGeom prst="rect">
                <a:avLst/>
              </a:prstGeom>
              <a:blipFill>
                <a:blip r:embed="rId14"/>
                <a:stretch>
                  <a:fillRect l="-25806" t="-2857" r="-22581" b="-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群組 64"/>
          <p:cNvGrpSpPr/>
          <p:nvPr/>
        </p:nvGrpSpPr>
        <p:grpSpPr>
          <a:xfrm>
            <a:off x="6026669" y="5427201"/>
            <a:ext cx="474993" cy="425277"/>
            <a:chOff x="3357891" y="3538413"/>
            <a:chExt cx="474993" cy="425277"/>
          </a:xfrm>
        </p:grpSpPr>
        <p:sp>
          <p:nvSpPr>
            <p:cNvPr id="67" name="矩形 66"/>
            <p:cNvSpPr/>
            <p:nvPr/>
          </p:nvSpPr>
          <p:spPr>
            <a:xfrm>
              <a:off x="3357891" y="3538413"/>
              <a:ext cx="474993" cy="4252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2" name="Object 12"/>
            <p:cNvGraphicFramePr>
              <a:graphicFrameLocks noChangeAspect="1"/>
            </p:cNvGraphicFramePr>
            <p:nvPr/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方程式" r:id="rId15" imgW="139680" imgH="139680" progId="Equation.3">
                    <p:embed/>
                  </p:oleObj>
                </mc:Choice>
                <mc:Fallback>
                  <p:oleObj name="方程式" r:id="rId15" imgW="139680" imgH="139680" progId="Equation.3">
                    <p:embed/>
                    <p:pic>
                      <p:nvPicPr>
                        <p:cNvPr id="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3" name="直線單箭頭接點 72"/>
          <p:cNvCxnSpPr/>
          <p:nvPr/>
        </p:nvCxnSpPr>
        <p:spPr>
          <a:xfrm flipV="1">
            <a:off x="6533533" y="5666413"/>
            <a:ext cx="8393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5437894" y="5650038"/>
            <a:ext cx="569659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7" idx="1"/>
          </p:cNvCxnSpPr>
          <p:nvPr/>
        </p:nvCxnSpPr>
        <p:spPr>
          <a:xfrm>
            <a:off x="4449932" y="3861079"/>
            <a:ext cx="1576736" cy="1778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/>
          <p:cNvGrpSpPr/>
          <p:nvPr/>
        </p:nvGrpSpPr>
        <p:grpSpPr>
          <a:xfrm>
            <a:off x="7388860" y="5364767"/>
            <a:ext cx="1005547" cy="574158"/>
            <a:chOff x="7251018" y="4360929"/>
            <a:chExt cx="1005547" cy="574158"/>
          </a:xfrm>
        </p:grpSpPr>
        <p:grpSp>
          <p:nvGrpSpPr>
            <p:cNvPr id="79" name="群組 78"/>
            <p:cNvGrpSpPr/>
            <p:nvPr/>
          </p:nvGrpSpPr>
          <p:grpSpPr>
            <a:xfrm>
              <a:off x="7251018" y="4360929"/>
              <a:ext cx="574158" cy="574158"/>
              <a:chOff x="5170781" y="1854574"/>
              <a:chExt cx="574158" cy="574158"/>
            </a:xfrm>
          </p:grpSpPr>
          <p:sp>
            <p:nvSpPr>
              <p:cNvPr id="81" name="橢圓 80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手繪多邊形 83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0" name="直線單箭頭接點 79"/>
            <p:cNvCxnSpPr/>
            <p:nvPr/>
          </p:nvCxnSpPr>
          <p:spPr>
            <a:xfrm>
              <a:off x="7826300" y="4663918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84"/>
          <p:cNvGrpSpPr/>
          <p:nvPr/>
        </p:nvGrpSpPr>
        <p:grpSpPr>
          <a:xfrm>
            <a:off x="7370570" y="3517171"/>
            <a:ext cx="1007119" cy="574158"/>
            <a:chOff x="7204153" y="2522858"/>
            <a:chExt cx="1007119" cy="574158"/>
          </a:xfrm>
        </p:grpSpPr>
        <p:grpSp>
          <p:nvGrpSpPr>
            <p:cNvPr id="86" name="群組 85"/>
            <p:cNvGrpSpPr/>
            <p:nvPr/>
          </p:nvGrpSpPr>
          <p:grpSpPr>
            <a:xfrm>
              <a:off x="7204153" y="2522858"/>
              <a:ext cx="574158" cy="574158"/>
              <a:chOff x="5170781" y="1854574"/>
              <a:chExt cx="574158" cy="574158"/>
            </a:xfrm>
          </p:grpSpPr>
          <p:sp>
            <p:nvSpPr>
              <p:cNvPr id="88" name="橢圓 87"/>
              <p:cNvSpPr/>
              <p:nvPr/>
            </p:nvSpPr>
            <p:spPr>
              <a:xfrm>
                <a:off x="5170781" y="18545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手繪多邊形 88"/>
              <p:cNvSpPr/>
              <p:nvPr/>
            </p:nvSpPr>
            <p:spPr>
              <a:xfrm>
                <a:off x="5232704" y="1980522"/>
                <a:ext cx="469900" cy="354083"/>
              </a:xfrm>
              <a:custGeom>
                <a:avLst/>
                <a:gdLst>
                  <a:gd name="connsiteX0" fmla="*/ 469900 w 469900"/>
                  <a:gd name="connsiteY0" fmla="*/ 5192 h 354083"/>
                  <a:gd name="connsiteX1" fmla="*/ 254000 w 469900"/>
                  <a:gd name="connsiteY1" fmla="*/ 43292 h 354083"/>
                  <a:gd name="connsiteX2" fmla="*/ 139700 w 469900"/>
                  <a:gd name="connsiteY2" fmla="*/ 322692 h 354083"/>
                  <a:gd name="connsiteX3" fmla="*/ 0 w 469900"/>
                  <a:gd name="connsiteY3" fmla="*/ 335392 h 35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00" h="354083">
                    <a:moveTo>
                      <a:pt x="469900" y="5192"/>
                    </a:moveTo>
                    <a:cubicBezTo>
                      <a:pt x="389466" y="-2217"/>
                      <a:pt x="309033" y="-9625"/>
                      <a:pt x="254000" y="43292"/>
                    </a:cubicBezTo>
                    <a:cubicBezTo>
                      <a:pt x="198967" y="96209"/>
                      <a:pt x="182033" y="274009"/>
                      <a:pt x="139700" y="322692"/>
                    </a:cubicBezTo>
                    <a:cubicBezTo>
                      <a:pt x="97367" y="371375"/>
                      <a:pt x="48683" y="353383"/>
                      <a:pt x="0" y="3353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87" name="直線單箭頭接點 86"/>
            <p:cNvCxnSpPr/>
            <p:nvPr/>
          </p:nvCxnSpPr>
          <p:spPr>
            <a:xfrm>
              <a:off x="7781007" y="2822862"/>
              <a:ext cx="4302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直線單箭頭接點 90"/>
          <p:cNvCxnSpPr/>
          <p:nvPr/>
        </p:nvCxnSpPr>
        <p:spPr>
          <a:xfrm flipV="1">
            <a:off x="6290125" y="4048503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/>
              <p:cNvSpPr txBox="1"/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3" name="文字方塊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5" y="3891239"/>
                <a:ext cx="640368" cy="892039"/>
              </a:xfrm>
              <a:prstGeom prst="rect">
                <a:avLst/>
              </a:prstGeom>
              <a:blipFill>
                <a:blip r:embed="rId16"/>
                <a:stretch>
                  <a:fillRect l="-13725" b="-70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89" y="5136138"/>
                <a:ext cx="308161" cy="430887"/>
              </a:xfrm>
              <a:prstGeom prst="rect">
                <a:avLst/>
              </a:prstGeom>
              <a:blipFill>
                <a:blip r:embed="rId17"/>
                <a:stretch>
                  <a:fillRect l="-26923" r="-26923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4" y="5775574"/>
                <a:ext cx="634596" cy="892039"/>
              </a:xfrm>
              <a:prstGeom prst="rect">
                <a:avLst/>
              </a:prstGeom>
              <a:blipFill>
                <a:blip r:embed="rId18"/>
                <a:stretch>
                  <a:fillRect l="-13725" r="-1961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流程圖: 抽選 59"/>
          <p:cNvSpPr/>
          <p:nvPr/>
        </p:nvSpPr>
        <p:spPr>
          <a:xfrm rot="16200000">
            <a:off x="3746115" y="3471721"/>
            <a:ext cx="742170" cy="664797"/>
          </a:xfrm>
          <a:prstGeom prst="flowChartExtra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3651803" y="4135994"/>
                <a:ext cx="113351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803" y="4135994"/>
                <a:ext cx="1133515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線單箭頭接點 69"/>
          <p:cNvCxnSpPr/>
          <p:nvPr/>
        </p:nvCxnSpPr>
        <p:spPr>
          <a:xfrm flipH="1" flipV="1">
            <a:off x="6489668" y="5647961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/>
          <p:nvPr/>
        </p:nvCxnSpPr>
        <p:spPr>
          <a:xfrm flipH="1" flipV="1">
            <a:off x="6447569" y="3806706"/>
            <a:ext cx="6477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H="1" flipV="1">
            <a:off x="4417660" y="3829471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/>
          <p:nvPr/>
        </p:nvCxnSpPr>
        <p:spPr>
          <a:xfrm flipH="1" flipV="1">
            <a:off x="4405612" y="3804119"/>
            <a:ext cx="1586939" cy="18103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/>
          <p:cNvCxnSpPr/>
          <p:nvPr/>
        </p:nvCxnSpPr>
        <p:spPr>
          <a:xfrm flipH="1">
            <a:off x="2953267" y="3782982"/>
            <a:ext cx="8492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/>
              <p:cNvSpPr txBox="1"/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0" name="文字方塊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694" y="4730942"/>
                <a:ext cx="501484" cy="430887"/>
              </a:xfrm>
              <a:prstGeom prst="rect">
                <a:avLst/>
              </a:prstGeom>
              <a:blipFill>
                <a:blip r:embed="rId20"/>
                <a:stretch>
                  <a:fillRect l="-9756" r="-48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7530386" y="4214568"/>
            <a:ext cx="2983609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Until we reach the output layer 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7546890" y="2401022"/>
                <a:ext cx="2983609" cy="95410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recursively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890" y="2401022"/>
                <a:ext cx="2983609" cy="95410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9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36" name="內容版面配置區 35">
            <a:extLst>
              <a:ext uri="{FF2B5EF4-FFF2-40B4-BE49-F238E27FC236}">
                <a16:creationId xmlns:a16="http://schemas.microsoft.com/office/drawing/2014/main" id="{9006DFCC-DB6D-832F-A32A-07C09C926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4" name="直線單箭頭接點 3"/>
          <p:cNvCxnSpPr/>
          <p:nvPr/>
        </p:nvCxnSpPr>
        <p:spPr>
          <a:xfrm>
            <a:off x="9139300" y="547368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9139299" y="3814085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橢圓 5"/>
          <p:cNvSpPr/>
          <p:nvPr/>
        </p:nvSpPr>
        <p:spPr>
          <a:xfrm>
            <a:off x="4242942" y="3603213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231659" y="515090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446364" y="3572515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465286" y="514519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600057" y="354528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641747" y="514519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626737" y="3879441"/>
            <a:ext cx="1588876" cy="1638300"/>
            <a:chOff x="1013669" y="3459098"/>
            <a:chExt cx="1588876" cy="1638300"/>
          </a:xfrm>
        </p:grpSpPr>
        <p:cxnSp>
          <p:nvCxnSpPr>
            <p:cNvPr id="13" name="直線單箭頭接點 12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群組 13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5" name="直線單箭頭接點 14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群組 17"/>
          <p:cNvGrpSpPr/>
          <p:nvPr/>
        </p:nvGrpSpPr>
        <p:grpSpPr>
          <a:xfrm>
            <a:off x="4845044" y="3864754"/>
            <a:ext cx="1588876" cy="1638300"/>
            <a:chOff x="1013669" y="3459098"/>
            <a:chExt cx="1588876" cy="1638300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群組 1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1" name="直線單箭頭接點 2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群組 23"/>
          <p:cNvGrpSpPr/>
          <p:nvPr/>
        </p:nvGrpSpPr>
        <p:grpSpPr>
          <a:xfrm>
            <a:off x="7044982" y="3844836"/>
            <a:ext cx="1588876" cy="1638300"/>
            <a:chOff x="1013669" y="3459098"/>
            <a:chExt cx="1588876" cy="1638300"/>
          </a:xfrm>
        </p:grpSpPr>
        <p:cxnSp>
          <p:nvCxnSpPr>
            <p:cNvPr id="25" name="直線單箭頭接點 24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手繪多邊形 29"/>
          <p:cNvSpPr/>
          <p:nvPr/>
        </p:nvSpPr>
        <p:spPr>
          <a:xfrm>
            <a:off x="4297975" y="527672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30"/>
          <p:cNvSpPr/>
          <p:nvPr/>
        </p:nvSpPr>
        <p:spPr>
          <a:xfrm>
            <a:off x="4279365" y="368728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手繪多邊形 31"/>
          <p:cNvSpPr/>
          <p:nvPr/>
        </p:nvSpPr>
        <p:spPr>
          <a:xfrm>
            <a:off x="6508287" y="3698464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手繪多邊形 32"/>
          <p:cNvSpPr/>
          <p:nvPr/>
        </p:nvSpPr>
        <p:spPr>
          <a:xfrm>
            <a:off x="6524631" y="522179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手繪多邊形 33"/>
          <p:cNvSpPr/>
          <p:nvPr/>
        </p:nvSpPr>
        <p:spPr>
          <a:xfrm>
            <a:off x="8657228" y="3637044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手繪多邊形 34"/>
          <p:cNvSpPr/>
          <p:nvPr/>
        </p:nvSpPr>
        <p:spPr>
          <a:xfrm>
            <a:off x="8704315" y="5255228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08150" y="2121808"/>
                <a:ext cx="6099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>
                    <a:solidFill>
                      <a:srgbClr val="FF0000"/>
                    </a:solidFill>
                  </a:rPr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zh-TW" alt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800" dirty="0">
                    <a:solidFill>
                      <a:srgbClr val="FF0000"/>
                    </a:solidFill>
                  </a:rPr>
                  <a:t>from the output layer</a:t>
                </a:r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50" y="2121808"/>
                <a:ext cx="6099804" cy="523220"/>
              </a:xfrm>
              <a:prstGeom prst="rect">
                <a:avLst/>
              </a:prstGeom>
              <a:blipFill>
                <a:blip r:embed="rId2"/>
                <a:stretch>
                  <a:fillRect l="-2075" t="-128571" b="-1904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70" name="文字方塊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3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2156785" y="3598641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785" y="3598641"/>
                <a:ext cx="427874" cy="430887"/>
              </a:xfrm>
              <a:prstGeom prst="rect">
                <a:avLst/>
              </a:prstGeom>
              <a:blipFill>
                <a:blip r:embed="rId4"/>
                <a:stretch>
                  <a:fillRect l="-8333" r="-27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/>
              <p:cNvSpPr txBox="1"/>
              <p:nvPr/>
            </p:nvSpPr>
            <p:spPr>
              <a:xfrm>
                <a:off x="2152651" y="5199918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2" name="文字方塊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51" y="5199918"/>
                <a:ext cx="436145" cy="430887"/>
              </a:xfrm>
              <a:prstGeom prst="rect">
                <a:avLst/>
              </a:prstGeom>
              <a:blipFill>
                <a:blip r:embed="rId5"/>
                <a:stretch>
                  <a:fillRect l="-8333" r="-27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/>
              <p:cNvSpPr txBox="1"/>
              <p:nvPr/>
            </p:nvSpPr>
            <p:spPr>
              <a:xfrm>
                <a:off x="9859917" y="3560240"/>
                <a:ext cx="430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3" name="文字方塊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917" y="3560240"/>
                <a:ext cx="430118" cy="430887"/>
              </a:xfrm>
              <a:prstGeom prst="rect">
                <a:avLst/>
              </a:prstGeom>
              <a:blipFill>
                <a:blip r:embed="rId6"/>
                <a:stretch>
                  <a:fillRect l="-20000" r="-5714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9840520" y="5183390"/>
                <a:ext cx="438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520" y="5183390"/>
                <a:ext cx="438390" cy="430887"/>
              </a:xfrm>
              <a:prstGeom prst="rect">
                <a:avLst/>
              </a:prstGeom>
              <a:blipFill>
                <a:blip r:embed="rId7"/>
                <a:stretch>
                  <a:fillRect l="-16667" r="-555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3849863" y="3444751"/>
                <a:ext cx="3459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863" y="3444751"/>
                <a:ext cx="345992" cy="369332"/>
              </a:xfrm>
              <a:prstGeom prst="rect">
                <a:avLst/>
              </a:prstGeom>
              <a:blipFill>
                <a:blip r:embed="rId8"/>
                <a:stretch>
                  <a:fillRect l="-10714" r="-7143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900570" y="5483136"/>
                <a:ext cx="353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570" y="5483136"/>
                <a:ext cx="353110" cy="369332"/>
              </a:xfrm>
              <a:prstGeom prst="rect">
                <a:avLst/>
              </a:prstGeom>
              <a:blipFill>
                <a:blip r:embed="rId9"/>
                <a:stretch>
                  <a:fillRect l="-10345" r="-344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6137302" y="3451709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302" y="3451709"/>
                <a:ext cx="353109" cy="369332"/>
              </a:xfrm>
              <a:prstGeom prst="rect">
                <a:avLst/>
              </a:prstGeom>
              <a:blipFill>
                <a:blip r:embed="rId10"/>
                <a:stretch>
                  <a:fillRect l="-10345" r="-6897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6188009" y="5490094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09" y="5490094"/>
                <a:ext cx="353109" cy="369332"/>
              </a:xfrm>
              <a:prstGeom prst="rect">
                <a:avLst/>
              </a:prstGeom>
              <a:blipFill>
                <a:blip r:embed="rId11"/>
                <a:stretch>
                  <a:fillRect l="-10345" r="-344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8248549" y="3444751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549" y="3444751"/>
                <a:ext cx="353109" cy="369332"/>
              </a:xfrm>
              <a:prstGeom prst="rect">
                <a:avLst/>
              </a:prstGeom>
              <a:blipFill>
                <a:blip r:embed="rId12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8307955" y="5473681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955" y="5473681"/>
                <a:ext cx="353109" cy="369332"/>
              </a:xfrm>
              <a:prstGeom prst="rect">
                <a:avLst/>
              </a:prstGeom>
              <a:blipFill>
                <a:blip r:embed="rId13"/>
                <a:stretch>
                  <a:fillRect l="-10345" r="-3448" b="-17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79"/>
              <p:cNvSpPr txBox="1"/>
              <p:nvPr/>
            </p:nvSpPr>
            <p:spPr>
              <a:xfrm>
                <a:off x="8248549" y="5925103"/>
                <a:ext cx="532453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0" name="文字方塊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549" y="5925103"/>
                <a:ext cx="532453" cy="765018"/>
              </a:xfrm>
              <a:prstGeom prst="rect">
                <a:avLst/>
              </a:prstGeom>
              <a:blipFill>
                <a:blip r:embed="rId14"/>
                <a:stretch>
                  <a:fillRect l="-13953" r="-4651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80"/>
              <p:cNvSpPr txBox="1"/>
              <p:nvPr/>
            </p:nvSpPr>
            <p:spPr>
              <a:xfrm>
                <a:off x="8153395" y="2675006"/>
                <a:ext cx="532453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1" name="文字方塊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5" y="2675006"/>
                <a:ext cx="532453" cy="765018"/>
              </a:xfrm>
              <a:prstGeom prst="rect">
                <a:avLst/>
              </a:prstGeom>
              <a:blipFill>
                <a:blip r:embed="rId15"/>
                <a:stretch>
                  <a:fillRect l="-11628" t="-1639" r="-4651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/>
              <p:cNvSpPr txBox="1"/>
              <p:nvPr/>
            </p:nvSpPr>
            <p:spPr>
              <a:xfrm>
                <a:off x="6026933" y="5931944"/>
                <a:ext cx="532453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933" y="5931944"/>
                <a:ext cx="532453" cy="762709"/>
              </a:xfrm>
              <a:prstGeom prst="rect">
                <a:avLst/>
              </a:prstGeom>
              <a:blipFill>
                <a:blip r:embed="rId16"/>
                <a:stretch>
                  <a:fillRect l="-13953" t="-1639" r="-4651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5975835" y="2676846"/>
                <a:ext cx="532453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835" y="2676846"/>
                <a:ext cx="532453" cy="764568"/>
              </a:xfrm>
              <a:prstGeom prst="rect">
                <a:avLst/>
              </a:prstGeom>
              <a:blipFill>
                <a:blip r:embed="rId17"/>
                <a:stretch>
                  <a:fillRect l="-13953" r="-4651" b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/>
              <p:cNvSpPr txBox="1"/>
              <p:nvPr/>
            </p:nvSpPr>
            <p:spPr>
              <a:xfrm>
                <a:off x="3808017" y="5925104"/>
                <a:ext cx="532453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017" y="5925104"/>
                <a:ext cx="532453" cy="762709"/>
              </a:xfrm>
              <a:prstGeom prst="rect">
                <a:avLst/>
              </a:prstGeom>
              <a:blipFill>
                <a:blip r:embed="rId18"/>
                <a:stretch>
                  <a:fillRect l="-16667" r="-4762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/>
              <p:cNvSpPr txBox="1"/>
              <p:nvPr/>
            </p:nvSpPr>
            <p:spPr>
              <a:xfrm>
                <a:off x="3777830" y="2710387"/>
                <a:ext cx="525336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830" y="2710387"/>
                <a:ext cx="525336" cy="762709"/>
              </a:xfrm>
              <a:prstGeom prst="rect">
                <a:avLst/>
              </a:prstGeom>
              <a:blipFill>
                <a:blip r:embed="rId19"/>
                <a:stretch>
                  <a:fillRect l="-14286" t="-1639" r="-4762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5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Backward Pass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E3063C-AC8C-E40D-DE89-FDF89136A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626737" y="3879441"/>
            <a:ext cx="1588876" cy="1638300"/>
            <a:chOff x="1013669" y="3459098"/>
            <a:chExt cx="1588876" cy="1638300"/>
          </a:xfrm>
        </p:grpSpPr>
        <p:cxnSp>
          <p:nvCxnSpPr>
            <p:cNvPr id="13" name="直線單箭頭接點 12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群組 13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5" name="直線單箭頭接點 14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單箭頭接點 16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群組 17"/>
          <p:cNvGrpSpPr/>
          <p:nvPr/>
        </p:nvGrpSpPr>
        <p:grpSpPr>
          <a:xfrm>
            <a:off x="4845044" y="3864754"/>
            <a:ext cx="1588876" cy="1638300"/>
            <a:chOff x="1013669" y="3459098"/>
            <a:chExt cx="1588876" cy="1638300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群組 1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1" name="直線單箭頭接點 2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群組 23"/>
          <p:cNvGrpSpPr/>
          <p:nvPr/>
        </p:nvGrpSpPr>
        <p:grpSpPr>
          <a:xfrm>
            <a:off x="7044982" y="3844836"/>
            <a:ext cx="1588876" cy="1638300"/>
            <a:chOff x="1013669" y="3459098"/>
            <a:chExt cx="1588876" cy="1638300"/>
          </a:xfrm>
        </p:grpSpPr>
        <p:cxnSp>
          <p:nvCxnSpPr>
            <p:cNvPr id="25" name="直線單箭頭接點 24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08150" y="2121808"/>
                <a:ext cx="6099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>
                    <a:solidFill>
                      <a:srgbClr val="FF0000"/>
                    </a:solidFill>
                  </a:rPr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zh-TW" alt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800" dirty="0">
                    <a:solidFill>
                      <a:srgbClr val="FF0000"/>
                    </a:solidFill>
                  </a:rPr>
                  <a:t>from the output layer</a:t>
                </a:r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50" y="2121808"/>
                <a:ext cx="6099804" cy="523220"/>
              </a:xfrm>
              <a:prstGeom prst="rect">
                <a:avLst/>
              </a:prstGeom>
              <a:blipFill>
                <a:blip r:embed="rId2"/>
                <a:stretch>
                  <a:fillRect l="-2075" t="-128571" b="-1904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/>
              <p:cNvSpPr txBox="1"/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8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altLang="zh-TW" sz="2800" dirty="0"/>
                  <a:t> for all activation function inputs z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70" name="文字方塊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544" y="1690690"/>
                <a:ext cx="7744807" cy="430887"/>
              </a:xfrm>
              <a:prstGeom prst="rect">
                <a:avLst/>
              </a:prstGeom>
              <a:blipFill>
                <a:blip r:embed="rId3"/>
                <a:stretch>
                  <a:fillRect l="-2782" t="-158333" b="-2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2156785" y="3598641"/>
                <a:ext cx="427874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785" y="3598641"/>
                <a:ext cx="427874" cy="430887"/>
              </a:xfrm>
              <a:prstGeom prst="rect">
                <a:avLst/>
              </a:prstGeom>
              <a:blipFill>
                <a:blip r:embed="rId4"/>
                <a:stretch>
                  <a:fillRect l="-8333" r="-2778" b="-1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/>
              <p:cNvSpPr txBox="1"/>
              <p:nvPr/>
            </p:nvSpPr>
            <p:spPr>
              <a:xfrm>
                <a:off x="2152651" y="5199918"/>
                <a:ext cx="436145" cy="43088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2" name="文字方塊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51" y="5199918"/>
                <a:ext cx="436145" cy="430887"/>
              </a:xfrm>
              <a:prstGeom prst="rect">
                <a:avLst/>
              </a:prstGeom>
              <a:blipFill>
                <a:blip r:embed="rId5"/>
                <a:stretch>
                  <a:fillRect l="-8333" r="-2778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3849863" y="3444751"/>
                <a:ext cx="3459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863" y="3444751"/>
                <a:ext cx="345992" cy="369332"/>
              </a:xfrm>
              <a:prstGeom prst="rect">
                <a:avLst/>
              </a:prstGeom>
              <a:blipFill>
                <a:blip r:embed="rId6"/>
                <a:stretch>
                  <a:fillRect l="-10714" r="-7143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3900570" y="5483136"/>
                <a:ext cx="353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570" y="5483136"/>
                <a:ext cx="353110" cy="369332"/>
              </a:xfrm>
              <a:prstGeom prst="rect">
                <a:avLst/>
              </a:prstGeom>
              <a:blipFill>
                <a:blip r:embed="rId7"/>
                <a:stretch>
                  <a:fillRect l="-10345" r="-344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6137302" y="3451709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302" y="3451709"/>
                <a:ext cx="353109" cy="369332"/>
              </a:xfrm>
              <a:prstGeom prst="rect">
                <a:avLst/>
              </a:prstGeom>
              <a:blipFill>
                <a:blip r:embed="rId8"/>
                <a:stretch>
                  <a:fillRect l="-10345" r="-6897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6188009" y="5490094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8009" y="5490094"/>
                <a:ext cx="353109" cy="369332"/>
              </a:xfrm>
              <a:prstGeom prst="rect">
                <a:avLst/>
              </a:prstGeom>
              <a:blipFill>
                <a:blip r:embed="rId9"/>
                <a:stretch>
                  <a:fillRect l="-10345" r="-344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8248549" y="3444751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549" y="3444751"/>
                <a:ext cx="353109" cy="369332"/>
              </a:xfrm>
              <a:prstGeom prst="rect">
                <a:avLst/>
              </a:prstGeom>
              <a:blipFill>
                <a:blip r:embed="rId10"/>
                <a:stretch>
                  <a:fillRect l="-10345" r="-6897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8307955" y="5473681"/>
                <a:ext cx="353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955" y="5473681"/>
                <a:ext cx="353109" cy="369332"/>
              </a:xfrm>
              <a:prstGeom prst="rect">
                <a:avLst/>
              </a:prstGeom>
              <a:blipFill>
                <a:blip r:embed="rId11"/>
                <a:stretch>
                  <a:fillRect l="-10345" r="-3448" b="-17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79"/>
              <p:cNvSpPr txBox="1"/>
              <p:nvPr/>
            </p:nvSpPr>
            <p:spPr>
              <a:xfrm>
                <a:off x="8241088" y="5938355"/>
                <a:ext cx="532453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0" name="文字方塊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088" y="5938355"/>
                <a:ext cx="532453" cy="765018"/>
              </a:xfrm>
              <a:prstGeom prst="rect">
                <a:avLst/>
              </a:prstGeom>
              <a:blipFill>
                <a:blip r:embed="rId12"/>
                <a:stretch>
                  <a:fillRect l="-11628" r="-4651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80"/>
              <p:cNvSpPr txBox="1"/>
              <p:nvPr/>
            </p:nvSpPr>
            <p:spPr>
              <a:xfrm>
                <a:off x="8153395" y="2675006"/>
                <a:ext cx="532453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1" name="文字方塊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5" y="2675006"/>
                <a:ext cx="532453" cy="765018"/>
              </a:xfrm>
              <a:prstGeom prst="rect">
                <a:avLst/>
              </a:prstGeom>
              <a:blipFill>
                <a:blip r:embed="rId13"/>
                <a:stretch>
                  <a:fillRect l="-11628" t="-1639" r="-4651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/>
              <p:cNvSpPr txBox="1"/>
              <p:nvPr/>
            </p:nvSpPr>
            <p:spPr>
              <a:xfrm>
                <a:off x="6077292" y="5928623"/>
                <a:ext cx="532453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292" y="5928623"/>
                <a:ext cx="532453" cy="762709"/>
              </a:xfrm>
              <a:prstGeom prst="rect">
                <a:avLst/>
              </a:prstGeom>
              <a:blipFill>
                <a:blip r:embed="rId14"/>
                <a:stretch>
                  <a:fillRect l="-13953" t="-1639" r="-4651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/>
              <p:cNvSpPr txBox="1"/>
              <p:nvPr/>
            </p:nvSpPr>
            <p:spPr>
              <a:xfrm>
                <a:off x="5975835" y="2676846"/>
                <a:ext cx="532453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835" y="2676846"/>
                <a:ext cx="532453" cy="764568"/>
              </a:xfrm>
              <a:prstGeom prst="rect">
                <a:avLst/>
              </a:prstGeom>
              <a:blipFill>
                <a:blip r:embed="rId15"/>
                <a:stretch>
                  <a:fillRect l="-13953" r="-4651" b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/>
              <p:cNvSpPr txBox="1"/>
              <p:nvPr/>
            </p:nvSpPr>
            <p:spPr>
              <a:xfrm>
                <a:off x="3794765" y="5938356"/>
                <a:ext cx="532453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765" y="5938356"/>
                <a:ext cx="532453" cy="762709"/>
              </a:xfrm>
              <a:prstGeom prst="rect">
                <a:avLst/>
              </a:prstGeom>
              <a:blipFill>
                <a:blip r:embed="rId16"/>
                <a:stretch>
                  <a:fillRect l="-16667" r="-4762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/>
              <p:cNvSpPr txBox="1"/>
              <p:nvPr/>
            </p:nvSpPr>
            <p:spPr>
              <a:xfrm>
                <a:off x="3777830" y="2710387"/>
                <a:ext cx="525336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830" y="2710387"/>
                <a:ext cx="525336" cy="762709"/>
              </a:xfrm>
              <a:prstGeom prst="rect">
                <a:avLst/>
              </a:prstGeom>
              <a:blipFill>
                <a:blip r:embed="rId17"/>
                <a:stretch>
                  <a:fillRect l="-14286" t="-1639" r="-4762"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流程圖: 抽選 54"/>
          <p:cNvSpPr/>
          <p:nvPr/>
        </p:nvSpPr>
        <p:spPr>
          <a:xfrm rot="16200000">
            <a:off x="4190416" y="5237558"/>
            <a:ext cx="648725" cy="581094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流程圖: 抽選 56"/>
          <p:cNvSpPr/>
          <p:nvPr/>
        </p:nvSpPr>
        <p:spPr>
          <a:xfrm rot="16200000">
            <a:off x="4205929" y="3564108"/>
            <a:ext cx="648725" cy="581094"/>
          </a:xfrm>
          <a:prstGeom prst="flowChartExtra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流程圖: 抽選 57"/>
          <p:cNvSpPr/>
          <p:nvPr/>
        </p:nvSpPr>
        <p:spPr>
          <a:xfrm rot="16200000">
            <a:off x="6386651" y="5203943"/>
            <a:ext cx="648725" cy="581094"/>
          </a:xfrm>
          <a:prstGeom prst="flowChartExtra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流程圖: 抽選 58"/>
          <p:cNvSpPr/>
          <p:nvPr/>
        </p:nvSpPr>
        <p:spPr>
          <a:xfrm rot="16200000">
            <a:off x="6402164" y="3530493"/>
            <a:ext cx="648725" cy="581094"/>
          </a:xfrm>
          <a:prstGeom prst="flowChartExtra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/>
              <p:cNvSpPr/>
              <p:nvPr/>
            </p:nvSpPr>
            <p:spPr>
              <a:xfrm>
                <a:off x="4013857" y="4102915"/>
                <a:ext cx="11906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矩形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857" y="4102915"/>
                <a:ext cx="1190646" cy="523220"/>
              </a:xfrm>
              <a:prstGeom prst="rect">
                <a:avLst/>
              </a:prstGeom>
              <a:blipFill>
                <a:blip r:embed="rId18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/>
              <p:cNvSpPr/>
              <p:nvPr/>
            </p:nvSpPr>
            <p:spPr>
              <a:xfrm>
                <a:off x="4013857" y="4643919"/>
                <a:ext cx="11906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矩形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857" y="4643919"/>
                <a:ext cx="1190646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/>
              <p:cNvSpPr/>
              <p:nvPr/>
            </p:nvSpPr>
            <p:spPr>
              <a:xfrm>
                <a:off x="6227844" y="4102915"/>
                <a:ext cx="11906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矩形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44" y="4102915"/>
                <a:ext cx="1190646" cy="523220"/>
              </a:xfrm>
              <a:prstGeom prst="rect">
                <a:avLst/>
              </a:prstGeom>
              <a:blipFill>
                <a:blip r:embed="rId2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6227844" y="4679003"/>
                <a:ext cx="11906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44" y="4679003"/>
                <a:ext cx="1190646" cy="523220"/>
              </a:xfrm>
              <a:prstGeom prst="rect">
                <a:avLst/>
              </a:prstGeom>
              <a:blipFill>
                <a:blip r:embed="rId21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直線單箭頭接點 63"/>
          <p:cNvCxnSpPr/>
          <p:nvPr/>
        </p:nvCxnSpPr>
        <p:spPr>
          <a:xfrm>
            <a:off x="9139300" y="547368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>
            <a:off x="9139299" y="3814085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橢圓 65"/>
          <p:cNvSpPr/>
          <p:nvPr/>
        </p:nvSpPr>
        <p:spPr>
          <a:xfrm>
            <a:off x="8600057" y="354528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8641747" y="514519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手繪多邊形 67"/>
          <p:cNvSpPr/>
          <p:nvPr/>
        </p:nvSpPr>
        <p:spPr>
          <a:xfrm>
            <a:off x="8657228" y="3637044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手繪多邊形 68"/>
          <p:cNvSpPr/>
          <p:nvPr/>
        </p:nvSpPr>
        <p:spPr>
          <a:xfrm>
            <a:off x="8704315" y="5255228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/>
              <p:cNvSpPr txBox="1"/>
              <p:nvPr/>
            </p:nvSpPr>
            <p:spPr>
              <a:xfrm>
                <a:off x="9859917" y="3560240"/>
                <a:ext cx="4301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6" name="文字方塊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917" y="3560240"/>
                <a:ext cx="430118" cy="430887"/>
              </a:xfrm>
              <a:prstGeom prst="rect">
                <a:avLst/>
              </a:prstGeom>
              <a:blipFill>
                <a:blip r:embed="rId22"/>
                <a:stretch>
                  <a:fillRect l="-20000" r="-5714" b="-228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/>
              <p:cNvSpPr txBox="1"/>
              <p:nvPr/>
            </p:nvSpPr>
            <p:spPr>
              <a:xfrm>
                <a:off x="9840520" y="5183390"/>
                <a:ext cx="4383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7" name="文字方塊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520" y="5183390"/>
                <a:ext cx="438390" cy="430887"/>
              </a:xfrm>
              <a:prstGeom prst="rect">
                <a:avLst/>
              </a:prstGeom>
              <a:blipFill>
                <a:blip r:embed="rId23"/>
                <a:stretch>
                  <a:fillRect l="-16667" r="-555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/>
          <p:cNvCxnSpPr/>
          <p:nvPr/>
        </p:nvCxnSpPr>
        <p:spPr>
          <a:xfrm flipH="1" flipV="1">
            <a:off x="7026103" y="3843764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 flipH="1" flipV="1">
            <a:off x="7043153" y="3852942"/>
            <a:ext cx="1621225" cy="15726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/>
          <p:nvPr/>
        </p:nvCxnSpPr>
        <p:spPr>
          <a:xfrm flipH="1" flipV="1">
            <a:off x="7026103" y="5421795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 flipH="1">
            <a:off x="7043153" y="3825711"/>
            <a:ext cx="1579535" cy="1596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H="1" flipV="1">
            <a:off x="4807238" y="3876761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/>
          <p:cNvCxnSpPr/>
          <p:nvPr/>
        </p:nvCxnSpPr>
        <p:spPr>
          <a:xfrm flipH="1" flipV="1">
            <a:off x="4824288" y="3885939"/>
            <a:ext cx="1621225" cy="15726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 flipH="1" flipV="1">
            <a:off x="4807238" y="5454792"/>
            <a:ext cx="159658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/>
          <p:nvPr/>
        </p:nvCxnSpPr>
        <p:spPr>
          <a:xfrm flipH="1">
            <a:off x="4824288" y="3858708"/>
            <a:ext cx="1579535" cy="15960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60" grpId="0"/>
      <p:bldP spid="61" grpId="0"/>
      <p:bldP spid="62" grpId="0"/>
      <p:bldP spid="6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Backpropagation – Summary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0ED6E81-B424-22AF-A4BF-DC0175473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4" name="群組 103"/>
          <p:cNvGrpSpPr/>
          <p:nvPr/>
        </p:nvGrpSpPr>
        <p:grpSpPr>
          <a:xfrm>
            <a:off x="5848161" y="2375354"/>
            <a:ext cx="2947650" cy="2524732"/>
            <a:chOff x="4880249" y="2387787"/>
            <a:chExt cx="2947650" cy="2524732"/>
          </a:xfrm>
        </p:grpSpPr>
        <p:sp>
          <p:nvSpPr>
            <p:cNvPr id="7" name="流程圖: 抽選 6"/>
            <p:cNvSpPr/>
            <p:nvPr/>
          </p:nvSpPr>
          <p:spPr>
            <a:xfrm rot="16200000">
              <a:off x="7195442" y="3217430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 rot="5400000">
              <a:off x="7181660" y="38395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</a:t>
              </a:r>
              <a:endParaRPr lang="zh-TW" altLang="en-US" sz="2800" dirty="0"/>
            </a:p>
          </p:txBody>
        </p:sp>
        <p:sp>
          <p:nvSpPr>
            <p:cNvPr id="13" name="流程圖: 抽選 12"/>
            <p:cNvSpPr/>
            <p:nvPr/>
          </p:nvSpPr>
          <p:spPr>
            <a:xfrm rot="16200000">
              <a:off x="7216672" y="2393550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流程圖: 抽選 15"/>
            <p:cNvSpPr/>
            <p:nvPr/>
          </p:nvSpPr>
          <p:spPr>
            <a:xfrm rot="16200000">
              <a:off x="7152525" y="4307546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流程圖: 抽選 18"/>
            <p:cNvSpPr/>
            <p:nvPr/>
          </p:nvSpPr>
          <p:spPr>
            <a:xfrm rot="16200000">
              <a:off x="5094540" y="3217430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流程圖: 抽選 21"/>
            <p:cNvSpPr/>
            <p:nvPr/>
          </p:nvSpPr>
          <p:spPr>
            <a:xfrm rot="16200000">
              <a:off x="5118907" y="2387787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流程圖: 抽選 24"/>
            <p:cNvSpPr/>
            <p:nvPr/>
          </p:nvSpPr>
          <p:spPr>
            <a:xfrm rot="16200000">
              <a:off x="5072102" y="4336519"/>
              <a:ext cx="576000" cy="576000"/>
            </a:xfrm>
            <a:prstGeom prst="flowChartExtra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 rot="5400000">
              <a:off x="5154018" y="3848833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</a:t>
              </a:r>
              <a:endParaRPr lang="zh-TW" altLang="en-US" sz="2800" dirty="0"/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H="1">
              <a:off x="4892434" y="2675787"/>
              <a:ext cx="22647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/>
            <p:cNvCxnSpPr/>
            <p:nvPr/>
          </p:nvCxnSpPr>
          <p:spPr>
            <a:xfrm flipH="1">
              <a:off x="4892433" y="3505430"/>
              <a:ext cx="20210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 flipH="1">
              <a:off x="4880249" y="4624518"/>
              <a:ext cx="22647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 flipH="1">
              <a:off x="5629106" y="4566572"/>
              <a:ext cx="1504423" cy="289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/>
            <p:cNvCxnSpPr/>
            <p:nvPr/>
          </p:nvCxnSpPr>
          <p:spPr>
            <a:xfrm flipH="1" flipV="1">
              <a:off x="5649310" y="3490942"/>
              <a:ext cx="1481985" cy="10901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 flipH="1" flipV="1">
              <a:off x="5694600" y="2654629"/>
              <a:ext cx="1457618" cy="19197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>
              <a:stCxn id="13" idx="0"/>
              <a:endCxn id="22" idx="2"/>
            </p:cNvCxnSpPr>
            <p:nvPr/>
          </p:nvCxnSpPr>
          <p:spPr>
            <a:xfrm flipH="1" flipV="1">
              <a:off x="5694907" y="2675787"/>
              <a:ext cx="1521765" cy="57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>
              <a:stCxn id="13" idx="0"/>
              <a:endCxn id="19" idx="2"/>
            </p:cNvCxnSpPr>
            <p:nvPr/>
          </p:nvCxnSpPr>
          <p:spPr>
            <a:xfrm flipH="1">
              <a:off x="5670540" y="2681550"/>
              <a:ext cx="1546132" cy="8238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>
              <a:stCxn id="13" idx="0"/>
              <a:endCxn id="25" idx="2"/>
            </p:cNvCxnSpPr>
            <p:nvPr/>
          </p:nvCxnSpPr>
          <p:spPr>
            <a:xfrm flipH="1">
              <a:off x="5648102" y="2681550"/>
              <a:ext cx="1568570" cy="19429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7" idx="0"/>
              <a:endCxn id="22" idx="2"/>
            </p:cNvCxnSpPr>
            <p:nvPr/>
          </p:nvCxnSpPr>
          <p:spPr>
            <a:xfrm flipH="1" flipV="1">
              <a:off x="5694907" y="2675787"/>
              <a:ext cx="1500535" cy="8296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>
              <a:stCxn id="7" idx="0"/>
              <a:endCxn id="19" idx="2"/>
            </p:cNvCxnSpPr>
            <p:nvPr/>
          </p:nvCxnSpPr>
          <p:spPr>
            <a:xfrm flipH="1">
              <a:off x="5670540" y="3505430"/>
              <a:ext cx="152490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H="1">
              <a:off x="5649219" y="3505429"/>
              <a:ext cx="1547340" cy="11190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字方塊 49"/>
          <p:cNvSpPr txBox="1"/>
          <p:nvPr/>
        </p:nvSpPr>
        <p:spPr>
          <a:xfrm>
            <a:off x="2351547" y="1692229"/>
            <a:ext cx="25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0000FF"/>
                </a:solidFill>
              </a:rPr>
              <a:t>Forward Pass</a:t>
            </a:r>
            <a:endParaRPr lang="zh-TW" altLang="en-US" sz="2800" b="1" i="1" u="sng" dirty="0">
              <a:solidFill>
                <a:srgbClr val="0000FF"/>
              </a:solidFill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6184739" y="1690689"/>
            <a:ext cx="25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0000FF"/>
                </a:solidFill>
              </a:rPr>
              <a:t>Backward Pass</a:t>
            </a:r>
            <a:endParaRPr lang="zh-TW" altLang="en-US" sz="2800" b="1" i="1" u="sng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字方塊 91"/>
              <p:cNvSpPr txBox="1"/>
              <p:nvPr/>
            </p:nvSpPr>
            <p:spPr>
              <a:xfrm>
                <a:off x="2790169" y="4688147"/>
                <a:ext cx="247953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2" name="文字方塊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169" y="4688147"/>
                <a:ext cx="247953" cy="369332"/>
              </a:xfrm>
              <a:prstGeom prst="rect">
                <a:avLst/>
              </a:prstGeom>
              <a:blipFill>
                <a:blip r:embed="rId2"/>
                <a:stretch>
                  <a:fillRect l="-14286" r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3712303" y="5284192"/>
                <a:ext cx="55713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303" y="5284192"/>
                <a:ext cx="557139" cy="819263"/>
              </a:xfrm>
              <a:prstGeom prst="rect">
                <a:avLst/>
              </a:prstGeom>
              <a:blipFill>
                <a:blip r:embed="rId3"/>
                <a:stretch>
                  <a:fillRect l="-13636" t="-1538" r="-6818" b="-1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字方塊 104"/>
              <p:cNvSpPr txBox="1"/>
              <p:nvPr/>
            </p:nvSpPr>
            <p:spPr>
              <a:xfrm>
                <a:off x="6790163" y="5302842"/>
                <a:ext cx="46140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5" name="文字方塊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163" y="5302842"/>
                <a:ext cx="461408" cy="819263"/>
              </a:xfrm>
              <a:prstGeom prst="rect">
                <a:avLst/>
              </a:prstGeom>
              <a:blipFill>
                <a:blip r:embed="rId4"/>
                <a:stretch>
                  <a:fillRect l="-15789" r="-7895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群組 2"/>
          <p:cNvGrpSpPr/>
          <p:nvPr/>
        </p:nvGrpSpPr>
        <p:grpSpPr>
          <a:xfrm>
            <a:off x="2210707" y="2430789"/>
            <a:ext cx="2796352" cy="2413862"/>
            <a:chOff x="686707" y="2430789"/>
            <a:chExt cx="2796352" cy="2413862"/>
          </a:xfrm>
        </p:grpSpPr>
        <p:grpSp>
          <p:nvGrpSpPr>
            <p:cNvPr id="88" name="群組 87"/>
            <p:cNvGrpSpPr/>
            <p:nvPr/>
          </p:nvGrpSpPr>
          <p:grpSpPr>
            <a:xfrm>
              <a:off x="686707" y="2430789"/>
              <a:ext cx="2796352" cy="2413862"/>
              <a:chOff x="5143575" y="2886823"/>
              <a:chExt cx="2796352" cy="2413862"/>
            </a:xfrm>
          </p:grpSpPr>
          <p:sp>
            <p:nvSpPr>
              <p:cNvPr id="56" name="橢圓 55"/>
              <p:cNvSpPr/>
              <p:nvPr/>
            </p:nvSpPr>
            <p:spPr>
              <a:xfrm>
                <a:off x="5149593" y="290124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>
                <a:off x="5143575" y="3656711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57"/>
              <p:cNvSpPr/>
              <p:nvPr/>
            </p:nvSpPr>
            <p:spPr>
              <a:xfrm>
                <a:off x="5150979" y="4726527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文字方塊 58"/>
              <p:cNvSpPr txBox="1"/>
              <p:nvPr/>
            </p:nvSpPr>
            <p:spPr>
              <a:xfrm rot="5400000">
                <a:off x="5163261" y="4236860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</a:t>
                </a:r>
                <a:endParaRPr lang="zh-TW" altLang="en-US" sz="2800" dirty="0"/>
              </a:p>
            </p:txBody>
          </p:sp>
          <p:sp>
            <p:nvSpPr>
              <p:cNvPr id="64" name="橢圓 63"/>
              <p:cNvSpPr/>
              <p:nvPr/>
            </p:nvSpPr>
            <p:spPr>
              <a:xfrm>
                <a:off x="7062462" y="2886823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橢圓 64"/>
              <p:cNvSpPr/>
              <p:nvPr/>
            </p:nvSpPr>
            <p:spPr>
              <a:xfrm>
                <a:off x="7056444" y="3642288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5"/>
              <p:cNvSpPr/>
              <p:nvPr/>
            </p:nvSpPr>
            <p:spPr>
              <a:xfrm>
                <a:off x="7063848" y="471210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文字方塊 67"/>
              <p:cNvSpPr txBox="1"/>
              <p:nvPr/>
            </p:nvSpPr>
            <p:spPr>
              <a:xfrm rot="5400000">
                <a:off x="7076130" y="4222437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</a:t>
                </a:r>
                <a:endParaRPr lang="zh-TW" altLang="en-US" sz="2800" dirty="0"/>
              </a:p>
            </p:txBody>
          </p:sp>
          <p:cxnSp>
            <p:nvCxnSpPr>
              <p:cNvPr id="72" name="直線單箭頭接點 71"/>
              <p:cNvCxnSpPr/>
              <p:nvPr/>
            </p:nvCxnSpPr>
            <p:spPr>
              <a:xfrm>
                <a:off x="5742434" y="5020475"/>
                <a:ext cx="136288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單箭頭接點 74"/>
              <p:cNvCxnSpPr>
                <a:stCxn id="57" idx="6"/>
                <a:endCxn id="66" idx="2"/>
              </p:cNvCxnSpPr>
              <p:nvPr/>
            </p:nvCxnSpPr>
            <p:spPr>
              <a:xfrm>
                <a:off x="5717733" y="3943790"/>
                <a:ext cx="1346115" cy="105539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單箭頭接點 75"/>
              <p:cNvCxnSpPr>
                <a:stCxn id="56" idx="6"/>
                <a:endCxn id="66" idx="2"/>
              </p:cNvCxnSpPr>
              <p:nvPr/>
            </p:nvCxnSpPr>
            <p:spPr>
              <a:xfrm>
                <a:off x="5723751" y="3188325"/>
                <a:ext cx="1340097" cy="18108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單箭頭接點 76"/>
              <p:cNvCxnSpPr>
                <a:stCxn id="58" idx="6"/>
                <a:endCxn id="65" idx="2"/>
              </p:cNvCxnSpPr>
              <p:nvPr/>
            </p:nvCxnSpPr>
            <p:spPr>
              <a:xfrm flipV="1">
                <a:off x="5725137" y="3929367"/>
                <a:ext cx="1331307" cy="10842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單箭頭接點 77"/>
              <p:cNvCxnSpPr>
                <a:stCxn id="58" idx="6"/>
                <a:endCxn id="64" idx="2"/>
              </p:cNvCxnSpPr>
              <p:nvPr/>
            </p:nvCxnSpPr>
            <p:spPr>
              <a:xfrm flipV="1">
                <a:off x="5725137" y="3173902"/>
                <a:ext cx="1337325" cy="183970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單箭頭接點 78"/>
              <p:cNvCxnSpPr>
                <a:stCxn id="57" idx="6"/>
                <a:endCxn id="65" idx="2"/>
              </p:cNvCxnSpPr>
              <p:nvPr/>
            </p:nvCxnSpPr>
            <p:spPr>
              <a:xfrm flipV="1">
                <a:off x="5717733" y="3929367"/>
                <a:ext cx="1338711" cy="144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>
                <a:stCxn id="57" idx="6"/>
                <a:endCxn id="64" idx="2"/>
              </p:cNvCxnSpPr>
              <p:nvPr/>
            </p:nvCxnSpPr>
            <p:spPr>
              <a:xfrm flipV="1">
                <a:off x="5717733" y="3173902"/>
                <a:ext cx="1344729" cy="7698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單箭頭接點 80"/>
              <p:cNvCxnSpPr>
                <a:endCxn id="65" idx="2"/>
              </p:cNvCxnSpPr>
              <p:nvPr/>
            </p:nvCxnSpPr>
            <p:spPr>
              <a:xfrm>
                <a:off x="5702457" y="3195149"/>
                <a:ext cx="1353987" cy="73421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單箭頭接點 81"/>
              <p:cNvCxnSpPr>
                <a:stCxn id="56" idx="6"/>
                <a:endCxn id="64" idx="2"/>
              </p:cNvCxnSpPr>
              <p:nvPr/>
            </p:nvCxnSpPr>
            <p:spPr>
              <a:xfrm flipV="1">
                <a:off x="5723751" y="3173902"/>
                <a:ext cx="1338711" cy="144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/>
              <p:cNvCxnSpPr/>
              <p:nvPr/>
            </p:nvCxnSpPr>
            <p:spPr>
              <a:xfrm>
                <a:off x="7629026" y="3943399"/>
                <a:ext cx="31090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單箭頭接點 83"/>
              <p:cNvCxnSpPr/>
              <p:nvPr/>
            </p:nvCxnSpPr>
            <p:spPr>
              <a:xfrm>
                <a:off x="7629026" y="3152307"/>
                <a:ext cx="31090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單箭頭接點 84"/>
              <p:cNvCxnSpPr/>
              <p:nvPr/>
            </p:nvCxnSpPr>
            <p:spPr>
              <a:xfrm>
                <a:off x="7652520" y="5027150"/>
                <a:ext cx="28740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手繪多邊形 105"/>
            <p:cNvSpPr/>
            <p:nvPr/>
          </p:nvSpPr>
          <p:spPr>
            <a:xfrm>
              <a:off x="2671056" y="4406070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手繪多邊形 106"/>
            <p:cNvSpPr/>
            <p:nvPr/>
          </p:nvSpPr>
          <p:spPr>
            <a:xfrm>
              <a:off x="2648196" y="3295873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手繪多邊形 107"/>
            <p:cNvSpPr/>
            <p:nvPr/>
          </p:nvSpPr>
          <p:spPr>
            <a:xfrm>
              <a:off x="2669556" y="2534065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手繪多邊形 108"/>
            <p:cNvSpPr/>
            <p:nvPr/>
          </p:nvSpPr>
          <p:spPr>
            <a:xfrm>
              <a:off x="746240" y="2577297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手繪多邊形 109"/>
            <p:cNvSpPr/>
            <p:nvPr/>
          </p:nvSpPr>
          <p:spPr>
            <a:xfrm>
              <a:off x="738836" y="3337986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手繪多邊形 110"/>
            <p:cNvSpPr/>
            <p:nvPr/>
          </p:nvSpPr>
          <p:spPr>
            <a:xfrm>
              <a:off x="731303" y="4390410"/>
              <a:ext cx="469900" cy="354083"/>
            </a:xfrm>
            <a:custGeom>
              <a:avLst/>
              <a:gdLst>
                <a:gd name="connsiteX0" fmla="*/ 469900 w 469900"/>
                <a:gd name="connsiteY0" fmla="*/ 5192 h 354083"/>
                <a:gd name="connsiteX1" fmla="*/ 254000 w 469900"/>
                <a:gd name="connsiteY1" fmla="*/ 43292 h 354083"/>
                <a:gd name="connsiteX2" fmla="*/ 139700 w 469900"/>
                <a:gd name="connsiteY2" fmla="*/ 322692 h 354083"/>
                <a:gd name="connsiteX3" fmla="*/ 0 w 469900"/>
                <a:gd name="connsiteY3" fmla="*/ 335392 h 35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354083">
                  <a:moveTo>
                    <a:pt x="469900" y="5192"/>
                  </a:moveTo>
                  <a:cubicBezTo>
                    <a:pt x="389466" y="-2217"/>
                    <a:pt x="309033" y="-9625"/>
                    <a:pt x="254000" y="43292"/>
                  </a:cubicBezTo>
                  <a:cubicBezTo>
                    <a:pt x="198967" y="96209"/>
                    <a:pt x="182033" y="274009"/>
                    <a:pt x="139700" y="322692"/>
                  </a:cubicBezTo>
                  <a:cubicBezTo>
                    <a:pt x="97367" y="371375"/>
                    <a:pt x="48683" y="353383"/>
                    <a:pt x="0" y="3353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2" name="手繪多邊形 111"/>
          <p:cNvSpPr/>
          <p:nvPr/>
        </p:nvSpPr>
        <p:spPr>
          <a:xfrm>
            <a:off x="3279252" y="4572220"/>
            <a:ext cx="377469" cy="1088571"/>
          </a:xfrm>
          <a:custGeom>
            <a:avLst/>
            <a:gdLst>
              <a:gd name="connsiteX0" fmla="*/ 348440 w 377469"/>
              <a:gd name="connsiteY0" fmla="*/ 0 h 1088571"/>
              <a:gd name="connsiteX1" fmla="*/ 97 w 377469"/>
              <a:gd name="connsiteY1" fmla="*/ 624114 h 1088571"/>
              <a:gd name="connsiteX2" fmla="*/ 377469 w 377469"/>
              <a:gd name="connsiteY2" fmla="*/ 1088571 h 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7469" h="1088571">
                <a:moveTo>
                  <a:pt x="348440" y="0"/>
                </a:moveTo>
                <a:cubicBezTo>
                  <a:pt x="171849" y="221343"/>
                  <a:pt x="-4741" y="442686"/>
                  <a:pt x="97" y="624114"/>
                </a:cubicBezTo>
                <a:cubicBezTo>
                  <a:pt x="4935" y="805542"/>
                  <a:pt x="191202" y="947056"/>
                  <a:pt x="377469" y="1088571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4" name="直線單箭頭接點 113"/>
          <p:cNvCxnSpPr>
            <a:stCxn id="16" idx="0"/>
          </p:cNvCxnSpPr>
          <p:nvPr/>
        </p:nvCxnSpPr>
        <p:spPr>
          <a:xfrm flipH="1">
            <a:off x="7296973" y="4583113"/>
            <a:ext cx="823465" cy="7876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字方塊 115"/>
          <p:cNvSpPr txBox="1"/>
          <p:nvPr/>
        </p:nvSpPr>
        <p:spPr>
          <a:xfrm>
            <a:off x="5529944" y="5370740"/>
            <a:ext cx="82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0000FF"/>
                </a:solidFill>
              </a:rPr>
              <a:t>X</a:t>
            </a:r>
            <a:endParaRPr lang="zh-TW" altLang="en-US" sz="4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字方塊 117"/>
              <p:cNvSpPr txBox="1"/>
              <p:nvPr/>
            </p:nvSpPr>
            <p:spPr>
              <a:xfrm>
                <a:off x="8333505" y="5275470"/>
                <a:ext cx="924612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8" name="文字方塊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505" y="5275470"/>
                <a:ext cx="924612" cy="819263"/>
              </a:xfrm>
              <a:prstGeom prst="rect">
                <a:avLst/>
              </a:prstGeom>
              <a:blipFill>
                <a:blip r:embed="rId5"/>
                <a:stretch>
                  <a:fillRect l="-4054" r="-2703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/>
              <p:cNvSpPr txBox="1"/>
              <p:nvPr/>
            </p:nvSpPr>
            <p:spPr>
              <a:xfrm>
                <a:off x="4348675" y="5545725"/>
                <a:ext cx="6583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0" name="文字方塊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675" y="5545725"/>
                <a:ext cx="658385" cy="430887"/>
              </a:xfrm>
              <a:prstGeom prst="rect">
                <a:avLst/>
              </a:prstGeom>
              <a:blipFill>
                <a:blip r:embed="rId6"/>
                <a:stretch>
                  <a:fillRect l="-5660" r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8163355" y="6201737"/>
            <a:ext cx="165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for all w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0" grpId="0"/>
      <p:bldP spid="92" grpId="0" animBg="1"/>
      <p:bldP spid="94" grpId="0"/>
      <p:bldP spid="105" grpId="0"/>
      <p:bldP spid="112" grpId="0" animBg="1"/>
      <p:bldP spid="116" grpId="0"/>
      <p:bldP spid="118" grpId="0"/>
      <p:bldP spid="60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D231433D-E8C7-9A08-62A1-A51EF04A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A146DC06-4905-C0A4-1E1B-F52737A56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327C4B-372B-8248-B001-9E3FA957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58</a:t>
            </a:fld>
            <a:endParaRPr lang="en-GB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163C645-DEC0-244A-8D79-752071AD37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Media IC &amp; System Lab</a:t>
            </a:r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3DE454-879C-5743-B280-2DB9ACB0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7" y="728597"/>
            <a:ext cx="11382091" cy="523379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E047EC2-BA64-7DD9-4B03-F3C107C39BD4}"/>
              </a:ext>
            </a:extLst>
          </p:cNvPr>
          <p:cNvSpPr txBox="1"/>
          <p:nvPr/>
        </p:nvSpPr>
        <p:spPr>
          <a:xfrm>
            <a:off x="3021837" y="5308807"/>
            <a:ext cx="6148325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Can the network be simplified by considering the properties of images?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5379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Some patterns are much smaller than the whole image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430" y="4692617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492" y="4738635"/>
            <a:ext cx="1296890" cy="11396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720" y="4656461"/>
            <a:ext cx="2151234" cy="127984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395066" y="2742469"/>
            <a:ext cx="740186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neuron does not have to see the whole image to discover the pattern.</a:t>
            </a:r>
            <a:endParaRPr lang="zh-TW" altLang="en-US" sz="2800" dirty="0"/>
          </a:p>
        </p:txBody>
      </p:sp>
      <p:sp>
        <p:nvSpPr>
          <p:cNvPr id="43" name="圓角矩形圖說文字 42"/>
          <p:cNvSpPr/>
          <p:nvPr/>
        </p:nvSpPr>
        <p:spPr>
          <a:xfrm>
            <a:off x="7783916" y="5722672"/>
            <a:ext cx="2423235" cy="601661"/>
          </a:xfrm>
          <a:prstGeom prst="wedgeRoundRectCallout">
            <a:avLst>
              <a:gd name="adj1" fmla="val -16286"/>
              <a:gd name="adj2" fmla="val -921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44" name="矩形 43"/>
          <p:cNvSpPr/>
          <p:nvPr/>
        </p:nvSpPr>
        <p:spPr>
          <a:xfrm>
            <a:off x="2997830" y="4738635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單箭頭接點 45"/>
          <p:cNvCxnSpPr>
            <a:stCxn id="44" idx="3"/>
            <a:endCxn id="16" idx="1"/>
          </p:cNvCxnSpPr>
          <p:nvPr/>
        </p:nvCxnSpPr>
        <p:spPr>
          <a:xfrm>
            <a:off x="3404230" y="4928364"/>
            <a:ext cx="2214262" cy="380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3222173" y="3636678"/>
            <a:ext cx="714207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Connecting to small region with less parameters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37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44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9A7B34-3E80-4F5C-9313-48038DAB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Machine Learning Pipeline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3244401A-0092-4A5C-8DE3-64D90B62C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Learning from Observations</a:t>
                </a:r>
              </a:p>
              <a:p>
                <a:endParaRPr lang="en-US" dirty="0"/>
              </a:p>
              <a:p>
                <a:r>
                  <a:rPr lang="en-US" dirty="0"/>
                  <a:t>Recipe for practitioners:</a:t>
                </a:r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Collect (lots of) examples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(data + labels)</a:t>
                </a:r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Choose a suitable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Choose a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/>
              </a:p>
              <a:p>
                <a:pPr marL="914377" lvl="1" indent="-457189">
                  <a:buFont typeface="+mj-lt"/>
                  <a:buAutoNum type="arabicPeriod"/>
                </a:pPr>
                <a:r>
                  <a:rPr lang="en-US" dirty="0"/>
                  <a:t>Optimize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to minimize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3244401A-0092-4A5C-8DE3-64D90B62C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6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B3A228-BB2F-4F94-B537-758AA838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962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all4desktop.com/data_images/original/4244361-bi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91" y="4477048"/>
            <a:ext cx="2485663" cy="17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same patterns appear in different regions.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91" y="2578586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17" y="2867957"/>
            <a:ext cx="2151234" cy="1279848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6599306" y="2425770"/>
            <a:ext cx="3303662" cy="951706"/>
          </a:xfrm>
          <a:prstGeom prst="cloudCallout">
            <a:avLst>
              <a:gd name="adj1" fmla="val -48303"/>
              <a:gd name="adj2" fmla="val 55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“upper-left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2813051" y="2628515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327855" y="4993914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673" y="4653036"/>
            <a:ext cx="2295525" cy="1590675"/>
          </a:xfrm>
          <a:prstGeom prst="rect">
            <a:avLst/>
          </a:prstGeom>
        </p:spPr>
      </p:pic>
      <p:sp>
        <p:nvSpPr>
          <p:cNvPr id="31" name="雲朵形圖說文字 30"/>
          <p:cNvSpPr/>
          <p:nvPr/>
        </p:nvSpPr>
        <p:spPr>
          <a:xfrm>
            <a:off x="6599306" y="5513706"/>
            <a:ext cx="3303662" cy="951706"/>
          </a:xfrm>
          <a:prstGeom prst="cloudCallout">
            <a:avLst>
              <a:gd name="adj1" fmla="val -40531"/>
              <a:gd name="adj2" fmla="val -606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“middle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7072370" y="4278359"/>
            <a:ext cx="3257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They can use the same set of parameters.</a:t>
            </a:r>
            <a:endParaRPr lang="zh-TW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6025721" y="3877535"/>
            <a:ext cx="338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Do almost the same thing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5969448" y="3767981"/>
            <a:ext cx="0" cy="13413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31" grpId="0" animBg="1"/>
      <p:bldP spid="6" grpId="0"/>
      <p:bldP spid="3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Subsampling</a:t>
            </a:r>
            <a:r>
              <a:rPr lang="zh-TW" altLang="en-US" dirty="0"/>
              <a:t> </a:t>
            </a:r>
            <a:r>
              <a:rPr lang="en-US" altLang="zh-TW" dirty="0"/>
              <a:t>the pixels will not change the object</a:t>
            </a:r>
            <a:endParaRPr lang="zh-TW" altLang="en-US" dirty="0"/>
          </a:p>
        </p:txBody>
      </p:sp>
      <p:pic>
        <p:nvPicPr>
          <p:cNvPr id="16386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93" y="2924265"/>
            <a:ext cx="3336080" cy="22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554" y="3433773"/>
            <a:ext cx="1756743" cy="11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5921010" y="3627333"/>
            <a:ext cx="1860668" cy="8029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815674" y="4424983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subsampling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00148" y="2408420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127439" y="2899949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304108" y="5511516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 can subsample the pixels to make image smaller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400147" y="6021006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Less parameters for the network to process the image</a:t>
            </a:r>
            <a:endParaRPr lang="zh-TW" altLang="en-US" sz="2400" dirty="0"/>
          </a:p>
        </p:txBody>
      </p:sp>
      <p:sp>
        <p:nvSpPr>
          <p:cNvPr id="12" name="向右箭號 11"/>
          <p:cNvSpPr/>
          <p:nvPr/>
        </p:nvSpPr>
        <p:spPr>
          <a:xfrm>
            <a:off x="2479593" y="6021005"/>
            <a:ext cx="920554" cy="4828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8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  <p:bldP spid="8" grpId="0"/>
      <p:bldP spid="13" grpId="0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938946" y="4419541"/>
            <a:ext cx="4173041" cy="9355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944796" y="1713451"/>
            <a:ext cx="4173041" cy="23745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The whole CNN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DA4309-14DC-9C5C-A8B5-6224FB368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848219" y="6055667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6405210" y="5753403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3678215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948969" y="3414759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8550249" y="1806542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951899" y="1862452"/>
            <a:ext cx="4305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Some patterns are much smaller than the whole image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965502" y="3232244"/>
            <a:ext cx="4165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The same patterns appear in different regions.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989944" y="4554816"/>
            <a:ext cx="4173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Subsampling</a:t>
            </a:r>
            <a:r>
              <a:rPr lang="zh-TW" altLang="en-US" sz="2400" dirty="0"/>
              <a:t> </a:t>
            </a:r>
            <a:r>
              <a:rPr lang="en-US" altLang="zh-TW" sz="2400" dirty="0"/>
              <a:t>the pixels will not change the object</a:t>
            </a:r>
            <a:endParaRPr lang="zh-TW" altLang="en-US" sz="2400" dirty="0"/>
          </a:p>
        </p:txBody>
      </p:sp>
      <p:cxnSp>
        <p:nvCxnSpPr>
          <p:cNvPr id="26" name="直線單箭頭接點 25"/>
          <p:cNvCxnSpPr>
            <a:stCxn id="11" idx="1"/>
            <a:endCxn id="10" idx="3"/>
          </p:cNvCxnSpPr>
          <p:nvPr/>
        </p:nvCxnSpPr>
        <p:spPr>
          <a:xfrm flipH="1">
            <a:off x="6117837" y="2207749"/>
            <a:ext cx="656087" cy="693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4" idx="1"/>
            <a:endCxn id="10" idx="3"/>
          </p:cNvCxnSpPr>
          <p:nvPr/>
        </p:nvCxnSpPr>
        <p:spPr>
          <a:xfrm flipH="1" flipV="1">
            <a:off x="6117837" y="2900750"/>
            <a:ext cx="656087" cy="14752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13" idx="1"/>
            <a:endCxn id="25" idx="3"/>
          </p:cNvCxnSpPr>
          <p:nvPr/>
        </p:nvCxnSpPr>
        <p:spPr>
          <a:xfrm flipH="1">
            <a:off x="6111987" y="3307762"/>
            <a:ext cx="661937" cy="15795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5" idx="1"/>
            <a:endCxn id="25" idx="3"/>
          </p:cNvCxnSpPr>
          <p:nvPr/>
        </p:nvCxnSpPr>
        <p:spPr>
          <a:xfrm flipH="1" flipV="1">
            <a:off x="6111987" y="4887306"/>
            <a:ext cx="661937" cy="5219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805191" y="1388955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1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1811519" y="2743181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2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1811519" y="4070721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2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3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DEDFE82-EC96-628F-0CD8-6568C23E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4F9F211-34E9-F670-7399-93B04655E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2CE752-1797-FA42-83D4-92030B95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5A0DEB-0CAD-E646-B7F7-E42378E9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46668"/>
            <a:ext cx="10998200" cy="555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3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E213AC7-1F29-3FC1-4F21-E9CF406F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AA63FB8-6A3D-5DDB-89A4-74658F249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DEA60-16B5-0A44-A33D-886C5556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64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DB74EE-8CBD-9047-B655-42EC5A74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6658"/>
            <a:ext cx="11094720" cy="56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5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8B30139-406E-4046-AB51-D6264F62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65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7980DB-0FA6-5649-A854-9FB69C16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777410"/>
            <a:ext cx="11106150" cy="56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53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486D51D-60E8-C1DA-BC0C-552ACE41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40FF4A-EC7B-6C65-3BC3-5D38EDAC1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67E03BF-5490-B24C-AC53-A568B9B6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66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88A0C4-C411-4B47-A7C6-1D068BC5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46668"/>
            <a:ext cx="11070589" cy="565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3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74C90AC-02DE-A342-4CD9-09B4377D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A708C6A-E831-4C92-CCFF-6A95BD6C9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C6098BF-BB41-4A42-9617-FE529123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67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A91451-4C5E-C643-B7ED-35F9560B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1812"/>
            <a:ext cx="10998200" cy="56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10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C55A411-EA22-253A-F421-2609D86E9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419269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3261098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4102927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4944756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2419269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7" name="橢圓 16"/>
          <p:cNvSpPr/>
          <p:nvPr/>
        </p:nvSpPr>
        <p:spPr>
          <a:xfrm>
            <a:off x="3261098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4102927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9" name="橢圓 18"/>
          <p:cNvSpPr/>
          <p:nvPr/>
        </p:nvSpPr>
        <p:spPr>
          <a:xfrm>
            <a:off x="4944756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2419269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3261098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4102927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4944756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2419269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3261098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4102927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4944756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/>
        </p:nvGraphicFramePr>
        <p:xfrm>
          <a:off x="7235842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文字方塊 35"/>
          <p:cNvSpPr txBox="1"/>
          <p:nvPr/>
        </p:nvSpPr>
        <p:spPr>
          <a:xfrm>
            <a:off x="8724613" y="208662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sp>
        <p:nvSpPr>
          <p:cNvPr id="42" name="橢圓 41"/>
          <p:cNvSpPr/>
          <p:nvPr/>
        </p:nvSpPr>
        <p:spPr>
          <a:xfrm>
            <a:off x="6588249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3" name="橢圓 42"/>
          <p:cNvSpPr/>
          <p:nvPr/>
        </p:nvSpPr>
        <p:spPr>
          <a:xfrm>
            <a:off x="7430078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4" name="橢圓 43"/>
          <p:cNvSpPr/>
          <p:nvPr/>
        </p:nvSpPr>
        <p:spPr>
          <a:xfrm>
            <a:off x="8271907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5" name="橢圓 44"/>
          <p:cNvSpPr/>
          <p:nvPr/>
        </p:nvSpPr>
        <p:spPr>
          <a:xfrm>
            <a:off x="9113736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6" name="橢圓 45"/>
          <p:cNvSpPr/>
          <p:nvPr/>
        </p:nvSpPr>
        <p:spPr>
          <a:xfrm>
            <a:off x="6588249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7430078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8" name="橢圓 47"/>
          <p:cNvSpPr/>
          <p:nvPr/>
        </p:nvSpPr>
        <p:spPr>
          <a:xfrm>
            <a:off x="8271907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49" name="橢圓 48"/>
          <p:cNvSpPr/>
          <p:nvPr/>
        </p:nvSpPr>
        <p:spPr>
          <a:xfrm>
            <a:off x="9113736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6588249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1" name="橢圓 50"/>
          <p:cNvSpPr/>
          <p:nvPr/>
        </p:nvSpPr>
        <p:spPr>
          <a:xfrm>
            <a:off x="7430078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2" name="橢圓 51"/>
          <p:cNvSpPr/>
          <p:nvPr/>
        </p:nvSpPr>
        <p:spPr>
          <a:xfrm>
            <a:off x="8271907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53" name="橢圓 52"/>
          <p:cNvSpPr/>
          <p:nvPr/>
        </p:nvSpPr>
        <p:spPr>
          <a:xfrm>
            <a:off x="9113736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4" name="橢圓 53"/>
          <p:cNvSpPr/>
          <p:nvPr/>
        </p:nvSpPr>
        <p:spPr>
          <a:xfrm>
            <a:off x="6588249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5" name="橢圓 54"/>
          <p:cNvSpPr/>
          <p:nvPr/>
        </p:nvSpPr>
        <p:spPr>
          <a:xfrm>
            <a:off x="7430078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6" name="橢圓 55"/>
          <p:cNvSpPr/>
          <p:nvPr/>
        </p:nvSpPr>
        <p:spPr>
          <a:xfrm>
            <a:off x="8271907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-4</a:t>
            </a:r>
            <a:endParaRPr lang="zh-TW" altLang="en-US" sz="2400" dirty="0"/>
          </a:p>
        </p:txBody>
      </p:sp>
      <p:sp>
        <p:nvSpPr>
          <p:cNvPr id="57" name="橢圓 56"/>
          <p:cNvSpPr/>
          <p:nvPr/>
        </p:nvSpPr>
        <p:spPr>
          <a:xfrm>
            <a:off x="9113736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graphicFrame>
        <p:nvGraphicFramePr>
          <p:cNvPr id="58" name="表格 57"/>
          <p:cNvGraphicFramePr>
            <a:graphicFrameLocks noGrp="1"/>
          </p:cNvGraphicFramePr>
          <p:nvPr/>
        </p:nvGraphicFramePr>
        <p:xfrm>
          <a:off x="3230936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" name="文字方塊 58"/>
          <p:cNvSpPr txBox="1"/>
          <p:nvPr/>
        </p:nvSpPr>
        <p:spPr>
          <a:xfrm>
            <a:off x="4853091" y="207236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419269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4102926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419269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4102926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6588250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8271907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6588250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8271907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8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6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  <p:bldP spid="59" grpId="0"/>
      <p:bldP spid="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87CE0-5E39-6DFD-073C-62D67B79C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1862635" y="2503457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126108" y="5493366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8122679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9094286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9094286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9" name="橢圓 8"/>
          <p:cNvSpPr/>
          <p:nvPr/>
        </p:nvSpPr>
        <p:spPr>
          <a:xfrm>
            <a:off x="8122679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8312771" y="3303596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" name="橢圓 10"/>
          <p:cNvSpPr/>
          <p:nvPr/>
        </p:nvSpPr>
        <p:spPr>
          <a:xfrm>
            <a:off x="9319350" y="3281294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9319350" y="4352180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8327112" y="4354671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949894" y="518595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 x 2 image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960728" y="5699910"/>
            <a:ext cx="226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Each filter </a:t>
            </a:r>
          </a:p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is a channel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676253" y="2729342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960727" y="1957288"/>
            <a:ext cx="22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New image </a:t>
            </a:r>
          </a:p>
          <a:p>
            <a:pPr algn="ctr"/>
            <a:r>
              <a:rPr lang="en-US" altLang="zh-TW" sz="2800" dirty="0"/>
              <a:t>but smaller</a:t>
            </a:r>
            <a:endParaRPr lang="zh-TW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5538708" y="2610494"/>
            <a:ext cx="1375221" cy="10670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Conv</a:t>
            </a:r>
            <a:endParaRPr lang="zh-TW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5535639" y="4187993"/>
            <a:ext cx="1378290" cy="10670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Max</a:t>
            </a:r>
          </a:p>
          <a:p>
            <a:pPr algn="ctr"/>
            <a:r>
              <a:rPr lang="en-US" altLang="zh-TW" sz="2800" dirty="0"/>
              <a:t>Pooling</a:t>
            </a:r>
            <a:endParaRPr lang="zh-TW" altLang="en-US" sz="2800" dirty="0"/>
          </a:p>
        </p:txBody>
      </p:sp>
      <p:sp>
        <p:nvSpPr>
          <p:cNvPr id="21" name="向右箭號 20"/>
          <p:cNvSpPr/>
          <p:nvPr/>
        </p:nvSpPr>
        <p:spPr>
          <a:xfrm>
            <a:off x="6902126" y="4289229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5400000">
            <a:off x="5978983" y="3518706"/>
            <a:ext cx="491601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1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89B12-10D7-994E-BDD9-66DAECEA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dirty="0"/>
              <a:t>Let’s talk about classifier first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71C304D-31E1-9748-9F9C-BC18E4334F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TW" dirty="0"/>
                  <a:t>Supposed the feature is the image itself, so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dirty="0"/>
                  <a:t>is a just a classifier</a:t>
                </a:r>
              </a:p>
              <a:p>
                <a:r>
                  <a:rPr kumimoji="1" lang="en-US" altLang="zh-TW" dirty="0"/>
                  <a:t>We can (1) learn a K-nearest neighbor classifier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71C304D-31E1-9748-9F9C-BC18E4334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6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6C08C2-4E96-6D49-9593-E5E0526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98473E6-03EB-4166-AF31-62615CCD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752" y="2930854"/>
            <a:ext cx="7177261" cy="33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The whole CNN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03D2BB-60B9-3396-1D12-1816685C9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8948969" y="3414759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8550249" y="1806542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713870" y="1848548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905457" y="3568646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098352" y="5210417"/>
            <a:ext cx="428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number of the channel is the number of filters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098352" y="4250782"/>
            <a:ext cx="4249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Smaller than the original image</a:t>
            </a:r>
            <a:endParaRPr lang="zh-TW" altLang="en-US" sz="2800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5058848" y="3875087"/>
            <a:ext cx="22700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713870" y="4002424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085969" y="1612084"/>
            <a:ext cx="1947915" cy="1771562"/>
            <a:chOff x="1561968" y="1612084"/>
            <a:chExt cx="1947915" cy="1771562"/>
          </a:xfrm>
        </p:grpSpPr>
        <p:sp>
          <p:nvSpPr>
            <p:cNvPr id="30" name="橢圓 29"/>
            <p:cNvSpPr/>
            <p:nvPr/>
          </p:nvSpPr>
          <p:spPr>
            <a:xfrm>
              <a:off x="1593212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1" name="橢圓 30"/>
            <p:cNvSpPr/>
            <p:nvPr/>
          </p:nvSpPr>
          <p:spPr>
            <a:xfrm>
              <a:off x="2564819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32" name="橢圓 31"/>
            <p:cNvSpPr/>
            <p:nvPr/>
          </p:nvSpPr>
          <p:spPr>
            <a:xfrm>
              <a:off x="2533575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1561968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1783304" y="1828843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2789883" y="1806541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2758639" y="2661155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1766401" y="2663646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94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/>
      <p:bldP spid="28" grpId="0"/>
      <p:bldP spid="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The whole CNN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F587E8-574C-1F51-4E8C-E28310FA4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273703" y="2274348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43" y="191530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2801456" y="1705970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773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773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773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773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848219" y="6055667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7393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7393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7393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7393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6405210" y="5753403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3678215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52651" y="2562543"/>
            <a:ext cx="4369145" cy="4072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7784067" y="3414978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679255" y="5630639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97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Flatten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E2469-1677-49E8-9E2F-8255E2FA1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791012" y="2473538"/>
            <a:ext cx="1943214" cy="2049364"/>
            <a:chOff x="758373" y="2759289"/>
            <a:chExt cx="1943214" cy="2049364"/>
          </a:xfrm>
        </p:grpSpPr>
        <p:sp>
          <p:nvSpPr>
            <p:cNvPr id="6" name="橢圓 5"/>
            <p:cNvSpPr/>
            <p:nvPr/>
          </p:nvSpPr>
          <p:spPr>
            <a:xfrm>
              <a:off x="758373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7" name="橢圓 6"/>
            <p:cNvSpPr/>
            <p:nvPr/>
          </p:nvSpPr>
          <p:spPr>
            <a:xfrm>
              <a:off x="1729980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1729980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758373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936506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11" name="橢圓 10"/>
            <p:cNvSpPr/>
            <p:nvPr/>
          </p:nvSpPr>
          <p:spPr>
            <a:xfrm>
              <a:off x="1981587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1981587" y="408865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962806" y="402712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4033007" y="3902849"/>
            <a:ext cx="136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Flatten</a:t>
            </a:r>
            <a:endParaRPr lang="zh-TW" altLang="en-US" sz="2800" dirty="0"/>
          </a:p>
        </p:txBody>
      </p:sp>
      <p:sp>
        <p:nvSpPr>
          <p:cNvPr id="21" name="橢圓 20"/>
          <p:cNvSpPr/>
          <p:nvPr/>
        </p:nvSpPr>
        <p:spPr>
          <a:xfrm>
            <a:off x="5736000" y="194885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5736000" y="10843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5736000" y="19232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5736000" y="2778220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5736000" y="3615067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5736000" y="440275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5736000" y="5204579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8" name="橢圓 27"/>
          <p:cNvSpPr/>
          <p:nvPr/>
        </p:nvSpPr>
        <p:spPr>
          <a:xfrm>
            <a:off x="5736000" y="602927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5" name="向右箭號 4"/>
          <p:cNvSpPr/>
          <p:nvPr/>
        </p:nvSpPr>
        <p:spPr>
          <a:xfrm>
            <a:off x="6511647" y="3190637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8997526" y="3419072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7125572" y="2724281"/>
            <a:ext cx="3201477" cy="2629618"/>
            <a:chOff x="-2630921" y="4440114"/>
            <a:chExt cx="3201477" cy="262961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2630921" y="4440114"/>
              <a:ext cx="3201477" cy="1701788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-2630921" y="6238735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sp>
        <p:nvSpPr>
          <p:cNvPr id="34" name="向右箭號 33"/>
          <p:cNvSpPr/>
          <p:nvPr/>
        </p:nvSpPr>
        <p:spPr>
          <a:xfrm>
            <a:off x="3849687" y="3202044"/>
            <a:ext cx="1832676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 animBg="1"/>
      <p:bldP spid="33" grpId="0" animBg="1"/>
      <p:bldP spid="3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99762D5-2FFA-B94C-A191-CCFEEDA5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73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5AD686-2209-774D-8BC1-BF9F7AFC7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55" y="878634"/>
            <a:ext cx="7527290" cy="53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3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D10689-042B-4799-B7F1-869B28EA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8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9D7A738-B1AF-4A06-82A4-C937B0C69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2" y="745289"/>
            <a:ext cx="11065075" cy="57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3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B5887C-8EAD-1140-A7DB-1D9BC614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FDD9C-F00C-4F7F-B010-92790AB2CEB3}" type="slidenum">
              <a:rPr lang="en-GB" smtClean="0"/>
              <a:t>9</a:t>
            </a:fld>
            <a:endParaRPr lang="en-GB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0AE3648-9DCE-4C98-85A9-BEEC71D8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37" y="967843"/>
            <a:ext cx="11052847" cy="56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56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1441</Words>
  <Application>Microsoft Macintosh PowerPoint</Application>
  <PresentationFormat>寬螢幕</PresentationFormat>
  <Paragraphs>575</Paragraphs>
  <Slides>73</Slides>
  <Notes>11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0" baseType="lpstr">
      <vt:lpstr>Microsoft JhengHei</vt:lpstr>
      <vt:lpstr>Arial</vt:lpstr>
      <vt:lpstr>Calibri</vt:lpstr>
      <vt:lpstr>Cambria Math</vt:lpstr>
      <vt:lpstr>Wingdings</vt:lpstr>
      <vt:lpstr>1_Office 佈景主題</vt:lpstr>
      <vt:lpstr>方程式</vt:lpstr>
      <vt:lpstr>Introduction to Deep Learning</vt:lpstr>
      <vt:lpstr>PowerPoint 簡報</vt:lpstr>
      <vt:lpstr>Problems</vt:lpstr>
      <vt:lpstr>PowerPoint 簡報</vt:lpstr>
      <vt:lpstr>PowerPoint 簡報</vt:lpstr>
      <vt:lpstr>Machine Learning Pipeline</vt:lpstr>
      <vt:lpstr>Let’s talk about classifier first</vt:lpstr>
      <vt:lpstr>PowerPoint 簡報</vt:lpstr>
      <vt:lpstr>PowerPoint 簡報</vt:lpstr>
      <vt:lpstr>PowerPoint 簡報</vt:lpstr>
      <vt:lpstr>PowerPoint 簡報</vt:lpstr>
      <vt:lpstr>Let’s talk about classifier first</vt:lpstr>
      <vt:lpstr>PowerPoint 簡報</vt:lpstr>
      <vt:lpstr>PowerPoint 簡報</vt:lpstr>
      <vt:lpstr>Interpreting a Linear Classifier: Visual Viewpoint</vt:lpstr>
      <vt:lpstr>PowerPoint 簡報</vt:lpstr>
      <vt:lpstr>PowerPoint 簡報</vt:lpstr>
      <vt:lpstr>Loss &amp; Optimization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Optimization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Gradient Descent </vt:lpstr>
      <vt:lpstr>PowerPoint 簡報</vt:lpstr>
      <vt:lpstr>Chain Rule</vt:lpstr>
      <vt:lpstr>Backpropagation</vt:lpstr>
      <vt:lpstr>Backpropagation</vt:lpstr>
      <vt:lpstr>Backpropagation – Forward pass</vt:lpstr>
      <vt:lpstr>Backpropagation – Forward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Backward Pass</vt:lpstr>
      <vt:lpstr>Backpropagation – Summary</vt:lpstr>
      <vt:lpstr>PowerPoint 簡報</vt:lpstr>
      <vt:lpstr>Why CNN for Image</vt:lpstr>
      <vt:lpstr>Why CNN for Image</vt:lpstr>
      <vt:lpstr>Why CNN for Image</vt:lpstr>
      <vt:lpstr>The whole CNN</vt:lpstr>
      <vt:lpstr>PowerPoint 簡報</vt:lpstr>
      <vt:lpstr>PowerPoint 簡報</vt:lpstr>
      <vt:lpstr>PowerPoint 簡報</vt:lpstr>
      <vt:lpstr>PowerPoint 簡報</vt:lpstr>
      <vt:lpstr>PowerPoint 簡報</vt:lpstr>
      <vt:lpstr>CNN – Max Pooling</vt:lpstr>
      <vt:lpstr>CNN – Max Pooling</vt:lpstr>
      <vt:lpstr>The whole CNN</vt:lpstr>
      <vt:lpstr>The whole CNN</vt:lpstr>
      <vt:lpstr>Flatten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Internship @ Ford Research</dc:title>
  <dc:creator>Jan Klopp</dc:creator>
  <cp:lastModifiedBy>王瑭毅</cp:lastModifiedBy>
  <cp:revision>214</cp:revision>
  <dcterms:created xsi:type="dcterms:W3CDTF">2019-01-23T08:28:25Z</dcterms:created>
  <dcterms:modified xsi:type="dcterms:W3CDTF">2024-08-04T12:55:48Z</dcterms:modified>
</cp:coreProperties>
</file>