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58"/>
  </p:notesMasterIdLst>
  <p:sldIdLst>
    <p:sldId id="256" r:id="rId2"/>
    <p:sldId id="258" r:id="rId3"/>
    <p:sldId id="262" r:id="rId4"/>
    <p:sldId id="263" r:id="rId5"/>
    <p:sldId id="267" r:id="rId6"/>
    <p:sldId id="268" r:id="rId7"/>
    <p:sldId id="269" r:id="rId8"/>
    <p:sldId id="288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5" r:id="rId17"/>
    <p:sldId id="283" r:id="rId18"/>
    <p:sldId id="284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41" r:id="rId29"/>
    <p:sldId id="342" r:id="rId30"/>
    <p:sldId id="302" r:id="rId31"/>
    <p:sldId id="300" r:id="rId32"/>
    <p:sldId id="301" r:id="rId33"/>
    <p:sldId id="321" r:id="rId34"/>
    <p:sldId id="299" r:id="rId35"/>
    <p:sldId id="303" r:id="rId36"/>
    <p:sldId id="316" r:id="rId37"/>
    <p:sldId id="317" r:id="rId38"/>
    <p:sldId id="318" r:id="rId39"/>
    <p:sldId id="319" r:id="rId40"/>
    <p:sldId id="323" r:id="rId41"/>
    <p:sldId id="324" r:id="rId42"/>
    <p:sldId id="325" r:id="rId43"/>
    <p:sldId id="326" r:id="rId44"/>
    <p:sldId id="327" r:id="rId45"/>
    <p:sldId id="329" r:id="rId46"/>
    <p:sldId id="331" r:id="rId47"/>
    <p:sldId id="332" r:id="rId48"/>
    <p:sldId id="333" r:id="rId49"/>
    <p:sldId id="334" r:id="rId50"/>
    <p:sldId id="335" r:id="rId51"/>
    <p:sldId id="336" r:id="rId52"/>
    <p:sldId id="344" r:id="rId53"/>
    <p:sldId id="343" r:id="rId54"/>
    <p:sldId id="340" r:id="rId55"/>
    <p:sldId id="260" r:id="rId56"/>
    <p:sldId id="338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69439" autoAdjust="0"/>
  </p:normalViewPr>
  <p:slideViewPr>
    <p:cSldViewPr snapToGrid="0">
      <p:cViewPr varScale="1">
        <p:scale>
          <a:sx n="63" d="100"/>
          <a:sy n="63" d="100"/>
        </p:scale>
        <p:origin x="2696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8270C-59DE-4D69-8A05-61AE2245C0D8}" type="datetimeFigureOut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3F2A-E985-4D04-A072-5590DAA3C2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11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mary_roach_10_things_you_didn_t_know_about_orgasm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d.com/talks/helen_fisher_tells_us_why_we_love_cheat.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48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起手式</a:t>
            </a:r>
            <a:r>
              <a:rPr lang="en-US" altLang="zh-TW" dirty="0"/>
              <a:t>:</a:t>
            </a:r>
            <a:r>
              <a:rPr lang="zh-TW" altLang="en-US" dirty="0"/>
              <a:t> 先別談這個了，你聽過安麗嗎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2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http://www.nipic.com/show/2/73/c1cb73a29164a2f6.html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56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截至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年最受歡迎的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演講中，有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個的重點是鼓勵觀眾去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｢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改變自己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｣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，另外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個則把網子灑得更開，要我們改變對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｢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公共衛生、公共教育、多元存在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｣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的看法。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圖片來源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http://world.yam.com/post.php?id=1729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98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著重在人類的四個需求，你就能跟觀眾連結。那四個需求是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｢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歸屬感、自身利益、自我實現、希望和夢想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｣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。範例演講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瑪麗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羅區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(Mary Roach)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個性高潮的秘辛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；海倫費雪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(Helen Fisher) 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我們為何戀愛、為何不忠 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圖片來源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http://www.leitingcn.com/huati/xitelesiwangzhimi/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0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http://esotericplace.com/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53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http://www.ted.com/talks/helen_fisher_studies_the_brain_in_love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1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貓論，完整說法是「不管白貓黑貓，能抓到老鼠就是好貓」。這句話的意思是：無論計劃經濟還是市場經濟，都只是一種資源配置手段，與政治制度無關。資本主義可以有計劃，社會主義也可以有市場。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這個理論在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改革開放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時期起到了極其重要的理論作用。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當時的人民局限於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社會主義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計劃經濟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，認為市場經濟是資本主義獨有的，應用市場經濟就是走資派。而這個理論極大地改變了人民的思想，成為市場經濟應用於社會主義的理論基礎之一。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http://zyqdjsbk.blog.163.com/blog/static/19398326920134701628879/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3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創造一個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字以內的口號來包裝你的思想，那個口號最好能朗朗上口、讓人熱血沸騰並採取行動。在演講中至少要重複三次你的口號。這可是美國總統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Obama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最在行的事，他的競選口號總是三個字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Hope and Change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This Bill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Can't Wait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We Can!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http://fallenangelofwisdom.wordpress.com/2013/09/01/hope-change-and-forward/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80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This Bill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Can't Wait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http://themelkerproject.com/tbt-yes-we-can-go-usa-beat-germany/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19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zh-TW" altLang="en-US" dirty="0"/>
              <a:t>火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	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http://www.nipic.com/show/4/85/3ed215cc93844f01.html</a:t>
            </a: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墓碑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http://sucai.redocn.com/shiliangtu/1759013.html</a:t>
            </a: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演講者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http://blog.udn.com/isaacchi/11104458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83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https://www.thoughtco.com/g00/trump-vs-clinton-jokes-4039560?i10c.referrer=https%3A%2F%2Fwww.google.com.tw%2F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97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337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「小故事」為演講者親身經歷或個人觀察，但故事主角最好不是自己，且故事必須與主題相關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「驚人之語」，運用「你」代替「我」，例如演講者奧利弗所言：「你要怎麼吃，才不會把致命食物吃下肚？」讓觀眾開始想像自己與周遭的環境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「強而有力的問題」，運用提問：「為什麼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」、「怎麼做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」兩者搭配運用，例如演講者賽門所言：「為什麼領導人權運動的是馬丁路德而不是別人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他並不是唯一受到迫害的人，能站出來演講的並不只他一人，為什麼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」，在不知不覺中讓觀眾覺得你的演講值得一聽，並把握尋寶是觀眾的樂趣，演講者不應該剝奪觀眾的樂趣。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83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http://www.hypertensiontalk.com/jamie-olivers-wish-teach-every-child-about-food/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82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961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Most</a:t>
            </a:r>
            <a:r>
              <a:rPr lang="en-US" altLang="zh-TW" baseline="0" dirty="0"/>
              <a:t> the slides below are made by Alexei </a:t>
            </a:r>
            <a:r>
              <a:rPr lang="en-US" altLang="zh-TW" baseline="0" dirty="0" err="1"/>
              <a:t>Kapterev</a:t>
            </a:r>
            <a:r>
              <a:rPr lang="en-US" altLang="zh-TW" baseline="0" dirty="0"/>
              <a:t> in "Death by PowerPoint".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713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831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People read faster than you speak.</a:t>
            </a:r>
          </a:p>
          <a:p>
            <a:r>
              <a:rPr lang="en-US" altLang="zh-TW" dirty="0"/>
              <a:t>This means you are useless.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This </a:t>
            </a:r>
            <a:r>
              <a:rPr lang="en-US" altLang="zh-TW" baseline="0" dirty="0"/>
              <a:t>slide is made by Alexei </a:t>
            </a:r>
            <a:r>
              <a:rPr lang="en-US" altLang="zh-TW" baseline="0" dirty="0" err="1"/>
              <a:t>Kapterev</a:t>
            </a:r>
            <a:r>
              <a:rPr lang="en-US" altLang="zh-TW" baseline="0" dirty="0"/>
              <a:t> in "Death by PowerPoint".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523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This </a:t>
            </a:r>
            <a:r>
              <a:rPr lang="en-US" altLang="zh-TW" baseline="0" dirty="0"/>
              <a:t>slide is made by Alexei </a:t>
            </a:r>
            <a:r>
              <a:rPr lang="en-US" altLang="zh-TW" baseline="0" dirty="0" err="1"/>
              <a:t>Kapterev</a:t>
            </a:r>
            <a:r>
              <a:rPr lang="en-US" altLang="zh-TW" baseline="0" dirty="0"/>
              <a:t> in "Death by PowerPoint".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912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http://www.guokr.com/question/274100/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72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主要參考資料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月份「好書導讀」報告資料</a:t>
            </a:r>
            <a:endParaRPr lang="en-US" altLang="zh-TW" dirty="0"/>
          </a:p>
          <a:p>
            <a:r>
              <a:rPr lang="en-US" altLang="zh-TW" dirty="0"/>
              <a:t>https://www.gwsm.gov.tw/gbookshare/10306_gbooks.aspx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讀書心得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書摘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TED Talk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十八分鐘的祕密 （演講技巧）</a:t>
            </a:r>
            <a:endParaRPr lang="en-US" altLang="zh-TW" b="0" dirty="0"/>
          </a:p>
          <a:p>
            <a:r>
              <a:rPr lang="en-US" altLang="zh-TW" b="0" dirty="0"/>
              <a:t>http://www.melodyliao.com/2013/09/ted-talk.html</a:t>
            </a:r>
          </a:p>
          <a:p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http://img3.douban.com/lpic/s27033084.jpg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740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831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90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81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https://www.youtube.com/watch?v=V1iIskoMSzs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699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https://www.youtube.com/watch?v=V1iIskoMSzs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719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https://www.youtube.com/watch?v=V1iIskoMSzs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927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https://www.youtube.com/watch?v=V1iIskoMSzs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83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https://www.youtube.com/watch?v=V1iIskoMSzs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778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http://jiaopi.com/1483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408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吃個東西騙大腦不緊張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36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傑瑞米．唐納文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構其中一名演講者，其實他一開始對於演講也是抱持恐懼的心態，而且從小為了避免接觸人群，居然立志當一個宅男工程師，當他努力讀書，實現願望當上工程師之後，他開始痛恨他的工作，雖然不用再接觸人群，不用與人交談，但他發現：「原來我只是個會製造機械的工匠」，於是想法開始轉變，他認為，「與其當個平凡的工匠，不如當個可以散播想法、理念的工匠」。於是他開始接觸這個世界，接觸國際級的演講會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(Toastmaster)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，最後加入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，成為演講訓練師。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圖片來源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TW" dirty="0"/>
              <a:t>http://www.amazon.com/Jeremey-Donovan/e/B007LTO6M6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64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1518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http://haomay226.pixnet.net/blog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8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http://img.tdesign.tw/09/04/03/serifcompare.jpg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709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525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31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997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http://film-english.com/2011/02/19/the-kings-speech-lesson-plan/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84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http://middlechou.blogspot.tw/2014/01/os.html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14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http://middlechou.blogspot.tw/2014/01/os.html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89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是一年一度的創意盛會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 由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Saul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Wurman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發起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Wurman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是一個建築師兼哲學家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的原因是找他的各行各業的朋友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來發表自己的意見和想法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1984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年的時候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Jobs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當時才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上發表了第一台的蘋果電腦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MIT Media Lab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的創辦人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Nicolas Negroponte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Ｄ 預告了人類未來將會是用行動裝置上網 。過去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的議題涵蓋了全球議題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藝術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創業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已經成為了一個跨界的知識分享平台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過去的講者包括了 高爾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的主唱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Bono,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柯林頓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創辦人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 飛利浦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史塔克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(Phillip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Starck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古德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他們是詩人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創業家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藝術家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電影導演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一群想改變世界的人。 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(http://tedxtaipei.com/2010/11/)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年開始嘗試將過往演講影片公開到網路上分享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http://libs-spot.blogspot.tw/2011/08/steve-jobs.html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3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新約十誡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不可以有別的神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不可雕刻偶像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圖片來源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http://b0.rimg.tw/dalan/5820b5f5.jpg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87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往往忘了你講了什麼，只記得故事內容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3F2A-E985-4D04-A072-5590DAA3C20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6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TW"/>
              <a:t>Po-Chen Wu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TW"/>
              <a:t>Media IC &amp; System Lab, GIEE, NTU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412B03-2083-4A10-96D1-CA1C613E825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5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71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0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6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56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9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8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5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8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2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60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8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44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Po-Chen Wu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Lab, GIEE, NTU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0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TW"/>
              <a:t>Po-Chen Wu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TW"/>
              <a:t>Media IC &amp; System Lab, GIEE, NTU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2550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412B03-2083-4A10-96D1-CA1C613E825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9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+mj-ea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Tahoma" panose="020B060403050404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Tahoma" panose="020B060403050404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Tahoma" panose="020B060403050404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mary_roach_10_things_you_didn_t_know_about_orgas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elen_fisher_studies_the_brain_in_lov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amie_oliver#t-5151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How to Give a Good Presentation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775307"/>
            <a:ext cx="5308866" cy="1377651"/>
          </a:xfrm>
        </p:spPr>
        <p:txBody>
          <a:bodyPr>
            <a:normAutofit/>
          </a:bodyPr>
          <a:lstStyle/>
          <a:p>
            <a:r>
              <a:rPr lang="en-US" altLang="zh-TW" dirty="0"/>
              <a:t>Po-Hsien Yu</a:t>
            </a:r>
          </a:p>
          <a:p>
            <a:endParaRPr lang="en-US" altLang="zh-TW" dirty="0"/>
          </a:p>
          <a:p>
            <a:r>
              <a:rPr lang="en-US" altLang="zh-TW" dirty="0"/>
              <a:t>Media IC &amp; System Lab, GIEE, NTU</a:t>
            </a:r>
          </a:p>
        </p:txBody>
      </p:sp>
    </p:spTree>
    <p:extLst>
      <p:ext uri="{BB962C8B-B14F-4D97-AF65-F5344CB8AC3E}">
        <p14:creationId xmlns:p14="http://schemas.microsoft.com/office/powerpoint/2010/main" val="413055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522941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夢想得大，創見要新</a:t>
            </a:r>
            <a:endParaRPr lang="en-US" altLang="zh-TW" sz="4000" dirty="0"/>
          </a:p>
          <a:p>
            <a:r>
              <a:rPr lang="zh-TW" altLang="en-US" sz="4000" dirty="0"/>
              <a:t>分享之事要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聞所未聞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4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必以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｢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精彩故事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｣</a:t>
            </a:r>
            <a:r>
              <a:rPr lang="zh-TW" altLang="en-US" sz="4000" dirty="0"/>
              <a:t>穿針引線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82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不得有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推銷</a:t>
            </a:r>
            <a:r>
              <a:rPr lang="zh-TW" altLang="en-US" sz="4000" dirty="0"/>
              <a:t>行為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47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需時刻謹記</a:t>
            </a:r>
            <a:r>
              <a:rPr lang="en-US" altLang="zh-TW" sz="4000" dirty="0"/>
              <a:t>: 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｢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笑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｣</a:t>
            </a:r>
            <a:r>
              <a:rPr lang="en-US" altLang="zh-TW" sz="4000" dirty="0"/>
              <a:t> </a:t>
            </a:r>
            <a:r>
              <a:rPr lang="zh-TW" altLang="en-US" sz="4000" dirty="0"/>
              <a:t>等於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｢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</a:t>
            </a:r>
            <a:r>
              <a:rPr lang="en-US" altLang="zh-TW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｣</a:t>
            </a:r>
            <a:endParaRPr lang="zh-TW" altLang="en-US" sz="4000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84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84679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必須在台上流露出</a:t>
            </a:r>
            <a:endParaRPr lang="en-US" altLang="zh-TW" sz="4000" dirty="0"/>
          </a:p>
          <a:p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好奇心</a:t>
            </a:r>
            <a:r>
              <a:rPr lang="zh-TW" altLang="en-US" sz="4000" dirty="0"/>
              <a:t>與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68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827741"/>
          </a:xfrm>
        </p:spPr>
        <p:txBody>
          <a:bodyPr>
            <a:noAutofit/>
          </a:bodyPr>
          <a:lstStyle/>
          <a:p>
            <a:r>
              <a:rPr lang="zh-TW" altLang="en-US" sz="3800" dirty="0"/>
              <a:t>對於其他講者的發言</a:t>
            </a:r>
            <a:r>
              <a:rPr lang="zh-TW" altLang="en-US" sz="38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不得鄉愿</a:t>
            </a:r>
            <a:endParaRPr lang="en-US" altLang="zh-TW" sz="3800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800" dirty="0"/>
              <a:t>評論起來得暢所欲言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88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827741"/>
          </a:xfrm>
        </p:spPr>
        <p:txBody>
          <a:bodyPr>
            <a:noAutofit/>
          </a:bodyPr>
          <a:lstStyle/>
          <a:p>
            <a:r>
              <a:rPr lang="zh-TW" altLang="en-US" sz="3800" dirty="0"/>
              <a:t>不可妄自尊大，應以弱點示人</a:t>
            </a:r>
            <a:endParaRPr lang="en-US" altLang="zh-TW" sz="3800" dirty="0"/>
          </a:p>
          <a:p>
            <a:r>
              <a:rPr lang="zh-TW" altLang="en-US" sz="3800" dirty="0"/>
              <a:t>成功要說，</a:t>
            </a:r>
            <a:r>
              <a:rPr lang="zh-TW" altLang="en-US" sz="38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失敗也不隱瞞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95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不得照稿念，應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與台下互動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23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不得超時，應</a:t>
            </a:r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準時結束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81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如何挑選主題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03" y="928914"/>
            <a:ext cx="1765059" cy="29826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5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恐懼排行榜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立方體 5"/>
          <p:cNvSpPr/>
          <p:nvPr/>
        </p:nvSpPr>
        <p:spPr>
          <a:xfrm>
            <a:off x="1999229" y="4782183"/>
            <a:ext cx="1593130" cy="1178350"/>
          </a:xfrm>
          <a:prstGeom prst="cub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zh-TW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95" y="3396093"/>
            <a:ext cx="1159414" cy="16409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立方體 7"/>
          <p:cNvSpPr/>
          <p:nvPr/>
        </p:nvSpPr>
        <p:spPr>
          <a:xfrm>
            <a:off x="3302707" y="3650967"/>
            <a:ext cx="2547050" cy="2309566"/>
          </a:xfrm>
          <a:prstGeom prst="cub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立方體 6"/>
          <p:cNvSpPr/>
          <p:nvPr/>
        </p:nvSpPr>
        <p:spPr>
          <a:xfrm>
            <a:off x="5269080" y="4291445"/>
            <a:ext cx="1593130" cy="1669088"/>
          </a:xfrm>
          <a:prstGeom prst="cub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94" y="3378953"/>
            <a:ext cx="1180277" cy="1266184"/>
          </a:xfrm>
          <a:prstGeom prst="rect">
            <a:avLst/>
          </a:prstGeom>
          <a:effectLst>
            <a:glow rad="241300">
              <a:schemeClr val="tx2">
                <a:lumMod val="50000"/>
                <a:lumOff val="50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71" y="2137791"/>
            <a:ext cx="1619250" cy="2009775"/>
          </a:xfrm>
          <a:prstGeom prst="rect">
            <a:avLst/>
          </a:prstGeom>
          <a:effectLst>
            <a:glow rad="12954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4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演講的目的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讓觀眾 </a:t>
            </a:r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改變想法 </a:t>
            </a:r>
            <a:r>
              <a:rPr lang="zh-TW" altLang="en-US" dirty="0"/>
              <a:t>或 </a:t>
            </a:r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採取行動</a:t>
            </a:r>
            <a:endParaRPr lang="zh-TW" altLang="en-US" dirty="0"/>
          </a:p>
        </p:txBody>
      </p:sp>
      <p:pic>
        <p:nvPicPr>
          <p:cNvPr id="3074" name="Picture 2" descr="http://p1-world.yamedia.tw/MjUyOTEyOTB3b3JsZA==/bab5338d0c59db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31" y="3196169"/>
            <a:ext cx="4011203" cy="273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人類的</a:t>
            </a:r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四個需求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dirty="0"/>
              <a:t>歸屬感</a:t>
            </a:r>
            <a:endParaRPr lang="en-US" altLang="zh-TW" dirty="0"/>
          </a:p>
          <a:p>
            <a:r>
              <a:rPr lang="zh-TW" altLang="en-US" dirty="0"/>
              <a:t>自身利益</a:t>
            </a:r>
            <a:endParaRPr lang="en-US" altLang="zh-TW" dirty="0"/>
          </a:p>
          <a:p>
            <a:r>
              <a:rPr lang="zh-TW" altLang="en-US" dirty="0"/>
              <a:t>自我實現</a:t>
            </a:r>
            <a:endParaRPr lang="en-US" altLang="zh-TW" dirty="0"/>
          </a:p>
          <a:p>
            <a:r>
              <a:rPr lang="zh-TW" altLang="en-US" dirty="0"/>
              <a:t>希望和夢想</a:t>
            </a:r>
          </a:p>
        </p:txBody>
      </p:sp>
      <p:pic>
        <p:nvPicPr>
          <p:cNvPr id="3078" name="Picture 6" descr="http://imgs.leitingcn.com/UploadFile/2014-5/2014521143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04" y="2641008"/>
            <a:ext cx="4000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69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"Ten Things You Didn't Know About Orgasm"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Mary Roach</a:t>
            </a:r>
            <a:endParaRPr lang="zh-TW" altLang="en-US" dirty="0"/>
          </a:p>
        </p:txBody>
      </p:sp>
      <p:pic>
        <p:nvPicPr>
          <p:cNvPr id="4098" name="Picture 2" descr="http://esotericplace.com/wordpress/wp-content/uploads/2013/03/10-things-you-didnt-know-about-orgasm-64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33" y="3179232"/>
            <a:ext cx="6096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81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"Why We Love, Why We Cheat."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Helen Fisher</a:t>
            </a:r>
            <a:endParaRPr lang="zh-TW" altLang="en-US" dirty="0"/>
          </a:p>
        </p:txBody>
      </p:sp>
      <p:pic>
        <p:nvPicPr>
          <p:cNvPr id="5122" name="Picture 2" descr="http://img.tedcdn.com/r/images.ted.com/images/ted/685c3ac899312bd524a57dd8cac7480a9f2a2532_1600x1200.jpg?ll=1&amp;quality=89&amp;w=8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57" y="3222172"/>
            <a:ext cx="3804351" cy="285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14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口號很重要</a:t>
            </a:r>
            <a:r>
              <a:rPr lang="en-US" altLang="zh-TW" sz="4000" dirty="0"/>
              <a:t>!</a:t>
            </a:r>
            <a:endParaRPr lang="zh-TW" altLang="en-US" sz="4000" dirty="0"/>
          </a:p>
        </p:txBody>
      </p:sp>
      <p:pic>
        <p:nvPicPr>
          <p:cNvPr id="6148" name="Picture 4" descr="从三位共产党人的一言一行看出他们的根本区别 - 劲松 - 张友歧的军事博客zyqdjsb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8" y="856342"/>
            <a:ext cx="2354090" cy="301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8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屬於你的「那句話」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創造 </a:t>
            </a:r>
            <a:r>
              <a:rPr lang="en-US" altLang="zh-TW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字以內的口號 </a:t>
            </a:r>
            <a:r>
              <a:rPr lang="zh-TW" altLang="en-US" dirty="0"/>
              <a:t>來包裝你的思想</a:t>
            </a:r>
            <a:endParaRPr lang="en-US" altLang="zh-TW" dirty="0"/>
          </a:p>
          <a:p>
            <a:pPr lvl="1"/>
            <a:r>
              <a:rPr lang="zh-TW" altLang="en-US" dirty="0"/>
              <a:t>朗朗上口</a:t>
            </a:r>
            <a:endParaRPr lang="en-US" altLang="zh-TW" dirty="0"/>
          </a:p>
          <a:p>
            <a:pPr lvl="1"/>
            <a:r>
              <a:rPr lang="zh-TW" altLang="en-US" dirty="0"/>
              <a:t>熱血沸騰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tx1"/>
                </a:solidFill>
              </a:rPr>
              <a:t>重複三次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83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http://fallenangelofwisdom.files.wordpress.com/2013/09/obama-hope-and-change-2008.gif?w=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oundRect">
            <a:avLst>
              <a:gd name="adj" fmla="val 523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"/>
          <p:cNvSpPr>
            <a:spLocks/>
          </p:cNvSpPr>
          <p:nvPr/>
        </p:nvSpPr>
        <p:spPr bwMode="auto">
          <a:xfrm>
            <a:off x="1976210" y="4305300"/>
            <a:ext cx="5191579" cy="992414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Hope and Change</a:t>
            </a:r>
            <a:endParaRPr lang="zh-TW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5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2" name="Picture 6" descr="http://themelkerproject.com/wp-content/uploads/2012/11/YesWe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1"/>
          </a:xfrm>
          <a:prstGeom prst="roundRect">
            <a:avLst>
              <a:gd name="adj" fmla="val 3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"/>
          <p:cNvSpPr>
            <a:spLocks/>
          </p:cNvSpPr>
          <p:nvPr/>
        </p:nvSpPr>
        <p:spPr bwMode="auto">
          <a:xfrm>
            <a:off x="2523671" y="4381500"/>
            <a:ext cx="4086679" cy="1125764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Yes We Can!</a:t>
            </a:r>
            <a:endParaRPr lang="zh-TW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3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s://fthmb.tqn.com/spaZKVnogQzg2AxDK-CDwOa6VMM=/1500x1000/filters:no_upscale():fill(FFCC00,1)/about/DonaldTrumpFunnyFace-58b1bd865f9b5860460f82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/>
          </p:cNvSpPr>
          <p:nvPr/>
        </p:nvSpPr>
        <p:spPr bwMode="auto">
          <a:xfrm>
            <a:off x="735191" y="4461387"/>
            <a:ext cx="7673617" cy="1049564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Make America Great Again</a:t>
            </a:r>
            <a:endParaRPr lang="zh-TW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01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http://cw1.tw/CW/images/article/C1418099215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85"/>
            <a:ext cx="9144000" cy="61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/>
          </p:cNvSpPr>
          <p:nvPr/>
        </p:nvSpPr>
        <p:spPr bwMode="auto">
          <a:xfrm>
            <a:off x="3033712" y="4807858"/>
            <a:ext cx="3076576" cy="1049564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改變成真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12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TED Talk</a:t>
            </a:r>
            <a:r>
              <a:rPr lang="zh-TW" altLang="en-US" dirty="0"/>
              <a:t>－</a:t>
            </a:r>
            <a:br>
              <a:rPr lang="en-US" altLang="zh-TW" dirty="0"/>
            </a:br>
            <a:r>
              <a:rPr lang="zh-TW" altLang="en-US" dirty="0"/>
              <a:t>十八分鐘的秘密</a:t>
            </a:r>
          </a:p>
        </p:txBody>
      </p:sp>
      <p:pic>
        <p:nvPicPr>
          <p:cNvPr id="7" name="Picture 4" descr="http://img3.douban.com/lpic/s27033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99" y="1301514"/>
            <a:ext cx="2892956" cy="432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版面配置區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/>
          <a:lstStyle/>
          <a:p>
            <a:pPr algn="l"/>
            <a:r>
              <a:rPr lang="zh-TW" altLang="en-US" dirty="0"/>
              <a:t>傑瑞米．唐納文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98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黃金開場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19" y="1596192"/>
            <a:ext cx="6588627" cy="183280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18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如何起個理想的開場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個人小故事</a:t>
            </a:r>
            <a:endParaRPr lang="en-US" altLang="zh-TW" dirty="0"/>
          </a:p>
          <a:p>
            <a:r>
              <a:rPr lang="zh-TW" altLang="en-US" dirty="0"/>
              <a:t>驚人之語</a:t>
            </a:r>
            <a:endParaRPr lang="en-US" altLang="zh-TW" dirty="0"/>
          </a:p>
          <a:p>
            <a:r>
              <a:rPr lang="zh-TW" altLang="en-US" dirty="0"/>
              <a:t>強而有力的問題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62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"Teach Every Child About Food"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Jamie Oliver</a:t>
            </a:r>
            <a:endParaRPr lang="zh-TW" altLang="en-US" dirty="0"/>
          </a:p>
        </p:txBody>
      </p:sp>
      <p:pic>
        <p:nvPicPr>
          <p:cNvPr id="13314" name="Picture 2" descr="http://www.hypertensiontalk.com/wp-content/uploads/2012/12/jami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45" y="3112346"/>
            <a:ext cx="5083176" cy="2822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65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起、承、轉、合</a:t>
            </a:r>
          </a:p>
        </p:txBody>
      </p:sp>
      <p:sp>
        <p:nvSpPr>
          <p:cNvPr id="4" name="橢圓 3"/>
          <p:cNvSpPr/>
          <p:nvPr/>
        </p:nvSpPr>
        <p:spPr>
          <a:xfrm>
            <a:off x="2774176" y="2572518"/>
            <a:ext cx="3600000" cy="36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24176" y="3022518"/>
            <a:ext cx="2700000" cy="270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How</a:t>
            </a: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74176" y="3472518"/>
            <a:ext cx="1800000" cy="180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93077" y="4815227"/>
            <a:ext cx="7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Why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8780" y="5256479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How</a:t>
            </a:r>
          </a:p>
        </p:txBody>
      </p:sp>
      <p:sp>
        <p:nvSpPr>
          <p:cNvPr id="9" name="矩形 8"/>
          <p:cNvSpPr/>
          <p:nvPr/>
        </p:nvSpPr>
        <p:spPr>
          <a:xfrm>
            <a:off x="4134279" y="5702105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029254" y="3954709"/>
            <a:ext cx="2105025" cy="83561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外行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5032282" y="3954708"/>
            <a:ext cx="2105025" cy="83561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1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善用投影片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21" y="967021"/>
            <a:ext cx="3786024" cy="284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360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留白跟簡潔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賽斯高汀法</a:t>
            </a:r>
            <a:r>
              <a:rPr lang="en-US" altLang="zh-TW" dirty="0"/>
              <a:t>: </a:t>
            </a:r>
            <a:r>
              <a:rPr lang="zh-TW" altLang="en-US" dirty="0"/>
              <a:t>多放圖片</a:t>
            </a:r>
            <a:endParaRPr lang="en-US" altLang="zh-TW" dirty="0"/>
          </a:p>
          <a:p>
            <a:endParaRPr lang="en-US" altLang="zh-TW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高橋法</a:t>
            </a:r>
            <a:r>
              <a:rPr lang="en-US" altLang="zh-TW" dirty="0"/>
              <a:t>: </a:t>
            </a:r>
            <a:r>
              <a:rPr lang="zh-TW" altLang="en-US" dirty="0"/>
              <a:t>字越少越好、字體要大</a:t>
            </a:r>
          </a:p>
          <a:p>
            <a:endParaRPr lang="en-US" altLang="zh-TW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萊西格法</a:t>
            </a:r>
            <a:r>
              <a:rPr lang="en-US" altLang="zh-TW" dirty="0"/>
              <a:t>: </a:t>
            </a:r>
            <a:r>
              <a:rPr lang="zh-TW" altLang="en-US" dirty="0"/>
              <a:t>只放一張圖加一點點字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7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/>
          </p:cNvSpPr>
          <p:nvPr/>
        </p:nvSpPr>
        <p:spPr bwMode="auto">
          <a:xfrm>
            <a:off x="2083245" y="2529953"/>
            <a:ext cx="4977510" cy="1798093"/>
          </a:xfrm>
          <a:prstGeom prst="roundRect">
            <a:avLst>
              <a:gd name="adj" fmla="val 13153"/>
            </a:avLst>
          </a:prstGeom>
          <a:solidFill>
            <a:schemeClr val="bg1">
              <a:lumMod val="85000"/>
              <a:alpha val="79607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4224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7780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082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54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26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798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370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看不懂這些文字</a:t>
            </a: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沒關係好像不影響結果</a:t>
            </a:r>
            <a:endParaRPr lang="zh-TW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1906361" y="2075164"/>
            <a:ext cx="5331278" cy="2707671"/>
          </a:xfrm>
          <a:prstGeom prst="roundRect">
            <a:avLst>
              <a:gd name="adj" fmla="val 13153"/>
            </a:avLst>
          </a:prstGeom>
          <a:solidFill>
            <a:schemeClr val="bg1">
              <a:lumMod val="85000"/>
              <a:alpha val="79607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4224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7780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082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54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26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798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370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多一張投影片的代價是？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36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阿大大！</a:t>
            </a:r>
            <a:endParaRPr lang="en-US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分成多頁介紹吧～</a:t>
            </a:r>
            <a:endParaRPr lang="zh-TW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還有什麼要注意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15362" name="Picture 2" descr="http://3.im.guokr.com/gkimage/r2/w4/tq/r2w4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0" y="887001"/>
            <a:ext cx="3844585" cy="286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824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口條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一對一聊天的熱情</a:t>
            </a:r>
            <a:endParaRPr lang="en-US" altLang="zh-TW" dirty="0"/>
          </a:p>
          <a:p>
            <a:r>
              <a:rPr lang="zh-TW" altLang="en-US" dirty="0"/>
              <a:t>調整音量和速度</a:t>
            </a:r>
            <a:endParaRPr lang="en-US" altLang="zh-TW" dirty="0"/>
          </a:p>
          <a:p>
            <a:r>
              <a:rPr lang="zh-TW" altLang="en-US" dirty="0"/>
              <a:t>「</a:t>
            </a:r>
            <a:r>
              <a:rPr lang="zh-TW" altLang="en-US" strike="sngStrike" dirty="0"/>
              <a:t>那個</a:t>
            </a:r>
            <a:r>
              <a:rPr lang="zh-TW" altLang="en-US" dirty="0"/>
              <a:t>」→ 「這個」</a:t>
            </a:r>
            <a:endParaRPr lang="en-US" altLang="zh-TW" dirty="0"/>
          </a:p>
          <a:p>
            <a:r>
              <a:rPr lang="zh-TW" altLang="en-US" dirty="0"/>
              <a:t>「</a:t>
            </a:r>
            <a:r>
              <a:rPr lang="zh-TW" altLang="en-US" strike="sngStrike" dirty="0"/>
              <a:t>就是</a:t>
            </a:r>
            <a:r>
              <a:rPr lang="zh-TW" altLang="en-US" dirty="0"/>
              <a:t>」、「</a:t>
            </a:r>
            <a:r>
              <a:rPr lang="zh-TW" altLang="en-US" strike="sngStrike" dirty="0"/>
              <a:t>然後</a:t>
            </a:r>
            <a:r>
              <a:rPr lang="zh-TW" altLang="en-US" dirty="0"/>
              <a:t>」、 「</a:t>
            </a:r>
            <a:r>
              <a:rPr lang="zh-TW" altLang="en-US" strike="sngStrike" dirty="0"/>
              <a:t>那</a:t>
            </a:r>
            <a:r>
              <a:rPr lang="zh-TW" altLang="en-US" dirty="0"/>
              <a:t>」、 「</a:t>
            </a:r>
            <a:r>
              <a:rPr lang="zh-TW" altLang="en-US" strike="sngStrike" dirty="0"/>
              <a:t>對</a:t>
            </a:r>
            <a:r>
              <a:rPr lang="zh-TW" altLang="en-US" dirty="0"/>
              <a:t>」、 「 </a:t>
            </a:r>
            <a:r>
              <a:rPr lang="en-US" altLang="zh-TW" strike="sngStrike" dirty="0"/>
              <a:t>You know</a:t>
            </a:r>
            <a:r>
              <a:rPr lang="zh-TW" altLang="en-US" dirty="0"/>
              <a:t> 」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作者簡介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傑瑞米．唐納文</a:t>
            </a:r>
            <a:r>
              <a:rPr lang="en-US" altLang="zh-TW" dirty="0"/>
              <a:t>(Jeremey Donovan)</a:t>
            </a:r>
          </a:p>
        </p:txBody>
      </p:sp>
      <p:pic>
        <p:nvPicPr>
          <p:cNvPr id="2050" name="Picture 2" descr="Image of Jeremey Dono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4" y="3263900"/>
            <a:ext cx="3682998" cy="2455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768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幽默感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笑聲 → 腦內啡 → 身體放鬆</a:t>
            </a:r>
            <a:endParaRPr lang="en-US" altLang="zh-TW" dirty="0"/>
          </a:p>
          <a:p>
            <a:r>
              <a:rPr lang="zh-TW" altLang="en-US" dirty="0"/>
              <a:t>有人笑 → 有抓住聽眾</a:t>
            </a:r>
            <a:endParaRPr lang="en-US" altLang="zh-TW" dirty="0"/>
          </a:p>
          <a:p>
            <a:r>
              <a:rPr lang="zh-TW" altLang="en-US" dirty="0"/>
              <a:t>「自我解嘲」、 「挑戰權威」</a:t>
            </a:r>
            <a:endParaRPr lang="en-US" altLang="zh-TW" dirty="0"/>
          </a:p>
        </p:txBody>
      </p:sp>
      <p:sp>
        <p:nvSpPr>
          <p:cNvPr id="5" name="爆炸 2 4"/>
          <p:cNvSpPr/>
          <p:nvPr/>
        </p:nvSpPr>
        <p:spPr>
          <a:xfrm>
            <a:off x="555776" y="4230637"/>
            <a:ext cx="8040914" cy="1808234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+mj-ea"/>
                <a:ea typeface="+mj-ea"/>
              </a:rPr>
              <a:t>爛笑話就不幽默了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1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雙手位置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自然下垂 </a:t>
            </a:r>
            <a:r>
              <a:rPr lang="en-US" altLang="zh-TW" dirty="0"/>
              <a:t>or </a:t>
            </a:r>
            <a:r>
              <a:rPr lang="zh-TW" altLang="en-US" dirty="0"/>
              <a:t>插口袋 </a:t>
            </a:r>
            <a:r>
              <a:rPr lang="en-US" altLang="zh-TW" dirty="0"/>
              <a:t>or </a:t>
            </a:r>
            <a:r>
              <a:rPr lang="zh-TW" altLang="en-US" dirty="0"/>
              <a:t>彎曲靠腰</a:t>
            </a:r>
            <a:endParaRPr lang="en-US" altLang="zh-TW" dirty="0"/>
          </a:p>
          <a:p>
            <a:r>
              <a:rPr lang="zh-TW" altLang="en-US" dirty="0"/>
              <a:t>搭配適當手勢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586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238"/>
            </a:avLst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8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815"/>
            </a:avLst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193"/>
            </a:avLst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2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278"/>
            </a:avLst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4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371"/>
            </a:avLst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0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眼神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一個人一次</a:t>
            </a:r>
            <a:r>
              <a:rPr lang="en-US" altLang="zh-TW" dirty="0"/>
              <a:t>3-5</a:t>
            </a:r>
            <a:r>
              <a:rPr lang="zh-TW" altLang="en-US" dirty="0"/>
              <a:t>秒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zh-TW" altLang="en-US" strike="sngStrike" dirty="0"/>
              <a:t>左右亂飄</a:t>
            </a:r>
            <a:r>
              <a:rPr lang="zh-TW" altLang="en-US" dirty="0"/>
              <a:t>、</a:t>
            </a:r>
            <a:r>
              <a:rPr lang="zh-TW" altLang="en-US" strike="sngStrike" dirty="0"/>
              <a:t>向上放空</a:t>
            </a:r>
            <a:endParaRPr lang="en-US" altLang="zh-TW" strike="sngStrike" dirty="0"/>
          </a:p>
        </p:txBody>
      </p:sp>
      <p:pic>
        <p:nvPicPr>
          <p:cNvPr id="18434" name="Picture 2" descr="http://ww3.sinaimg.cn/bmiddle/a9ac7591jw1dy5g5dghjn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5" y="3631137"/>
            <a:ext cx="3267075" cy="248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4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克服緊張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熟悉環境</a:t>
            </a:r>
            <a:endParaRPr lang="en-US" altLang="zh-TW" dirty="0"/>
          </a:p>
          <a:p>
            <a:r>
              <a:rPr lang="zh-TW" altLang="en-US" dirty="0"/>
              <a:t>練習練習再練習 </a:t>
            </a:r>
            <a:r>
              <a:rPr lang="en-US" altLang="zh-TW" dirty="0"/>
              <a:t>(</a:t>
            </a:r>
            <a:r>
              <a:rPr lang="zh-TW" altLang="en-US" dirty="0"/>
              <a:t>錄音、錄像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100%</a:t>
            </a:r>
            <a:r>
              <a:rPr lang="zh-TW" altLang="en-US" dirty="0"/>
              <a:t> 相信自己</a:t>
            </a:r>
            <a:endParaRPr lang="en-US" altLang="zh-TW" dirty="0"/>
          </a:p>
          <a:p>
            <a:r>
              <a:rPr lang="zh-TW" altLang="en-US" dirty="0"/>
              <a:t>別因錯誤道歉</a:t>
            </a:r>
            <a:endParaRPr lang="en-US" altLang="zh-TW" dirty="0"/>
          </a:p>
          <a:p>
            <a:r>
              <a:rPr lang="zh-TW" altLang="en-US" dirty="0"/>
              <a:t>化緊張為興奮</a:t>
            </a:r>
            <a:endParaRPr lang="en-US" altLang="zh-TW" dirty="0"/>
          </a:p>
          <a:p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準備小抄</a:t>
            </a:r>
            <a:endParaRPr lang="en-US" altLang="zh-TW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442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8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239"/>
            </a:avLst>
          </a:prstGeom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130628" y="2699656"/>
            <a:ext cx="8882743" cy="1115785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原來我只是個會製造機械的工匠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8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儀態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控制肢體，展現自信</a:t>
            </a:r>
            <a:endParaRPr lang="en-US" altLang="zh-TW" dirty="0"/>
          </a:p>
          <a:p>
            <a:r>
              <a:rPr lang="zh-TW" altLang="en-US" dirty="0"/>
              <a:t>補充水份，避免嘴泡</a:t>
            </a:r>
            <a:endParaRPr lang="en-US" altLang="zh-TW" dirty="0"/>
          </a:p>
        </p:txBody>
      </p:sp>
      <p:pic>
        <p:nvPicPr>
          <p:cNvPr id="1026" name="Picture 2" descr="http://pic.pimg.tw/haomay226/1382815913-1456216459.jpg?v=13828159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960812"/>
            <a:ext cx="2435225" cy="297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4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其他 </a:t>
            </a:r>
            <a:r>
              <a:rPr lang="en-US" altLang="zh-TW" sz="2400" dirty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字體選擇</a:t>
            </a:r>
            <a:endParaRPr lang="en-US" altLang="zh-TW" dirty="0"/>
          </a:p>
          <a:p>
            <a:pPr lvl="1"/>
            <a:r>
              <a:rPr lang="zh-TW" altLang="en-US" dirty="0">
                <a:latin typeface="+mn-ea"/>
                <a:ea typeface="+mn-ea"/>
              </a:rPr>
              <a:t>襯線字體 </a:t>
            </a:r>
            <a:r>
              <a:rPr lang="en-US" altLang="zh-TW" dirty="0"/>
              <a:t>vs.</a:t>
            </a:r>
            <a:r>
              <a:rPr lang="zh-TW" altLang="en-US" dirty="0"/>
              <a:t> 無襯線字體 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/>
              <a:t>PowerPoint </a:t>
            </a:r>
            <a:r>
              <a:rPr lang="zh-TW" altLang="en-US" dirty="0"/>
              <a:t>跳頁技巧</a:t>
            </a:r>
            <a:endParaRPr lang="en-US" altLang="zh-TW" dirty="0"/>
          </a:p>
          <a:p>
            <a:pPr lvl="1"/>
            <a:r>
              <a:rPr lang="zh-TW" altLang="en-US" dirty="0"/>
              <a:t>頁號 →</a:t>
            </a:r>
            <a:r>
              <a:rPr lang="en-US" altLang="zh-TW" dirty="0"/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enter (ex: 30, enter)</a:t>
            </a:r>
            <a:endParaRPr lang="en-US" altLang="zh-TW" dirty="0"/>
          </a:p>
          <a:p>
            <a:r>
              <a:rPr lang="en-US" altLang="zh-TW" dirty="0"/>
              <a:t>PowerPoint </a:t>
            </a:r>
            <a:r>
              <a:rPr lang="zh-TW" altLang="en-US" dirty="0"/>
              <a:t>縮放技巧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026" name="Picture 2" descr="serifcomp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46" y="2643341"/>
            <a:ext cx="1443131" cy="9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1971339" y="3307080"/>
            <a:ext cx="1274781" cy="8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8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其他 </a:t>
            </a:r>
            <a:r>
              <a:rPr lang="en-US" altLang="zh-TW" sz="2400" dirty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PowerPoint </a:t>
            </a:r>
            <a:r>
              <a:rPr lang="zh-TW" altLang="en-US" dirty="0"/>
              <a:t>縮放技巧</a:t>
            </a:r>
            <a:endParaRPr lang="en-US" altLang="zh-TW" dirty="0"/>
          </a:p>
          <a:p>
            <a:pPr lvl="1"/>
            <a:r>
              <a:rPr lang="en-US" altLang="zh-TW" dirty="0"/>
              <a:t>Ctrl + Mouse Wheel</a:t>
            </a:r>
          </a:p>
          <a:p>
            <a:pPr lvl="1"/>
            <a:r>
              <a:rPr lang="en-US" altLang="zh-TW" dirty="0"/>
              <a:t> 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26" y="3596640"/>
            <a:ext cx="4389993" cy="2469371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2547937" y="5303044"/>
            <a:ext cx="257175" cy="3524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8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其他 </a:t>
            </a:r>
            <a:r>
              <a:rPr lang="en-US" altLang="zh-TW" sz="2400" dirty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講課 </a:t>
            </a:r>
            <a:r>
              <a:rPr lang="en-US" altLang="zh-TW" dirty="0"/>
              <a:t>V.S.</a:t>
            </a:r>
            <a:r>
              <a:rPr lang="zh-TW" altLang="en-US" dirty="0"/>
              <a:t> 報告</a:t>
            </a:r>
            <a:endParaRPr lang="en-US" altLang="zh-TW" dirty="0"/>
          </a:p>
          <a:p>
            <a:pPr lvl="1"/>
            <a:r>
              <a:rPr lang="zh-TW" altLang="en-US" dirty="0"/>
              <a:t>有講義，有頁碼</a:t>
            </a:r>
            <a:endParaRPr lang="en-US" altLang="zh-TW" dirty="0"/>
          </a:p>
          <a:p>
            <a:r>
              <a:rPr lang="zh-TW" altLang="en-US" dirty="0"/>
              <a:t>記得加來源</a:t>
            </a:r>
            <a:r>
              <a:rPr lang="zh-TW" altLang="en-US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出處</a:t>
            </a:r>
            <a:endParaRPr lang="en-US" altLang="zh-TW" b="1" dirty="0">
              <a:solidFill>
                <a:srgbClr val="E58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圖片、句子、</a:t>
            </a:r>
            <a:r>
              <a:rPr lang="en-US" altLang="zh-TW" dirty="0"/>
              <a:t>anything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004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剪去對角線角落矩形 9"/>
          <p:cNvSpPr/>
          <p:nvPr/>
        </p:nvSpPr>
        <p:spPr>
          <a:xfrm>
            <a:off x="628650" y="5537200"/>
            <a:ext cx="7956550" cy="685800"/>
          </a:xfrm>
          <a:prstGeom prst="snip2Diag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5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有用的參考資料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+mj-lt"/>
              <a:buAutoNum type="arabicPeriod"/>
            </a:pPr>
            <a:r>
              <a:rPr lang="en-US" altLang="zh-TW" sz="2400" dirty="0"/>
              <a:t>"How to Deliver a TED Talk: Secrets of the World's Most Inspiring Presentations," Jeremey Donovan.</a:t>
            </a:r>
          </a:p>
          <a:p>
            <a:pPr marL="533400" indent="-533400">
              <a:buFont typeface="+mj-lt"/>
              <a:buAutoNum type="arabicPeriod"/>
            </a:pPr>
            <a:r>
              <a:rPr lang="en-US" altLang="zh-TW" sz="2400" dirty="0"/>
              <a:t>"Death by PowerPoint," Alexei </a:t>
            </a:r>
            <a:r>
              <a:rPr lang="en-US" altLang="zh-TW" sz="2400" dirty="0" err="1"/>
              <a:t>Kapterev</a:t>
            </a:r>
            <a:endParaRPr lang="en-US" altLang="zh-TW" sz="2400" dirty="0"/>
          </a:p>
          <a:p>
            <a:pPr marL="533400" indent="-533400">
              <a:buFont typeface="+mj-lt"/>
              <a:buAutoNum type="arabicPeriod"/>
            </a:pPr>
            <a:r>
              <a:rPr lang="en-US" altLang="zh-TW" sz="2400" dirty="0"/>
              <a:t>"</a:t>
            </a:r>
            <a:r>
              <a:rPr lang="zh-TW" altLang="en-US" sz="2400" dirty="0"/>
              <a:t>裸裎相見</a:t>
            </a:r>
            <a:r>
              <a:rPr lang="en-US" altLang="zh-TW" sz="2400" dirty="0"/>
              <a:t>," by Garr Reynolds</a:t>
            </a:r>
          </a:p>
          <a:p>
            <a:pPr marL="269875" indent="-269875">
              <a:buFont typeface="+mj-lt"/>
              <a:buAutoNum type="arabicPeriod"/>
            </a:pPr>
            <a:endParaRPr lang="en-US" altLang="zh-TW" sz="1200" b="1" dirty="0"/>
          </a:p>
          <a:p>
            <a:pPr marL="514350" indent="-514350">
              <a:buFont typeface="+mj-lt"/>
              <a:buAutoNum type="arabicPeriod"/>
            </a:pP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510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http://film-english.com/wp-content/uploads/2011/02/the-kings-speech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oundRect">
            <a:avLst>
              <a:gd name="adj" fmla="val 5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1681704" y="5580185"/>
            <a:ext cx="5771217" cy="998692"/>
          </a:xfrm>
          <a:prstGeom prst="roundRect">
            <a:avLst>
              <a:gd name="adj" fmla="val 13153"/>
            </a:avLst>
          </a:prstGeom>
          <a:solidFill>
            <a:schemeClr val="bg1">
              <a:lumMod val="85000"/>
              <a:alpha val="79607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4224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7780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108200" indent="-558800">
              <a:spcBef>
                <a:spcPts val="1800"/>
              </a:spcBef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654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0226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798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937000" indent="-558800" eaLnBrk="0" fontAlgn="base" hangingPunct="0">
              <a:spcBef>
                <a:spcPts val="1800"/>
              </a:spcBef>
              <a:spcAft>
                <a:spcPct val="0"/>
              </a:spcAft>
              <a:buSzPct val="154000"/>
              <a:buFont typeface="Gill Sans" charset="0"/>
              <a:buChar char="•"/>
              <a:defRPr sz="44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Practice Makes Perfect.</a:t>
            </a:r>
            <a:endParaRPr lang="zh-TW" alt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4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5662"/>
            </a:avLst>
          </a:prstGeom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695325" y="4778829"/>
            <a:ext cx="7753350" cy="1591128"/>
          </a:xfrm>
          <a:prstGeom prst="roundRect">
            <a:avLst>
              <a:gd name="adj" fmla="val 861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與其當個平凡的工匠，不如當個可以散播想法、理念的工匠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3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TED: Ideas Worth Spreading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創立於西元</a:t>
            </a:r>
            <a:r>
              <a:rPr lang="en-US" altLang="zh-TW" dirty="0"/>
              <a:t>1984</a:t>
            </a:r>
            <a:r>
              <a:rPr lang="zh-TW" altLang="en-US" dirty="0"/>
              <a:t>年 </a:t>
            </a:r>
            <a:r>
              <a:rPr lang="en-US" altLang="zh-TW" dirty="0"/>
              <a:t>(by </a:t>
            </a:r>
            <a:r>
              <a:rPr lang="en-US" altLang="zh-TW" dirty="0" err="1"/>
              <a:t>Wurman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科技（</a:t>
            </a:r>
            <a:r>
              <a:rPr lang="en-US" altLang="zh-TW" dirty="0">
                <a:solidFill>
                  <a:srgbClr val="E5812E"/>
                </a:solidFill>
              </a:rPr>
              <a:t>T</a:t>
            </a:r>
            <a:r>
              <a:rPr lang="en-US" altLang="zh-TW" dirty="0"/>
              <a:t>echnology</a:t>
            </a:r>
            <a:r>
              <a:rPr lang="zh-TW" altLang="en-US" dirty="0"/>
              <a:t>）</a:t>
            </a:r>
          </a:p>
          <a:p>
            <a:pPr lvl="1"/>
            <a:r>
              <a:rPr lang="zh-TW" altLang="en-US" dirty="0"/>
              <a:t>娛樂（</a:t>
            </a:r>
            <a:r>
              <a:rPr lang="en-US" altLang="zh-TW" dirty="0">
                <a:solidFill>
                  <a:srgbClr val="E5812E"/>
                </a:solidFill>
              </a:rPr>
              <a:t>E</a:t>
            </a:r>
            <a:r>
              <a:rPr lang="en-US" altLang="zh-TW" dirty="0"/>
              <a:t>ntertainment</a:t>
            </a:r>
            <a:r>
              <a:rPr lang="zh-TW" altLang="en-US" dirty="0"/>
              <a:t>）</a:t>
            </a:r>
          </a:p>
          <a:p>
            <a:pPr lvl="1"/>
            <a:r>
              <a:rPr lang="zh-TW" altLang="en-US" dirty="0"/>
              <a:t>設計（</a:t>
            </a:r>
            <a:r>
              <a:rPr lang="en-US" altLang="zh-TW" dirty="0">
                <a:solidFill>
                  <a:srgbClr val="E5812E"/>
                </a:solidFill>
              </a:rPr>
              <a:t>D</a:t>
            </a:r>
            <a:r>
              <a:rPr lang="en-US" altLang="zh-TW" dirty="0"/>
              <a:t>esign</a:t>
            </a:r>
            <a:r>
              <a:rPr lang="zh-TW" altLang="en-US" dirty="0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第一位演講者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E5812E"/>
                </a:solidFill>
              </a:rPr>
              <a:t>Steve Jobs</a:t>
            </a:r>
          </a:p>
        </p:txBody>
      </p:sp>
      <p:pic>
        <p:nvPicPr>
          <p:cNvPr id="2050" name="Picture 2" descr="http://4.bp.blogspot.com/-BYOTtxNLje4/TlvwSUxKS4I/AAAAAAAAAqU/pSygSGfE5XY/s400/Steve%252BJobs%25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551888"/>
            <a:ext cx="2058338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TED </a:t>
            </a:r>
            <a:r>
              <a:rPr lang="zh-TW" altLang="en-US" sz="4000" dirty="0"/>
              <a:t>十誡</a:t>
            </a:r>
          </a:p>
        </p:txBody>
      </p:sp>
      <p:pic>
        <p:nvPicPr>
          <p:cNvPr id="4" name="Picture 2" descr="http://b0.rimg.tw/dalan/5820b5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8" y="739115"/>
            <a:ext cx="4158370" cy="311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25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E58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老梗</a:t>
            </a:r>
            <a:r>
              <a:rPr lang="zh-TW" altLang="en-US" sz="4000" dirty="0"/>
              <a:t>不能一用再用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B03-2083-4A10-96D1-CA1C613E825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483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1291</TotalTime>
  <Words>2297</Words>
  <Application>Microsoft Macintosh PowerPoint</Application>
  <PresentationFormat>如螢幕大小 (4:3)</PresentationFormat>
  <Paragraphs>342</Paragraphs>
  <Slides>56</Slides>
  <Notes>46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4" baseType="lpstr">
      <vt:lpstr>微軟正黑體</vt:lpstr>
      <vt:lpstr>新細明體</vt:lpstr>
      <vt:lpstr>Arial</vt:lpstr>
      <vt:lpstr>Calibri</vt:lpstr>
      <vt:lpstr>Garamond</vt:lpstr>
      <vt:lpstr>Gill Sans</vt:lpstr>
      <vt:lpstr>Tahoma</vt:lpstr>
      <vt:lpstr>有機</vt:lpstr>
      <vt:lpstr>How to Give a Good Presentation</vt:lpstr>
      <vt:lpstr>[恐懼排行榜]</vt:lpstr>
      <vt:lpstr>TED Talk－ 十八分鐘的秘密</vt:lpstr>
      <vt:lpstr>作者簡介</vt:lpstr>
      <vt:lpstr>PowerPoint 簡報</vt:lpstr>
      <vt:lpstr>PowerPoint 簡報</vt:lpstr>
      <vt:lpstr>TED: Ideas Worth Spreading</vt:lpstr>
      <vt:lpstr>PowerPoint 簡報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PowerPoint 簡報</vt:lpstr>
      <vt:lpstr>演講的目的</vt:lpstr>
      <vt:lpstr>人類的四個需求</vt:lpstr>
      <vt:lpstr>"Ten Things You Didn't Know About Orgasm"</vt:lpstr>
      <vt:lpstr>"Why We Love, Why We Cheat."</vt:lpstr>
      <vt:lpstr>PowerPoint 簡報</vt:lpstr>
      <vt:lpstr>屬於你的「那句話」</vt:lpstr>
      <vt:lpstr>PowerPoint 簡報</vt:lpstr>
      <vt:lpstr>PowerPoint 簡報</vt:lpstr>
      <vt:lpstr>PowerPoint 簡報</vt:lpstr>
      <vt:lpstr>PowerPoint 簡報</vt:lpstr>
      <vt:lpstr>PowerPoint 簡報</vt:lpstr>
      <vt:lpstr>如何起個理想的開場?</vt:lpstr>
      <vt:lpstr>"Teach Every Child About Food"</vt:lpstr>
      <vt:lpstr>起、承、轉、合</vt:lpstr>
      <vt:lpstr>PowerPoint 簡報</vt:lpstr>
      <vt:lpstr>留白跟簡潔</vt:lpstr>
      <vt:lpstr>PowerPoint 簡報</vt:lpstr>
      <vt:lpstr>PowerPoint 簡報</vt:lpstr>
      <vt:lpstr>PowerPoint 簡報</vt:lpstr>
      <vt:lpstr>口條</vt:lpstr>
      <vt:lpstr>幽默感</vt:lpstr>
      <vt:lpstr>雙手位置</vt:lpstr>
      <vt:lpstr>PowerPoint 簡報</vt:lpstr>
      <vt:lpstr>PowerPoint 簡報</vt:lpstr>
      <vt:lpstr>PowerPoint 簡報</vt:lpstr>
      <vt:lpstr>PowerPoint 簡報</vt:lpstr>
      <vt:lpstr>PowerPoint 簡報</vt:lpstr>
      <vt:lpstr>眼神</vt:lpstr>
      <vt:lpstr>克服緊張</vt:lpstr>
      <vt:lpstr>PowerPoint 簡報</vt:lpstr>
      <vt:lpstr>儀態</vt:lpstr>
      <vt:lpstr>其他 (1/3)</vt:lpstr>
      <vt:lpstr>其他 (2/3)</vt:lpstr>
      <vt:lpstr>其他 (3/3)</vt:lpstr>
      <vt:lpstr>PowerPoint 簡報</vt:lpstr>
      <vt:lpstr>有用的參考資料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Good Presentation</dc:title>
  <dc:creator>Po-Chen Wu</dc:creator>
  <cp:lastModifiedBy>Microsoft Office User</cp:lastModifiedBy>
  <cp:revision>93</cp:revision>
  <dcterms:created xsi:type="dcterms:W3CDTF">2014-07-11T09:37:23Z</dcterms:created>
  <dcterms:modified xsi:type="dcterms:W3CDTF">2023-07-26T18:56:04Z</dcterms:modified>
</cp:coreProperties>
</file>