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91" r:id="rId2"/>
    <p:sldId id="320" r:id="rId3"/>
    <p:sldId id="349" r:id="rId4"/>
    <p:sldId id="321" r:id="rId5"/>
    <p:sldId id="329" r:id="rId6"/>
    <p:sldId id="338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42" r:id="rId15"/>
    <p:sldId id="343" r:id="rId16"/>
    <p:sldId id="330" r:id="rId17"/>
    <p:sldId id="345" r:id="rId18"/>
    <p:sldId id="344" r:id="rId19"/>
    <p:sldId id="346" r:id="rId20"/>
    <p:sldId id="348" r:id="rId21"/>
    <p:sldId id="350" r:id="rId22"/>
    <p:sldId id="351" r:id="rId23"/>
    <p:sldId id="332" r:id="rId24"/>
    <p:sldId id="333" r:id="rId25"/>
    <p:sldId id="334" r:id="rId26"/>
    <p:sldId id="339" r:id="rId27"/>
    <p:sldId id="340" r:id="rId28"/>
    <p:sldId id="341" r:id="rId29"/>
    <p:sldId id="33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 Title" id="{2FC8F4FE-4D86-4A1F-A2D7-23BC965E606C}">
          <p14:sldIdLst>
            <p14:sldId id="291"/>
            <p14:sldId id="320"/>
          </p14:sldIdLst>
        </p14:section>
        <p14:section name="2. Projective 2D Geometry" id="{1BA72F14-1CE2-4E8E-96ED-1C7915505C47}">
          <p14:sldIdLst>
            <p14:sldId id="349"/>
            <p14:sldId id="321"/>
            <p14:sldId id="329"/>
            <p14:sldId id="338"/>
            <p14:sldId id="322"/>
            <p14:sldId id="323"/>
            <p14:sldId id="324"/>
            <p14:sldId id="325"/>
            <p14:sldId id="326"/>
            <p14:sldId id="327"/>
            <p14:sldId id="328"/>
            <p14:sldId id="342"/>
            <p14:sldId id="343"/>
            <p14:sldId id="330"/>
          </p14:sldIdLst>
        </p14:section>
        <p14:section name="3. Estimation of Transformations" id="{6FC0DF78-AE07-48CF-A1A5-A2C0F5998328}">
          <p14:sldIdLst>
            <p14:sldId id="345"/>
            <p14:sldId id="344"/>
            <p14:sldId id="346"/>
            <p14:sldId id="348"/>
            <p14:sldId id="350"/>
            <p14:sldId id="351"/>
          </p14:sldIdLst>
        </p14:section>
        <p14:section name="4. Pinhole Camera Model" id="{405CD08F-6CB6-42C0-B67B-46FE3E5A1E86}">
          <p14:sldIdLst>
            <p14:sldId id="332"/>
            <p14:sldId id="333"/>
            <p14:sldId id="334"/>
            <p14:sldId id="339"/>
            <p14:sldId id="340"/>
            <p14:sldId id="341"/>
          </p14:sldIdLst>
        </p14:section>
        <p14:section name="5. Ending" id="{9CBD80F9-2015-4B4D-944B-84BCF4D22AC1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7" autoAdjust="0"/>
    <p:restoredTop sz="95721" autoAdjust="0"/>
  </p:normalViewPr>
  <p:slideViewPr>
    <p:cSldViewPr snapToGrid="0">
      <p:cViewPr varScale="1">
        <p:scale>
          <a:sx n="98" d="100"/>
          <a:sy n="98" d="100"/>
        </p:scale>
        <p:origin x="771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1A450FA-6968-4978-9DF0-9829417582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F8EB0F-7319-408B-A597-0F593F1B63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73E3D-09C9-4BA4-A507-F95FF4C3EDD8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AE6CDF6-89A3-4008-A0E3-FCDED8D3EB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3DD918-EA50-436C-AB66-EF7E4096ED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8FD0B-9372-4CDE-B036-945A391BFD3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932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7CDC-D74B-41A3-8500-6CB337FB9F5B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4B9DF-58C8-4D4D-B5FC-8B39B9AE07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703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Google Shape;21;p2">
            <a:extLst>
              <a:ext uri="{FF2B5EF4-FFF2-40B4-BE49-F238E27FC236}">
                <a16:creationId xmlns:a16="http://schemas.microsoft.com/office/drawing/2014/main" id="{3785F986-15A4-4926-92CA-0B34D377F86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136698" y="106788"/>
            <a:ext cx="931025" cy="9231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CC692EAB-5946-45B1-B893-74DC1ABCEF4E}"/>
              </a:ext>
            </a:extLst>
          </p:cNvPr>
          <p:cNvSpPr txBox="1"/>
          <p:nvPr userDrawn="1"/>
        </p:nvSpPr>
        <p:spPr>
          <a:xfrm>
            <a:off x="3526224" y="199206"/>
            <a:ext cx="46655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tx1"/>
                </a:solidFill>
                <a:latin typeface="+mn-lt"/>
                <a:ea typeface="Arial Black"/>
                <a:cs typeface="Arial Black"/>
                <a:sym typeface="Arial Black"/>
              </a:rPr>
              <a:t>Media IC and System Lab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tx1"/>
                </a:solidFill>
                <a:latin typeface="+mn-lt"/>
                <a:ea typeface="Arial Black"/>
                <a:cs typeface="Arial Black"/>
                <a:sym typeface="Arial Black"/>
              </a:rPr>
              <a:t>Graduate Institute of Electronics Engineering</a:t>
            </a:r>
            <a:endParaRPr dirty="0">
              <a:solidFill>
                <a:schemeClr val="tx1"/>
              </a:solidFill>
              <a:latin typeface="+mn-l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tx1"/>
                </a:solidFill>
                <a:latin typeface="+mn-lt"/>
                <a:ea typeface="Arial Black"/>
                <a:cs typeface="Arial Black"/>
                <a:sym typeface="Arial Black"/>
              </a:rPr>
              <a:t>National Taiwan University</a:t>
            </a:r>
            <a:endParaRPr sz="1400" b="0" i="0" u="none" strike="noStrike" cap="none" dirty="0">
              <a:solidFill>
                <a:schemeClr val="tx1"/>
              </a:solidFill>
              <a:latin typeface="+mn-lt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267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88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60935"/>
            <a:ext cx="7886700" cy="798386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93904"/>
            <a:ext cx="7886700" cy="4783059"/>
          </a:xfrm>
          <a:blipFill>
            <a:blip r:embed="rId2">
              <a:alphaModFix amt="0"/>
            </a:blip>
            <a:stretch>
              <a:fillRect/>
            </a:stretch>
          </a:blipFill>
        </p:spPr>
        <p:txBody>
          <a:bodyPr/>
          <a:lstStyle>
            <a:lvl1pPr marL="228600" indent="-228600">
              <a:buClr>
                <a:schemeClr val="accent2"/>
              </a:buClr>
              <a:buSzPct val="80000"/>
              <a:buFont typeface="標準系統字體"/>
              <a:buChar char="◆"/>
              <a:defRPr sz="2000" b="0" i="0">
                <a:latin typeface="+mn-lt"/>
                <a:cs typeface="Calibri Light" panose="020F0302020204030204" pitchFamily="34" charset="0"/>
              </a:defRPr>
            </a:lvl1pPr>
            <a:lvl2pPr marL="685800" indent="-228600">
              <a:buClr>
                <a:schemeClr val="accent2"/>
              </a:buClr>
              <a:buSzPct val="80000"/>
              <a:buFont typeface="標準系統字體"/>
              <a:buChar char="⎻"/>
              <a:defRPr sz="2000" b="0"/>
            </a:lvl2pPr>
            <a:lvl3pPr>
              <a:buClr>
                <a:schemeClr val="accent2"/>
              </a:buClr>
              <a:defRPr sz="2000"/>
            </a:lvl3pPr>
          </a:lstStyle>
          <a:p>
            <a:pPr lvl="0"/>
            <a:r>
              <a:rPr lang="en-US" altLang="zh-TW" dirty="0"/>
              <a:t>content</a:t>
            </a:r>
            <a:endParaRPr lang="zh-TW" altLang="en-US" dirty="0"/>
          </a:p>
          <a:p>
            <a:pPr lvl="1"/>
            <a:r>
              <a:rPr lang="en-US" altLang="zh-TW" dirty="0"/>
              <a:t>content</a:t>
            </a:r>
            <a:endParaRPr lang="zh-TW" altLang="en-US" dirty="0"/>
          </a:p>
          <a:p>
            <a:pPr lvl="2"/>
            <a:r>
              <a:rPr lang="en-US" altLang="zh-TW" dirty="0"/>
              <a:t>content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5194643-1428-49EE-A85C-9F078B28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29833EE-478E-4F08-8DE4-9603F176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576E4C4E-FC45-1545-8613-0667EEB249DD}"/>
              </a:ext>
            </a:extLst>
          </p:cNvPr>
          <p:cNvCxnSpPr>
            <a:cxnSpLocks/>
          </p:cNvCxnSpPr>
          <p:nvPr userDrawn="1"/>
        </p:nvCxnSpPr>
        <p:spPr>
          <a:xfrm>
            <a:off x="628650" y="1163513"/>
            <a:ext cx="78867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96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43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7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64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86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48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84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2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Shao-Syuan Huang (</a:t>
            </a:r>
            <a:r>
              <a:rPr lang="zh-TW" altLang="en-US"/>
              <a:t>黃紹軒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C79BD-C2F0-4EDF-8B34-27338E9F9F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400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F12A9-D79E-4705-93BC-FD8F15E83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987" y="1566541"/>
            <a:ext cx="6962026" cy="1016602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Vision: Geometry 101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C891107-1398-4AD4-8593-86AB2D0F8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21229"/>
            <a:ext cx="6858000" cy="165576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Speaker:  Hsiang-Cheng Yang </a:t>
            </a:r>
            <a:r>
              <a:rPr lang="en-US" altLang="zh-TW" sz="2400" spc="11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spc="11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楊翔誠</a:t>
            </a:r>
            <a:r>
              <a:rPr lang="en-US" altLang="zh-TW" sz="2400" spc="11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Advisor:  Prof. Shao-Yi </a:t>
            </a:r>
            <a:r>
              <a:rPr lang="en-US" altLang="zh-TW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Chien</a:t>
            </a:r>
            <a:endParaRPr lang="en-US" altLang="zh-TW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Date: 2024 / 08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 14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2BED8C0-F566-45A8-8282-C2DAA3BF12A7}"/>
              </a:ext>
            </a:extLst>
          </p:cNvPr>
          <p:cNvSpPr txBox="1"/>
          <p:nvPr/>
        </p:nvSpPr>
        <p:spPr>
          <a:xfrm>
            <a:off x="1496174" y="2792474"/>
            <a:ext cx="61516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" altLang="zh-TW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altLang="zh-TW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Crash Course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9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Theorem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 Projective Transformation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Projective Transformations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CBB1C52-8BCB-422B-9BEA-45F3A7F5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630"/>
          <a:stretch/>
        </p:blipFill>
        <p:spPr>
          <a:xfrm>
            <a:off x="1395919" y="1841243"/>
            <a:ext cx="6352162" cy="99916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2732DA-8D21-4E0E-A7D8-1B2DB6894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30"/>
          <a:stretch/>
        </p:blipFill>
        <p:spPr>
          <a:xfrm>
            <a:off x="1395919" y="3444866"/>
            <a:ext cx="6352162" cy="99916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8D30346-0635-480C-8E80-8BB93268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67" y="5103548"/>
            <a:ext cx="5659066" cy="12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4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zh-TW" altLang="en-US" dirty="0"/>
              <a:t>→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between Planes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855AB8-389C-4B27-87E4-EA0E528E3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70" y="1896893"/>
            <a:ext cx="5342260" cy="38991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80D21E-8385-4AE1-AF2C-6C43A0EE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47" y="1441496"/>
            <a:ext cx="2674903" cy="9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Removing Projective Distortion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75D4C2-99CF-4D1E-8927-7934421D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9" y="1488331"/>
            <a:ext cx="5713061" cy="20942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75939B-A2DD-44CA-A323-CF28E6992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672" y="3852429"/>
            <a:ext cx="5048655" cy="237032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CF43BA-64D0-4436-902A-286261BB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28" y="2059688"/>
            <a:ext cx="2434201" cy="10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5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Transformations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E31EB4-25E1-43F4-8244-A974CFA96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59" y="1501361"/>
            <a:ext cx="6115082" cy="4568143"/>
          </a:xfrm>
          <a:prstGeom prst="rect">
            <a:avLst/>
          </a:prstGeom>
        </p:spPr>
      </p:pic>
      <p:sp>
        <p:nvSpPr>
          <p:cNvPr id="2" name="星形: 五角 1">
            <a:extLst>
              <a:ext uri="{FF2B5EF4-FFF2-40B4-BE49-F238E27FC236}">
                <a16:creationId xmlns:a16="http://schemas.microsoft.com/office/drawing/2014/main" id="{343D8542-F49E-4362-ABB0-1D9F86C551B0}"/>
              </a:ext>
            </a:extLst>
          </p:cNvPr>
          <p:cNvSpPr/>
          <p:nvPr/>
        </p:nvSpPr>
        <p:spPr>
          <a:xfrm>
            <a:off x="1026269" y="2149813"/>
            <a:ext cx="384242" cy="3696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71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b="0" i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Class I: Isometries</a:t>
            </a: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 II: Similarities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Transformations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BCE501A-CB5C-4B0D-9CA5-6098BDB8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35"/>
          <a:stretch/>
        </p:blipFill>
        <p:spPr>
          <a:xfrm>
            <a:off x="4119435" y="2133061"/>
            <a:ext cx="4514499" cy="123054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1E34BAD-9265-4F58-BDCD-C05D18740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996"/>
          <a:stretch/>
        </p:blipFill>
        <p:spPr>
          <a:xfrm>
            <a:off x="778098" y="4914688"/>
            <a:ext cx="3959157" cy="7857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98F90C3-AEB3-4829-94A0-9240C1BC2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9297" b="51890"/>
          <a:stretch/>
        </p:blipFill>
        <p:spPr>
          <a:xfrm>
            <a:off x="778098" y="2147428"/>
            <a:ext cx="3191888" cy="119203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AB6CEE4-A95B-4F8F-AE0B-A601C8F29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42"/>
          <a:stretch/>
        </p:blipFill>
        <p:spPr>
          <a:xfrm>
            <a:off x="4119435" y="4365907"/>
            <a:ext cx="3959157" cy="18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F47771A-18F9-4C34-AA24-CE0F956EC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59" r="2411"/>
          <a:stretch/>
        </p:blipFill>
        <p:spPr>
          <a:xfrm>
            <a:off x="4619017" y="2241175"/>
            <a:ext cx="4461753" cy="108404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III: Affine Transformations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IV: Projective Transformations</a:t>
            </a:r>
            <a:endParaRPr lang="en-US" altLang="zh-TW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Transformations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星形: 五角 7">
            <a:extLst>
              <a:ext uri="{FF2B5EF4-FFF2-40B4-BE49-F238E27FC236}">
                <a16:creationId xmlns:a16="http://schemas.microsoft.com/office/drawing/2014/main" id="{334D97CE-7FB9-4209-9003-597C4F761C08}"/>
              </a:ext>
            </a:extLst>
          </p:cNvPr>
          <p:cNvSpPr/>
          <p:nvPr/>
        </p:nvSpPr>
        <p:spPr>
          <a:xfrm>
            <a:off x="5034063" y="3837561"/>
            <a:ext cx="277239" cy="25915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F8F9FE-A95C-44C0-956F-8DEE51DBC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5" b="35847"/>
          <a:stretch/>
        </p:blipFill>
        <p:spPr>
          <a:xfrm>
            <a:off x="257986" y="1799296"/>
            <a:ext cx="4361031" cy="19678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407CD6D-AFEB-4F44-9AC5-7258AD8C2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4" b="65690"/>
          <a:stretch/>
        </p:blipFill>
        <p:spPr>
          <a:xfrm>
            <a:off x="731601" y="4974489"/>
            <a:ext cx="3908898" cy="72647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71B9156-4817-459F-B323-11056DABC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77"/>
          <a:stretch/>
        </p:blipFill>
        <p:spPr>
          <a:xfrm>
            <a:off x="4619017" y="4737370"/>
            <a:ext cx="3908898" cy="12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D11CB3-77E7-4097-83A5-AF9B85493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38" b="51265"/>
          <a:stretch/>
        </p:blipFill>
        <p:spPr>
          <a:xfrm>
            <a:off x="881623" y="1827828"/>
            <a:ext cx="3690377" cy="233998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0861A5A-BBB5-4311-95FA-44455494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8" b="37407"/>
          <a:stretch/>
        </p:blipFill>
        <p:spPr>
          <a:xfrm>
            <a:off x="5911883" y="1541416"/>
            <a:ext cx="2311637" cy="30053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50FEEE8-48A7-47EF-B300-1229144FD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10" t="50332" r="28630"/>
          <a:stretch/>
        </p:blipFill>
        <p:spPr>
          <a:xfrm>
            <a:off x="3933622" y="4335099"/>
            <a:ext cx="2524328" cy="2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3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a set of (Xi, Xi’), compute H (Xi =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HXi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Solution: 4 points yield an exact solution for H</a:t>
            </a: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exact solution (noise)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</a:t>
            </a:r>
            <a:r>
              <a:rPr lang="en-US" altLang="zh-TW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Homography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749DEC2-4C8D-4230-B289-DCA76402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49" y="1910890"/>
            <a:ext cx="3460501" cy="117828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EF6C155-117D-4BA2-8205-F933DA5D1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672" y="3172321"/>
            <a:ext cx="3544653" cy="15573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5B5BF1D-A65C-411D-80D9-F9F424F21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871" y="4185478"/>
            <a:ext cx="2697271" cy="5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1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Linear Transformation (DLT)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 Standard Algorithm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3A53858-7458-4FE2-9DA2-BB94EA60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27" y="1836900"/>
            <a:ext cx="3511745" cy="598187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5FABCC3-0750-49DC-ABBC-B7BFF69BC0A3}"/>
              </a:ext>
            </a:extLst>
          </p:cNvPr>
          <p:cNvCxnSpPr>
            <a:cxnSpLocks/>
          </p:cNvCxnSpPr>
          <p:nvPr/>
        </p:nvCxnSpPr>
        <p:spPr>
          <a:xfrm>
            <a:off x="4571999" y="2356551"/>
            <a:ext cx="16829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2E96E619-F1EF-4C3A-9EFE-3CD18028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6" r="2625" b="55846"/>
          <a:stretch/>
        </p:blipFill>
        <p:spPr>
          <a:xfrm>
            <a:off x="2724503" y="2647743"/>
            <a:ext cx="3694992" cy="156251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46AAAD3-EE30-4A7E-A603-A8B0990F5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42" b="13900"/>
          <a:stretch/>
        </p:blipFill>
        <p:spPr>
          <a:xfrm>
            <a:off x="2171179" y="4333475"/>
            <a:ext cx="4801640" cy="156251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480840-A1B3-44FD-B3E7-3ED2008CB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6" t="88006" r="26750"/>
          <a:stretch/>
        </p:blipFill>
        <p:spPr>
          <a:xfrm>
            <a:off x="3974581" y="6156707"/>
            <a:ext cx="1604409" cy="44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12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pPr algn="l" rtl="0"/>
            <a:endParaRPr lang="en-US" altLang="zh-TW" sz="2000" dirty="0">
              <a:effectLst/>
              <a:latin typeface="Arial" panose="020B0604020202020204" pitchFamily="34" charset="0"/>
            </a:endParaRPr>
          </a:p>
          <a:p>
            <a:pPr algn="l" rtl="0"/>
            <a:endParaRPr lang="en-US" altLang="zh-TW" dirty="0">
              <a:latin typeface="Arial" panose="020B0604020202020204" pitchFamily="34" charset="0"/>
            </a:endParaRPr>
          </a:p>
          <a:p>
            <a:pPr algn="l" rtl="0"/>
            <a:r>
              <a:rPr lang="en-US" altLang="zh-TW" sz="2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Only 2 out of 3 equations are linearly independent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altLang="zh-TW" sz="2000" b="0" i="0" dirty="0">
                <a:effectLst/>
                <a:latin typeface="Helvetica" panose="020B0604020202020204" pitchFamily="34" charset="0"/>
              </a:rPr>
            </a:b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Solving for H 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constraint: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||h|| = 1</a:t>
            </a:r>
          </a:p>
          <a:p>
            <a:pPr lvl="8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 = 0 not possible, so minimize ||Ah||</a:t>
            </a: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Linear Transformation 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3A53858-7458-4FE2-9DA2-BB94EA60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27" y="1371284"/>
            <a:ext cx="3511745" cy="598187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5FABCC3-0750-49DC-ABBC-B7BFF69BC0A3}"/>
              </a:ext>
            </a:extLst>
          </p:cNvPr>
          <p:cNvCxnSpPr>
            <a:cxnSpLocks/>
          </p:cNvCxnSpPr>
          <p:nvPr/>
        </p:nvCxnSpPr>
        <p:spPr>
          <a:xfrm>
            <a:off x="4571999" y="1890935"/>
            <a:ext cx="16829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C46AAAD3-EE30-4A7E-A603-A8B0990F5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41" b="12442"/>
          <a:stretch/>
        </p:blipFill>
        <p:spPr>
          <a:xfrm>
            <a:off x="628644" y="2819983"/>
            <a:ext cx="3383540" cy="113879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A6E9770-AD31-4814-B97F-EBEA170E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813" y="2793811"/>
            <a:ext cx="3383540" cy="1164966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34883790-312E-4625-99E4-51A16F24D274}"/>
              </a:ext>
            </a:extLst>
          </p:cNvPr>
          <p:cNvSpPr/>
          <p:nvPr/>
        </p:nvSpPr>
        <p:spPr>
          <a:xfrm>
            <a:off x="4196945" y="3337226"/>
            <a:ext cx="750107" cy="183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1AA5C99-69C3-42B2-A212-1CCA0D33A7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037" r="67792" b="24839"/>
          <a:stretch/>
        </p:blipFill>
        <p:spPr>
          <a:xfrm>
            <a:off x="831911" y="5206559"/>
            <a:ext cx="1193233" cy="63334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B4B0B38-7E27-438A-8044-273F38B56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84" r="2706"/>
          <a:stretch/>
        </p:blipFill>
        <p:spPr>
          <a:xfrm>
            <a:off x="2396557" y="4446620"/>
            <a:ext cx="1615627" cy="20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Title</a:t>
            </a:r>
          </a:p>
          <a:p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Projective 2D Geometry</a:t>
            </a:r>
          </a:p>
          <a:p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Estimation of Transformations</a:t>
            </a:r>
          </a:p>
          <a:p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Pinhole Camera Model</a:t>
            </a:r>
          </a:p>
          <a:p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Ending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9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pPr algn="l" rtl="0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DLT Algorithm</a:t>
            </a:r>
            <a:endParaRPr lang="en-US" altLang="zh-TW" sz="2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altLang="zh-TW" sz="2000" b="0" i="0" dirty="0">
                <a:effectLst/>
                <a:latin typeface="Helvetica" panose="020B0604020202020204" pitchFamily="34" charset="0"/>
              </a:rPr>
            </a:b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Linear Transformation (cont.) 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5765E0F-82A7-4650-94CD-EBF6433F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54" y="1974718"/>
            <a:ext cx="7674092" cy="40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45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pPr algn="l" rtl="0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Gross outliers?</a:t>
            </a:r>
          </a:p>
          <a:p>
            <a:pPr marL="0" indent="0">
              <a:buNone/>
            </a:pP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Estimation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744FAC3-2CB7-4B7E-9064-3EE0658A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86" y="1821537"/>
            <a:ext cx="6326627" cy="196389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DDE2FC7-8C3A-4449-9178-281BE22C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52" y="4302269"/>
            <a:ext cx="3367893" cy="18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7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pPr algn="l" rtl="0"/>
            <a:r>
              <a:rPr lang="en-US" altLang="zh-TW" b="0" i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RANSAC: </a:t>
            </a:r>
            <a:r>
              <a:rPr lang="en-US" altLang="zh-TW" b="0" i="0" dirty="0" err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RANdom</a:t>
            </a:r>
            <a:r>
              <a:rPr lang="en-US" altLang="zh-TW" b="0" i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0" i="0" dirty="0" err="1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SAmple</a:t>
            </a:r>
            <a:r>
              <a:rPr lang="en-US" altLang="zh-TW" b="0" i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Consensus</a:t>
            </a:r>
            <a:b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Estimation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926C55-0428-4C04-9BC7-1072E684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38" y="1907319"/>
            <a:ext cx="6364723" cy="44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0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3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Models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703719-E804-4405-AC20-0A7F71AE3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99"/>
          <a:stretch/>
        </p:blipFill>
        <p:spPr>
          <a:xfrm>
            <a:off x="4848812" y="2306389"/>
            <a:ext cx="3225643" cy="237576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FC441B2-630F-45EC-B1ED-2F67464A1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02"/>
          <a:stretch/>
        </p:blipFill>
        <p:spPr>
          <a:xfrm>
            <a:off x="379806" y="1976434"/>
            <a:ext cx="4245697" cy="2375766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BF49219-0F31-47BD-857F-BBDC99438615}"/>
              </a:ext>
            </a:extLst>
          </p:cNvPr>
          <p:cNvCxnSpPr>
            <a:cxnSpLocks/>
          </p:cNvCxnSpPr>
          <p:nvPr/>
        </p:nvCxnSpPr>
        <p:spPr>
          <a:xfrm>
            <a:off x="6950412" y="1306352"/>
            <a:ext cx="0" cy="13472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587764C-84F0-4518-97F0-B347862C1AF0}"/>
              </a:ext>
            </a:extLst>
          </p:cNvPr>
          <p:cNvCxnSpPr>
            <a:cxnSpLocks/>
          </p:cNvCxnSpPr>
          <p:nvPr/>
        </p:nvCxnSpPr>
        <p:spPr>
          <a:xfrm>
            <a:off x="6120319" y="1306352"/>
            <a:ext cx="0" cy="134728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>
            <a:extLst>
              <a:ext uri="{FF2B5EF4-FFF2-40B4-BE49-F238E27FC236}">
                <a16:creationId xmlns:a16="http://schemas.microsoft.com/office/drawing/2014/main" id="{A3328B05-CA68-41B1-8A99-39DF6C699663}"/>
              </a:ext>
            </a:extLst>
          </p:cNvPr>
          <p:cNvSpPr/>
          <p:nvPr/>
        </p:nvSpPr>
        <p:spPr>
          <a:xfrm>
            <a:off x="6895694" y="1960121"/>
            <a:ext cx="98492" cy="972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CF0C212B-A6FC-43E1-B8DE-D87B461AE768}"/>
              </a:ext>
            </a:extLst>
          </p:cNvPr>
          <p:cNvCxnSpPr>
            <a:cxnSpLocks/>
          </p:cNvCxnSpPr>
          <p:nvPr/>
        </p:nvCxnSpPr>
        <p:spPr>
          <a:xfrm>
            <a:off x="7764293" y="1685313"/>
            <a:ext cx="0" cy="32344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142E18F-3E83-45F4-9E20-698032874F18}"/>
              </a:ext>
            </a:extLst>
          </p:cNvPr>
          <p:cNvCxnSpPr>
            <a:cxnSpLocks/>
          </p:cNvCxnSpPr>
          <p:nvPr/>
        </p:nvCxnSpPr>
        <p:spPr>
          <a:xfrm>
            <a:off x="6134911" y="2008759"/>
            <a:ext cx="23540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10B820A-05CE-4089-801A-3F5247D9FC16}"/>
              </a:ext>
            </a:extLst>
          </p:cNvPr>
          <p:cNvCxnSpPr>
            <a:cxnSpLocks/>
          </p:cNvCxnSpPr>
          <p:nvPr/>
        </p:nvCxnSpPr>
        <p:spPr>
          <a:xfrm flipV="1">
            <a:off x="6120319" y="1357006"/>
            <a:ext cx="2368683" cy="1002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42722F1A-7B41-462E-B17B-432A5F5D796C}"/>
              </a:ext>
            </a:extLst>
          </p:cNvPr>
          <p:cNvCxnSpPr>
            <a:cxnSpLocks/>
          </p:cNvCxnSpPr>
          <p:nvPr/>
        </p:nvCxnSpPr>
        <p:spPr>
          <a:xfrm>
            <a:off x="6149712" y="2653633"/>
            <a:ext cx="74598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3F6365FC-B650-4645-8659-5F923F4F67E8}"/>
              </a:ext>
            </a:extLst>
          </p:cNvPr>
          <p:cNvCxnSpPr>
            <a:cxnSpLocks/>
          </p:cNvCxnSpPr>
          <p:nvPr/>
        </p:nvCxnSpPr>
        <p:spPr>
          <a:xfrm>
            <a:off x="6994186" y="2653633"/>
            <a:ext cx="74598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26DE59FB-D1A3-4926-B285-9C4C31AC4CEC}"/>
              </a:ext>
            </a:extLst>
          </p:cNvPr>
          <p:cNvCxnSpPr>
            <a:cxnSpLocks/>
          </p:cNvCxnSpPr>
          <p:nvPr/>
        </p:nvCxnSpPr>
        <p:spPr>
          <a:xfrm>
            <a:off x="8489002" y="1361867"/>
            <a:ext cx="0" cy="64689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74F0983F-B85A-42D7-96BA-F56ACBDA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213" y="4529648"/>
            <a:ext cx="3813243" cy="2196694"/>
          </a:xfrm>
          <a:prstGeom prst="rect">
            <a:avLst/>
          </a:prstGeom>
        </p:spPr>
      </p:pic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3D06DA89-9EB0-4A0C-88EB-9C565F732B96}"/>
              </a:ext>
            </a:extLst>
          </p:cNvPr>
          <p:cNvCxnSpPr>
            <a:cxnSpLocks/>
          </p:cNvCxnSpPr>
          <p:nvPr/>
        </p:nvCxnSpPr>
        <p:spPr>
          <a:xfrm flipV="1">
            <a:off x="8475021" y="2124469"/>
            <a:ext cx="0" cy="234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769BEF78-E24F-4525-9C60-C29698E88673}"/>
              </a:ext>
            </a:extLst>
          </p:cNvPr>
          <p:cNvSpPr txBox="1"/>
          <p:nvPr/>
        </p:nvSpPr>
        <p:spPr>
          <a:xfrm>
            <a:off x="7872854" y="2296235"/>
            <a:ext cx="1198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Plane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B97DC4AA-5B98-406B-A14B-8A5BB6821227}"/>
              </a:ext>
            </a:extLst>
          </p:cNvPr>
          <p:cNvCxnSpPr>
            <a:cxnSpLocks/>
          </p:cNvCxnSpPr>
          <p:nvPr/>
        </p:nvCxnSpPr>
        <p:spPr>
          <a:xfrm>
            <a:off x="4737370" y="5024336"/>
            <a:ext cx="172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9F2397E5-5F82-4DE9-A757-FD03A63080D2}"/>
              </a:ext>
            </a:extLst>
          </p:cNvPr>
          <p:cNvCxnSpPr>
            <a:cxnSpLocks/>
          </p:cNvCxnSpPr>
          <p:nvPr/>
        </p:nvCxnSpPr>
        <p:spPr>
          <a:xfrm>
            <a:off x="3877080" y="6650476"/>
            <a:ext cx="549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5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74F0983F-B85A-42D7-96BA-F56ACBDA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13" y="1479588"/>
            <a:ext cx="3813243" cy="2196694"/>
          </a:xfrm>
          <a:prstGeom prst="rect">
            <a:avLst/>
          </a:prstGeom>
        </p:spPr>
      </p:pic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B97DC4AA-5B98-406B-A14B-8A5BB6821227}"/>
              </a:ext>
            </a:extLst>
          </p:cNvPr>
          <p:cNvCxnSpPr>
            <a:cxnSpLocks/>
          </p:cNvCxnSpPr>
          <p:nvPr/>
        </p:nvCxnSpPr>
        <p:spPr>
          <a:xfrm>
            <a:off x="4737370" y="1974276"/>
            <a:ext cx="172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9F2397E5-5F82-4DE9-A757-FD03A63080D2}"/>
              </a:ext>
            </a:extLst>
          </p:cNvPr>
          <p:cNvCxnSpPr>
            <a:cxnSpLocks/>
          </p:cNvCxnSpPr>
          <p:nvPr/>
        </p:nvCxnSpPr>
        <p:spPr>
          <a:xfrm>
            <a:off x="3877080" y="3600416"/>
            <a:ext cx="549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185E268D-072E-4A4D-9027-49E33E4F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540" y="3996097"/>
            <a:ext cx="4495659" cy="2362069"/>
          </a:xfrm>
          <a:prstGeom prst="rect">
            <a:avLst/>
          </a:prstGeom>
        </p:spPr>
      </p:pic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B5DCDC2B-D3EF-417A-9A34-DDF1B7AC12C3}"/>
              </a:ext>
            </a:extLst>
          </p:cNvPr>
          <p:cNvCxnSpPr>
            <a:cxnSpLocks/>
          </p:cNvCxnSpPr>
          <p:nvPr/>
        </p:nvCxnSpPr>
        <p:spPr>
          <a:xfrm>
            <a:off x="3404693" y="5580522"/>
            <a:ext cx="28519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2244273-B538-4C06-9BFA-F38E1B6E4B51}"/>
              </a:ext>
            </a:extLst>
          </p:cNvPr>
          <p:cNvCxnSpPr>
            <a:cxnSpLocks/>
          </p:cNvCxnSpPr>
          <p:nvPr/>
        </p:nvCxnSpPr>
        <p:spPr>
          <a:xfrm>
            <a:off x="4715005" y="5974567"/>
            <a:ext cx="2012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33F3DEC5-403C-4B70-906D-6694D18DEEBD}"/>
              </a:ext>
            </a:extLst>
          </p:cNvPr>
          <p:cNvSpPr/>
          <p:nvPr/>
        </p:nvSpPr>
        <p:spPr>
          <a:xfrm>
            <a:off x="2395887" y="3957924"/>
            <a:ext cx="4839511" cy="243841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22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3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Point Offset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74F0983F-B85A-42D7-96BA-F56ACBDA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028" y="1396902"/>
            <a:ext cx="3813243" cy="2196694"/>
          </a:xfrm>
          <a:prstGeom prst="rect">
            <a:avLst/>
          </a:prstGeom>
        </p:spPr>
      </p:pic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B97DC4AA-5B98-406B-A14B-8A5BB6821227}"/>
              </a:ext>
            </a:extLst>
          </p:cNvPr>
          <p:cNvCxnSpPr>
            <a:cxnSpLocks/>
          </p:cNvCxnSpPr>
          <p:nvPr/>
        </p:nvCxnSpPr>
        <p:spPr>
          <a:xfrm>
            <a:off x="5851185" y="1891590"/>
            <a:ext cx="172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9F2397E5-5F82-4DE9-A757-FD03A63080D2}"/>
              </a:ext>
            </a:extLst>
          </p:cNvPr>
          <p:cNvCxnSpPr>
            <a:cxnSpLocks/>
          </p:cNvCxnSpPr>
          <p:nvPr/>
        </p:nvCxnSpPr>
        <p:spPr>
          <a:xfrm>
            <a:off x="4990895" y="3517730"/>
            <a:ext cx="549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968B159F-E567-43B8-814C-CD73544D9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715" y="3825898"/>
            <a:ext cx="4683868" cy="253709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02EB5CB-3359-4DE9-A93D-6E9E80827EE5}"/>
              </a:ext>
            </a:extLst>
          </p:cNvPr>
          <p:cNvCxnSpPr>
            <a:cxnSpLocks/>
          </p:cNvCxnSpPr>
          <p:nvPr/>
        </p:nvCxnSpPr>
        <p:spPr>
          <a:xfrm>
            <a:off x="6359252" y="4331610"/>
            <a:ext cx="2944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D12BC438-CC2C-4C67-A233-18478CEC2073}"/>
              </a:ext>
            </a:extLst>
          </p:cNvPr>
          <p:cNvCxnSpPr>
            <a:cxnSpLocks/>
          </p:cNvCxnSpPr>
          <p:nvPr/>
        </p:nvCxnSpPr>
        <p:spPr>
          <a:xfrm>
            <a:off x="7739038" y="4336474"/>
            <a:ext cx="2944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44D37554-68A3-4715-980C-76A3DAA09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"/>
          <a:stretch/>
        </p:blipFill>
        <p:spPr>
          <a:xfrm>
            <a:off x="949202" y="1960123"/>
            <a:ext cx="1627227" cy="130866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61BF856-BFB1-4B6B-93BB-A1D0422A0580}"/>
              </a:ext>
            </a:extLst>
          </p:cNvPr>
          <p:cNvSpPr txBox="1"/>
          <p:nvPr/>
        </p:nvSpPr>
        <p:spPr>
          <a:xfrm>
            <a:off x="1008789" y="3385532"/>
            <a:ext cx="2825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(0,0,0,1)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(0,0,1)</a:t>
            </a:r>
          </a:p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(Px,Py,1)</a:t>
            </a:r>
          </a:p>
          <a:p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59A25E9-696D-4C74-A27F-05F3FFBC2894}"/>
              </a:ext>
            </a:extLst>
          </p:cNvPr>
          <p:cNvSpPr/>
          <p:nvPr/>
        </p:nvSpPr>
        <p:spPr>
          <a:xfrm>
            <a:off x="3559893" y="3785431"/>
            <a:ext cx="4839511" cy="257756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D663D40-A6B7-4F9E-B947-9F59009501E8}"/>
              </a:ext>
            </a:extLst>
          </p:cNvPr>
          <p:cNvSpPr txBox="1"/>
          <p:nvPr/>
        </p:nvSpPr>
        <p:spPr>
          <a:xfrm>
            <a:off x="1041298" y="3835010"/>
            <a:ext cx="5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FB49BA2-2544-47E6-ABA3-DEFF8E959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902"/>
          <a:stretch/>
        </p:blipFill>
        <p:spPr>
          <a:xfrm>
            <a:off x="247690" y="4636317"/>
            <a:ext cx="3073849" cy="172003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D2B727C-B5AF-46D0-8744-BAA12B13ED5A}"/>
              </a:ext>
            </a:extLst>
          </p:cNvPr>
          <p:cNvSpPr/>
          <p:nvPr/>
        </p:nvSpPr>
        <p:spPr>
          <a:xfrm>
            <a:off x="1547136" y="5640147"/>
            <a:ext cx="252481" cy="201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0736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1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Matrix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and Translation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1C2CFF-A038-4490-9E55-9AA39A91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41"/>
          <a:stretch/>
        </p:blipFill>
        <p:spPr>
          <a:xfrm>
            <a:off x="2797247" y="1716931"/>
            <a:ext cx="3549506" cy="117948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B469297E-1B7F-4A28-8097-DC061CBD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034" y="3001325"/>
            <a:ext cx="3299316" cy="178811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AB7E369-F0F5-4226-A37C-62508DE5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702" y="3856675"/>
            <a:ext cx="4200908" cy="21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1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and Translation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469297E-1B7F-4A28-8097-DC061CBD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357" y="1472176"/>
            <a:ext cx="3299316" cy="178811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AB7E369-F0F5-4226-A37C-62508DE5E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6" y="1967193"/>
            <a:ext cx="3968925" cy="20114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14A59A8-9193-4BA9-8975-B66A66DB2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969" y="4158004"/>
            <a:ext cx="5031636" cy="2334008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D784C3EA-AE01-4C50-A29D-3A4DDB612A2D}"/>
              </a:ext>
            </a:extLst>
          </p:cNvPr>
          <p:cNvCxnSpPr/>
          <p:nvPr/>
        </p:nvCxnSpPr>
        <p:spPr>
          <a:xfrm>
            <a:off x="1687749" y="5175115"/>
            <a:ext cx="632298" cy="505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BE2EE91-8E70-44C9-85B5-AF4A62EBD9F0}"/>
              </a:ext>
            </a:extLst>
          </p:cNvPr>
          <p:cNvCxnSpPr>
            <a:cxnSpLocks/>
          </p:cNvCxnSpPr>
          <p:nvPr/>
        </p:nvCxnSpPr>
        <p:spPr>
          <a:xfrm flipH="1">
            <a:off x="7258454" y="5150795"/>
            <a:ext cx="762001" cy="554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3060C2D-5B18-4499-B87F-5FAFBDC49F86}"/>
              </a:ext>
            </a:extLst>
          </p:cNvPr>
          <p:cNvSpPr txBox="1"/>
          <p:nvPr/>
        </p:nvSpPr>
        <p:spPr>
          <a:xfrm>
            <a:off x="943582" y="4781463"/>
            <a:ext cx="12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可被校正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66B4B60-B141-43C1-8F25-E177446F0A91}"/>
              </a:ext>
            </a:extLst>
          </p:cNvPr>
          <p:cNvSpPr txBox="1"/>
          <p:nvPr/>
        </p:nvSpPr>
        <p:spPr>
          <a:xfrm>
            <a:off x="7392565" y="4781463"/>
            <a:ext cx="143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旋轉、平移</a:t>
            </a:r>
          </a:p>
        </p:txBody>
      </p:sp>
    </p:spTree>
    <p:extLst>
      <p:ext uri="{BB962C8B-B14F-4D97-AF65-F5344CB8AC3E}">
        <p14:creationId xmlns:p14="http://schemas.microsoft.com/office/powerpoint/2010/main" val="1887574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901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CCD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(Charge-Coupled Device) Camera 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Projective Camera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Pinhole Camera Model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411F308-89EC-4218-A320-6F790183E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8" y="1755844"/>
            <a:ext cx="3027178" cy="24628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ABA50C0-CFE2-45CB-9D90-506EA8FF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49" y="2018438"/>
            <a:ext cx="2016752" cy="193766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0754BC7-5E7B-479D-88FE-40D086DD7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695"/>
          <a:stretch/>
        </p:blipFill>
        <p:spPr>
          <a:xfrm>
            <a:off x="2092847" y="4958643"/>
            <a:ext cx="5192782" cy="13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11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249C93-EA73-4C29-8042-5382C852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Congratulations!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FF8CC0-6DB4-493D-9EF1-9FBA4BB2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CD410722-172C-4AA4-B659-156AB4C7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AFF5025-0A60-48AE-B08F-3AF772B2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71" y="1740914"/>
            <a:ext cx="4464658" cy="44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1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Points, lines &amp; Conics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Transformations &amp; Invariants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Projective 2D Geometry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24E182-1A03-4957-BA35-1AE631BD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31" y="1945090"/>
            <a:ext cx="1768336" cy="14012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35FE3F-EED9-4C08-B935-6AAF3F55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54" y="4048737"/>
            <a:ext cx="6712289" cy="18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4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dirty="0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representation of lines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representation of points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Coordinates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387338-B443-46E7-BCDC-6228EADA5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21"/>
          <a:stretch/>
        </p:blipFill>
        <p:spPr>
          <a:xfrm>
            <a:off x="1363292" y="2035568"/>
            <a:ext cx="6417416" cy="11093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95EA6D5-C55E-42F8-8A8E-FBF9E0E6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81"/>
          <a:stretch/>
        </p:blipFill>
        <p:spPr>
          <a:xfrm>
            <a:off x="1363292" y="3781763"/>
            <a:ext cx="6417416" cy="249676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A20370C-55AE-4A30-9657-5790D600E23D}"/>
              </a:ext>
            </a:extLst>
          </p:cNvPr>
          <p:cNvCxnSpPr>
            <a:cxnSpLocks/>
          </p:cNvCxnSpPr>
          <p:nvPr/>
        </p:nvCxnSpPr>
        <p:spPr>
          <a:xfrm>
            <a:off x="3258766" y="4149119"/>
            <a:ext cx="1896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4E4325D-8ED8-46A2-B580-A18AD14D82F8}"/>
              </a:ext>
            </a:extLst>
          </p:cNvPr>
          <p:cNvCxnSpPr>
            <a:cxnSpLocks/>
          </p:cNvCxnSpPr>
          <p:nvPr/>
        </p:nvCxnSpPr>
        <p:spPr>
          <a:xfrm>
            <a:off x="3970507" y="4549574"/>
            <a:ext cx="1896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D721505E-696A-4280-9718-61EFF764868E}"/>
              </a:ext>
            </a:extLst>
          </p:cNvPr>
          <p:cNvCxnSpPr>
            <a:cxnSpLocks/>
          </p:cNvCxnSpPr>
          <p:nvPr/>
        </p:nvCxnSpPr>
        <p:spPr>
          <a:xfrm>
            <a:off x="5538282" y="5030145"/>
            <a:ext cx="94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FC5C910-1304-4308-8046-7679827283D2}"/>
              </a:ext>
            </a:extLst>
          </p:cNvPr>
          <p:cNvCxnSpPr>
            <a:cxnSpLocks/>
          </p:cNvCxnSpPr>
          <p:nvPr/>
        </p:nvCxnSpPr>
        <p:spPr>
          <a:xfrm>
            <a:off x="5715002" y="5031769"/>
            <a:ext cx="94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EE33226-88E5-4C9A-9CB5-CC27D9237729}"/>
              </a:ext>
            </a:extLst>
          </p:cNvPr>
          <p:cNvCxnSpPr>
            <a:cxnSpLocks/>
          </p:cNvCxnSpPr>
          <p:nvPr/>
        </p:nvCxnSpPr>
        <p:spPr>
          <a:xfrm>
            <a:off x="3745149" y="2436779"/>
            <a:ext cx="685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206B21C-B2EE-41F8-AF1B-CF6A35135B33}"/>
                  </a:ext>
                </a:extLst>
              </p:cNvPr>
              <p:cNvSpPr txBox="1"/>
              <p:nvPr/>
            </p:nvSpPr>
            <p:spPr>
              <a:xfrm>
                <a:off x="3745149" y="6380227"/>
                <a:ext cx="39397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: (2,3,1)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206B21C-B2EE-41F8-AF1B-CF6A35135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149" y="6380227"/>
                <a:ext cx="3939702" cy="369332"/>
              </a:xfrm>
              <a:prstGeom prst="rect">
                <a:avLst/>
              </a:prstGeom>
              <a:blipFill>
                <a:blip r:embed="rId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04C3760-2B2F-4613-87DA-167A751DDCF6}"/>
              </a:ext>
            </a:extLst>
          </p:cNvPr>
          <p:cNvCxnSpPr>
            <a:cxnSpLocks/>
          </p:cNvCxnSpPr>
          <p:nvPr/>
        </p:nvCxnSpPr>
        <p:spPr>
          <a:xfrm>
            <a:off x="5657446" y="6729767"/>
            <a:ext cx="209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1F929E0-35DE-4CC6-BEFD-483200BAFACE}"/>
              </a:ext>
            </a:extLst>
          </p:cNvPr>
          <p:cNvCxnSpPr>
            <a:cxnSpLocks/>
          </p:cNvCxnSpPr>
          <p:nvPr/>
        </p:nvCxnSpPr>
        <p:spPr>
          <a:xfrm>
            <a:off x="6665068" y="6731388"/>
            <a:ext cx="209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77AB53C-C51B-4757-813F-C6B949A52A7E}"/>
              </a:ext>
            </a:extLst>
          </p:cNvPr>
          <p:cNvCxnSpPr>
            <a:cxnSpLocks/>
          </p:cNvCxnSpPr>
          <p:nvPr/>
        </p:nvCxnSpPr>
        <p:spPr>
          <a:xfrm flipH="1">
            <a:off x="7305473" y="5054021"/>
            <a:ext cx="181177" cy="198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3C7B3C3-2D66-448C-B96D-2D16655E6D92}"/>
              </a:ext>
            </a:extLst>
          </p:cNvPr>
          <p:cNvSpPr txBox="1"/>
          <p:nvPr/>
        </p:nvSpPr>
        <p:spPr>
          <a:xfrm>
            <a:off x="7157125" y="4660813"/>
            <a:ext cx="208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Degrees of Freedom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9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dirty="0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880436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Homogeneous Coordinate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Intersections of lines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intersection of two lines l and l’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l x l’</a:t>
            </a:r>
          </a:p>
          <a:p>
            <a:pPr marL="457200" lvl="1" indent="0">
              <a:buNone/>
            </a:pP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joining two points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line through two points x and x’ is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= x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marL="457200" lvl="1" indent="0">
              <a:buNone/>
            </a:pP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and Lines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F9A23DC-4B57-45CD-9143-6718C656F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37" y="1736387"/>
            <a:ext cx="4726926" cy="11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</a:t>
            </a: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2 </a:t>
            </a: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line passing through the two points (2,4) and (5,13)</a:t>
            </a: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and Lines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F37FCC0-C4D5-4143-94A6-68B255EC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38" y="2402986"/>
            <a:ext cx="3107496" cy="20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</a:p>
          <a:p>
            <a:pPr lvl="1"/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2</a:t>
            </a:r>
          </a:p>
          <a:p>
            <a:pPr lvl="2"/>
            <a:endParaRPr lang="en-US" altLang="zh-TW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line passing through the two points (2,4) and (5,13)</a:t>
            </a:r>
          </a:p>
          <a:p>
            <a:pPr marL="914400" lvl="2" indent="0">
              <a:buNone/>
            </a:pPr>
            <a:endParaRPr lang="en-US" altLang="zh-TW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1.Homogeneous representation of points</a:t>
            </a: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2.Homogeneous representation of lines</a:t>
            </a: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3.Equation of the line</a:t>
            </a: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and Lines (cont.)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593C149-672D-4605-A231-DF5DF1A25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t="88791" r="42115" b="162"/>
          <a:stretch/>
        </p:blipFill>
        <p:spPr>
          <a:xfrm>
            <a:off x="2102390" y="6136710"/>
            <a:ext cx="4939220" cy="34699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408008E-E8ED-4D21-9F26-221D7AB5D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49" t="4186" r="498" b="14137"/>
          <a:stretch/>
        </p:blipFill>
        <p:spPr>
          <a:xfrm>
            <a:off x="7222287" y="4313217"/>
            <a:ext cx="1887666" cy="199699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5517F8D-C59E-4F8B-8757-2AA96A1E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3" t="45563" r="43070" b="21321"/>
          <a:stretch/>
        </p:blipFill>
        <p:spPr>
          <a:xfrm>
            <a:off x="2235440" y="4736979"/>
            <a:ext cx="4664414" cy="99709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7E05662-2FCB-4734-B104-D675D8808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3" t="-162" r="52950" b="68165"/>
          <a:stretch/>
        </p:blipFill>
        <p:spPr>
          <a:xfrm>
            <a:off x="3162000" y="3529378"/>
            <a:ext cx="2811293" cy="9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Intersections of parallel lines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Points and the Line</a:t>
            </a:r>
            <a:r>
              <a:rPr lang="zh-TW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Infinity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2734D4-90B5-4F87-BE47-15B43069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87" y="2074148"/>
            <a:ext cx="7243797" cy="4102815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B28DBDB-6763-474F-A035-2CF399277C75}"/>
              </a:ext>
            </a:extLst>
          </p:cNvPr>
          <p:cNvCxnSpPr>
            <a:cxnSpLocks/>
          </p:cNvCxnSpPr>
          <p:nvPr/>
        </p:nvCxnSpPr>
        <p:spPr>
          <a:xfrm>
            <a:off x="6031961" y="2469052"/>
            <a:ext cx="209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DBB75D6F-E0A7-41EE-896A-91D761B6923B}"/>
              </a:ext>
            </a:extLst>
          </p:cNvPr>
          <p:cNvSpPr/>
          <p:nvPr/>
        </p:nvSpPr>
        <p:spPr>
          <a:xfrm>
            <a:off x="1235413" y="4679004"/>
            <a:ext cx="2952344" cy="403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CBF5BBD-3AC6-4BDE-95BF-066C46B6FA96}"/>
              </a:ext>
            </a:extLst>
          </p:cNvPr>
          <p:cNvCxnSpPr/>
          <p:nvPr/>
        </p:nvCxnSpPr>
        <p:spPr>
          <a:xfrm flipV="1">
            <a:off x="1804481" y="6000632"/>
            <a:ext cx="316149" cy="209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CE460EB-3B2F-4E6C-90A3-79FE1633F9ED}"/>
              </a:ext>
            </a:extLst>
          </p:cNvPr>
          <p:cNvCxnSpPr>
            <a:cxnSpLocks/>
          </p:cNvCxnSpPr>
          <p:nvPr/>
        </p:nvCxnSpPr>
        <p:spPr>
          <a:xfrm flipH="1" flipV="1">
            <a:off x="2686050" y="6000632"/>
            <a:ext cx="304801" cy="236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37B9A5B-2A2B-49AE-8759-9F4C39DBB280}"/>
              </a:ext>
            </a:extLst>
          </p:cNvPr>
          <p:cNvCxnSpPr>
            <a:cxnSpLocks/>
          </p:cNvCxnSpPr>
          <p:nvPr/>
        </p:nvCxnSpPr>
        <p:spPr>
          <a:xfrm flipH="1" flipV="1">
            <a:off x="3212692" y="5984841"/>
            <a:ext cx="304801" cy="236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BBE6B3-B35C-482F-B58D-3C2E4B4FEA80}"/>
              </a:ext>
            </a:extLst>
          </p:cNvPr>
          <p:cNvSpPr txBox="1"/>
          <p:nvPr/>
        </p:nvSpPr>
        <p:spPr>
          <a:xfrm>
            <a:off x="953311" y="6185325"/>
            <a:ext cx="3837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Projection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座標系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二維座標系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Line at Infinity</a:t>
            </a: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1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2ACE4F-AE3A-47BA-98F1-3274AC9E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C79BD-C2F0-4EDF-8B34-27338E9F9FEF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A984A74B-1C30-4614-BFF2-D741B5F8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Media IC &amp; System Lab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1201B2B-0748-450D-93D3-3E7A067E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93904"/>
            <a:ext cx="8296275" cy="4783059"/>
          </a:xfrm>
        </p:spPr>
        <p:txBody>
          <a:bodyPr>
            <a:normAutofit/>
          </a:bodyPr>
          <a:lstStyle/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BC0C857-A0BF-4CE9-996B-84821561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Model for the Projective Plane</a:t>
            </a:r>
            <a:endParaRPr lang="zh-TW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C7E7D8-E290-4F18-BB03-B3609039C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3"/>
          <a:stretch/>
        </p:blipFill>
        <p:spPr>
          <a:xfrm>
            <a:off x="2339350" y="1838349"/>
            <a:ext cx="4465299" cy="39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7217</TotalTime>
  <Words>625</Words>
  <Application>Microsoft Office PowerPoint</Application>
  <PresentationFormat>如螢幕大小 (4:3)</PresentationFormat>
  <Paragraphs>261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標楷體</vt:lpstr>
      <vt:lpstr>標準系統字體</vt:lpstr>
      <vt:lpstr>Arial</vt:lpstr>
      <vt:lpstr>Calibri</vt:lpstr>
      <vt:lpstr>Calibri Light</vt:lpstr>
      <vt:lpstr>Cambria Math</vt:lpstr>
      <vt:lpstr>Helvetica</vt:lpstr>
      <vt:lpstr>Times New Roman</vt:lpstr>
      <vt:lpstr>Office 佈景主題</vt:lpstr>
      <vt:lpstr>Computer Vision: Geometry 101</vt:lpstr>
      <vt:lpstr>Outline</vt:lpstr>
      <vt:lpstr>Projective 2D Geometry</vt:lpstr>
      <vt:lpstr>Homogeneous Coordinates</vt:lpstr>
      <vt:lpstr>Points and Lines</vt:lpstr>
      <vt:lpstr>Points and Lines (cont.)</vt:lpstr>
      <vt:lpstr>Points and Lines (cont.)</vt:lpstr>
      <vt:lpstr>Ideal Points and the Line at Infinity</vt:lpstr>
      <vt:lpstr>A Model for the Projective Plane</vt:lpstr>
      <vt:lpstr>Projective Transformations</vt:lpstr>
      <vt:lpstr>Mapping between Planes</vt:lpstr>
      <vt:lpstr>Removing Projective Distortion</vt:lpstr>
      <vt:lpstr>Summary of Transformations</vt:lpstr>
      <vt:lpstr>Summary of Transformations (cont.)</vt:lpstr>
      <vt:lpstr>Summary of Transformations (cont.)</vt:lpstr>
      <vt:lpstr>Application</vt:lpstr>
      <vt:lpstr>2D Homography</vt:lpstr>
      <vt:lpstr>Gold Standard Algorithm</vt:lpstr>
      <vt:lpstr>Direct Linear Transformation </vt:lpstr>
      <vt:lpstr>Direct Linear Transformation (cont.) </vt:lpstr>
      <vt:lpstr>Robust Estimation</vt:lpstr>
      <vt:lpstr>Robust Estimation (cont.)</vt:lpstr>
      <vt:lpstr>Camera Models</vt:lpstr>
      <vt:lpstr>Pinhole Camera Model</vt:lpstr>
      <vt:lpstr>Pinhole Camera Model (cont.)</vt:lpstr>
      <vt:lpstr>Pinhole Camera Model (cont.)</vt:lpstr>
      <vt:lpstr>Pinhole Camera Model (cont.)</vt:lpstr>
      <vt:lpstr>Pinhole Camera Model (cont.)</vt:lpstr>
      <vt:lpstr>Congratulations!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Shao-Syuan Huang</dc:creator>
  <cp:lastModifiedBy>翔誠 楊</cp:lastModifiedBy>
  <cp:revision>211</cp:revision>
  <dcterms:created xsi:type="dcterms:W3CDTF">2020-10-21T07:07:28Z</dcterms:created>
  <dcterms:modified xsi:type="dcterms:W3CDTF">2024-08-04T08:46:43Z</dcterms:modified>
</cp:coreProperties>
</file>