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3"/>
  </p:notesMasterIdLst>
  <p:sldIdLst>
    <p:sldId id="256" r:id="rId2"/>
    <p:sldId id="301" r:id="rId3"/>
    <p:sldId id="283" r:id="rId4"/>
    <p:sldId id="286" r:id="rId5"/>
    <p:sldId id="287" r:id="rId6"/>
    <p:sldId id="344" r:id="rId7"/>
    <p:sldId id="290" r:id="rId8"/>
    <p:sldId id="292" r:id="rId9"/>
    <p:sldId id="288" r:id="rId10"/>
    <p:sldId id="295" r:id="rId11"/>
    <p:sldId id="294" r:id="rId12"/>
    <p:sldId id="303" r:id="rId13"/>
    <p:sldId id="304" r:id="rId14"/>
    <p:sldId id="296" r:id="rId15"/>
    <p:sldId id="298" r:id="rId16"/>
    <p:sldId id="299" r:id="rId17"/>
    <p:sldId id="300" r:id="rId18"/>
    <p:sldId id="305" r:id="rId19"/>
    <p:sldId id="297" r:id="rId20"/>
    <p:sldId id="306" r:id="rId21"/>
    <p:sldId id="351" r:id="rId22"/>
    <p:sldId id="352" r:id="rId23"/>
    <p:sldId id="353" r:id="rId24"/>
    <p:sldId id="359" r:id="rId25"/>
    <p:sldId id="312" r:id="rId26"/>
    <p:sldId id="308" r:id="rId27"/>
    <p:sldId id="340" r:id="rId28"/>
    <p:sldId id="355" r:id="rId29"/>
    <p:sldId id="364" r:id="rId30"/>
    <p:sldId id="365" r:id="rId31"/>
    <p:sldId id="360" r:id="rId32"/>
    <p:sldId id="314" r:id="rId33"/>
    <p:sldId id="363" r:id="rId34"/>
    <p:sldId id="318" r:id="rId35"/>
    <p:sldId id="354" r:id="rId36"/>
    <p:sldId id="361" r:id="rId37"/>
    <p:sldId id="362" r:id="rId38"/>
    <p:sldId id="356" r:id="rId39"/>
    <p:sldId id="357" r:id="rId40"/>
    <p:sldId id="358" r:id="rId41"/>
    <p:sldId id="285" r:id="rId42"/>
  </p:sldIdLst>
  <p:sldSz cx="10059988" cy="7773988"/>
  <p:notesSz cx="6797675" cy="9874250"/>
  <p:defaultTextStyle>
    <a:defPPr>
      <a:defRPr lang="zh-TW"/>
    </a:defPPr>
    <a:lvl1pPr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508000" indent="-50800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99CB"/>
    <a:srgbClr val="00FF00"/>
    <a:srgbClr val="CA21CA"/>
    <a:srgbClr val="FF9F00"/>
    <a:srgbClr val="BAE0E3"/>
    <a:srgbClr val="1AEC19"/>
    <a:srgbClr val="FF5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69" autoAdjust="0"/>
    <p:restoredTop sz="95701" autoAdjust="0"/>
  </p:normalViewPr>
  <p:slideViewPr>
    <p:cSldViewPr>
      <p:cViewPr varScale="1">
        <p:scale>
          <a:sx n="67" d="100"/>
          <a:sy n="67" d="100"/>
        </p:scale>
        <p:origin x="1886" y="38"/>
      </p:cViewPr>
      <p:guideLst>
        <p:guide orient="horz" pos="2449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880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67E2C3-0920-4D4A-85BE-D9F006E7256F}" type="datetimeFigureOut">
              <a:rPr lang="zh-TW" altLang="en-US"/>
              <a:pPr>
                <a:defRPr/>
              </a:pPr>
              <a:t>2024/8/3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741363"/>
            <a:ext cx="47879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546008-D5B4-4E5A-8AAF-73EC577B04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611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捲積神經網路之父</a:t>
            </a:r>
            <a:r>
              <a:rPr lang="en-US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Yann </a:t>
            </a:r>
            <a:r>
              <a:rPr lang="en-US" altLang="zh-TW" b="0" i="0" dirty="0" err="1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LeCun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16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31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Convolutional Block Attention Module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83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Convolutional Block Attention Module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78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4499" y="1665280"/>
            <a:ext cx="8550990" cy="16663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8998" y="4405260"/>
            <a:ext cx="7041992" cy="1986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A4FE-E41F-4D40-B638-FA2B522254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442118" y="1713600"/>
            <a:ext cx="9196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93491" y="311321"/>
            <a:ext cx="2263497" cy="663308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3000" y="311321"/>
            <a:ext cx="6622825" cy="6633083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err="1"/>
              <a:t>Chih</a:t>
            </a:r>
            <a:r>
              <a:rPr lang="en-US" altLang="zh-TW" dirty="0"/>
              <a:t>-Ting Liu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C4AA-5018-4D5D-A285-84058DC68C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3512" cy="1153663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3238" y="1726754"/>
            <a:ext cx="9053512" cy="5360973"/>
          </a:xfrm>
        </p:spPr>
        <p:txBody>
          <a:bodyPr/>
          <a:lstStyle>
            <a:lvl1pPr>
              <a:spcBef>
                <a:spcPts val="1500"/>
              </a:spcBef>
              <a:defRPr sz="2800"/>
            </a:lvl1pPr>
            <a:lvl2pPr>
              <a:spcBef>
                <a:spcPts val="5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670" y="4995508"/>
            <a:ext cx="8550990" cy="15440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4670" y="3294949"/>
            <a:ext cx="8550990" cy="170055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5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0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8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7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3000" y="1813931"/>
            <a:ext cx="4443161" cy="5130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3827" y="1813931"/>
            <a:ext cx="4443161" cy="5130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442118" y="1713600"/>
            <a:ext cx="9196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3000" y="1740150"/>
            <a:ext cx="4444908" cy="7252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000" y="2465362"/>
            <a:ext cx="4444908" cy="4479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10335" y="1740150"/>
            <a:ext cx="4446654" cy="7252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10335" y="2465362"/>
            <a:ext cx="4446654" cy="44790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5622-D52C-49A1-B120-F5319B1CF8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442118" y="1692000"/>
            <a:ext cx="9196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A52F-6704-4F0B-A264-2AC568877D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BB76-CE3D-49F4-A154-94A7834C65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000" y="309520"/>
            <a:ext cx="3309667" cy="131725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3176" y="309521"/>
            <a:ext cx="5623813" cy="66348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3000" y="1626780"/>
            <a:ext cx="3309667" cy="5317624"/>
          </a:xfrm>
        </p:spPr>
        <p:txBody>
          <a:bodyPr/>
          <a:lstStyle>
            <a:lvl1pPr marL="0" indent="0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51D9-64D3-4979-A19B-A0411B3F4F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1828" y="5441792"/>
            <a:ext cx="6035993" cy="64243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1828" y="694620"/>
            <a:ext cx="6035993" cy="466439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504" indent="0">
              <a:buNone/>
              <a:defRPr sz="3100"/>
            </a:lvl2pPr>
            <a:lvl3pPr marL="1019007" indent="0">
              <a:buNone/>
              <a:defRPr sz="2700"/>
            </a:lvl3pPr>
            <a:lvl4pPr marL="1528511" indent="0">
              <a:buNone/>
              <a:defRPr sz="2200"/>
            </a:lvl4pPr>
            <a:lvl5pPr marL="2038015" indent="0">
              <a:buNone/>
              <a:defRPr sz="2200"/>
            </a:lvl5pPr>
            <a:lvl6pPr marL="2547518" indent="0">
              <a:buNone/>
              <a:defRPr sz="2200"/>
            </a:lvl6pPr>
            <a:lvl7pPr marL="3057022" indent="0">
              <a:buNone/>
              <a:defRPr sz="2200"/>
            </a:lvl7pPr>
            <a:lvl8pPr marL="3566526" indent="0">
              <a:buNone/>
              <a:defRPr sz="2200"/>
            </a:lvl8pPr>
            <a:lvl9pPr marL="4076029" indent="0">
              <a:buNone/>
              <a:defRPr sz="22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1828" y="6084226"/>
            <a:ext cx="6035993" cy="912363"/>
          </a:xfrm>
        </p:spPr>
        <p:txBody>
          <a:bodyPr/>
          <a:lstStyle>
            <a:lvl1pPr marL="0" indent="0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9559-CD04-4B59-9B60-2031875F0F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3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901" tIns="50950" rIns="101901" bIns="509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503238" y="2014785"/>
            <a:ext cx="9053512" cy="49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901" tIns="50950" rIns="101901" bIns="50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03238" y="7205663"/>
            <a:ext cx="2346325" cy="414337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210425" y="7205663"/>
            <a:ext cx="2346325" cy="414337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8F32C2-42CA-4484-BE0F-09FB43FD9790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1017588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1pPr>
      <a:lvl2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1pPr>
      <a:lvl2pPr marL="827088" indent="-3175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2pPr>
      <a:lvl3pPr marL="1273175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3pPr>
      <a:lvl4pPr marL="1782763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4pPr>
      <a:lvl5pPr marL="2292350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5pPr>
      <a:lvl6pPr marL="2802270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774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278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781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007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511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15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518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7022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526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6029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vision/blob/master/torchvision/models/resnet.p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628157-7DD7-4E5A-B012-4D79A6DCF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530" y="1128308"/>
            <a:ext cx="8550990" cy="1666369"/>
          </a:xfrm>
        </p:spPr>
        <p:txBody>
          <a:bodyPr/>
          <a:lstStyle/>
          <a:p>
            <a:r>
              <a:rPr lang="en-US" altLang="zh-TW" dirty="0"/>
              <a:t>DLCV</a:t>
            </a:r>
            <a:r>
              <a:rPr lang="zh-TW" altLang="en-US" dirty="0"/>
              <a:t> </a:t>
            </a:r>
            <a:r>
              <a:rPr lang="en-US" altLang="zh-TW" dirty="0"/>
              <a:t>Application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720594-9AF8-4BE9-ACD9-7683ABB8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998" y="5975226"/>
            <a:ext cx="7041992" cy="936104"/>
          </a:xfrm>
        </p:spPr>
        <p:txBody>
          <a:bodyPr/>
          <a:lstStyle/>
          <a:p>
            <a:r>
              <a:rPr lang="en-US" altLang="zh-TW" sz="1800" dirty="0"/>
              <a:t>Lecturer: Tzu-Ching Huang </a:t>
            </a:r>
            <a:r>
              <a:rPr lang="zh-TW" altLang="en-US" sz="1800" dirty="0"/>
              <a:t>黃子青</a:t>
            </a:r>
            <a:endParaRPr lang="en-US" altLang="zh-TW" sz="1800" dirty="0"/>
          </a:p>
          <a:p>
            <a:r>
              <a:rPr lang="en-US" altLang="zh-TW" sz="1800" dirty="0"/>
              <a:t>Media IC &amp; System Lab</a:t>
            </a:r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6A9078-576F-4C4B-9FEB-96EDB6B8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52" y="2999287"/>
            <a:ext cx="4631084" cy="244217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AABDC69-E13E-CE49-A7CF-14081C08B35A}"/>
              </a:ext>
            </a:extLst>
          </p:cNvPr>
          <p:cNvSpPr txBox="1"/>
          <p:nvPr/>
        </p:nvSpPr>
        <p:spPr>
          <a:xfrm>
            <a:off x="14152" y="736033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600" dirty="0"/>
              <a:t>version1: </a:t>
            </a:r>
            <a:r>
              <a:rPr kumimoji="1" lang="en-US" altLang="zh-TW" sz="1600" dirty="0" err="1"/>
              <a:t>Chih</a:t>
            </a:r>
            <a:r>
              <a:rPr kumimoji="1" lang="en-US" altLang="zh-TW" sz="1600" dirty="0"/>
              <a:t>-Wei Wu</a:t>
            </a:r>
            <a:endParaRPr kumimoji="1"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4048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BIGness</a:t>
            </a:r>
            <a:r>
              <a:rPr lang="en-US" altLang="zh-TW" dirty="0"/>
              <a:t> comes with some drawback…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10</a:t>
            </a:fld>
            <a:endParaRPr lang="zh-TW" altLang="en-US" dirty="0">
              <a:uFillTx/>
            </a:endParaRPr>
          </a:p>
        </p:txBody>
      </p:sp>
      <p:pic>
        <p:nvPicPr>
          <p:cNvPr id="8194" name="Picture 2" descr="ãoverweight funny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74" y="2887703"/>
            <a:ext cx="4453640" cy="34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8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VGGNet</a:t>
            </a:r>
            <a:r>
              <a:rPr lang="en-US" altLang="zh-TW" dirty="0"/>
              <a:t> (16 layers)</a:t>
            </a:r>
            <a:br>
              <a:rPr lang="en-US" altLang="zh-TW" dirty="0"/>
            </a:br>
            <a:r>
              <a:rPr lang="en-US" altLang="zh-TW" sz="2200" dirty="0"/>
              <a:t>[</a:t>
            </a:r>
            <a:r>
              <a:rPr lang="en-US" altLang="zh-TW" sz="2200" dirty="0" err="1"/>
              <a:t>Simonyan</a:t>
            </a:r>
            <a:r>
              <a:rPr lang="en-US" altLang="zh-TW" sz="2200" dirty="0"/>
              <a:t> and Zisserman, 2014]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4513" y="2014786"/>
            <a:ext cx="5557074" cy="39535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>
                <a:solidFill>
                  <a:schemeClr val="accent5"/>
                </a:solidFill>
              </a:rPr>
              <a:t>Q: Stacking more layers will increase parameters, which may </a:t>
            </a:r>
            <a:r>
              <a:rPr lang="en-US" altLang="zh-TW" sz="2400" dirty="0" err="1">
                <a:solidFill>
                  <a:schemeClr val="accent5"/>
                </a:solidFill>
              </a:rPr>
              <a:t>overfit</a:t>
            </a:r>
            <a:r>
              <a:rPr lang="en-US" altLang="zh-TW" sz="2400" dirty="0">
                <a:solidFill>
                  <a:schemeClr val="accent5"/>
                </a:solidFill>
              </a:rPr>
              <a:t> the data</a:t>
            </a:r>
          </a:p>
          <a:p>
            <a:r>
              <a:rPr lang="en-US" altLang="zh-TW" sz="2400" dirty="0"/>
              <a:t>Use smaller filter (3x3 </a:t>
            </a:r>
            <a:r>
              <a:rPr lang="en-US" altLang="zh-TW" sz="2400" dirty="0" err="1"/>
              <a:t>conv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r>
              <a:rPr lang="en-US" altLang="zh-TW" sz="2400" dirty="0"/>
              <a:t>-&gt; Three 3x3 (stride 1) </a:t>
            </a:r>
            <a:r>
              <a:rPr lang="en-US" altLang="zh-TW" sz="2400" dirty="0" err="1"/>
              <a:t>conv</a:t>
            </a:r>
            <a:r>
              <a:rPr lang="en-US" altLang="zh-TW" sz="2400" dirty="0"/>
              <a:t> layer have same receptive field of one 7x7 </a:t>
            </a:r>
            <a:r>
              <a:rPr lang="en-US" altLang="zh-TW" sz="2400" dirty="0" err="1"/>
              <a:t>conv</a:t>
            </a:r>
            <a:br>
              <a:rPr lang="en-US" altLang="zh-TW" sz="2400" dirty="0"/>
            </a:br>
            <a:r>
              <a:rPr lang="en-US" altLang="zh-TW" sz="2400" b="1" dirty="0"/>
              <a:t>-&gt; Fewer parameters, more non-linearity</a:t>
            </a:r>
          </a:p>
          <a:p>
            <a:r>
              <a:rPr lang="en-US" altLang="zh-TW" sz="2400" dirty="0" err="1"/>
              <a:t>Downsample</a:t>
            </a:r>
            <a:r>
              <a:rPr lang="en-US" altLang="zh-TW" sz="2400" dirty="0"/>
              <a:t> the image more times</a:t>
            </a:r>
            <a:br>
              <a:rPr lang="en-US" altLang="zh-TW" sz="2400" dirty="0"/>
            </a:br>
            <a:r>
              <a:rPr lang="en-US" altLang="zh-TW" sz="2400" b="1" dirty="0"/>
              <a:t>-&gt; Reduce memory usage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11</a:t>
            </a:fld>
            <a:endParaRPr lang="zh-TW" altLang="en-US" dirty="0">
              <a:uFillTx/>
            </a:endParaRPr>
          </a:p>
        </p:txBody>
      </p:sp>
      <p:pic>
        <p:nvPicPr>
          <p:cNvPr id="7" name="Picture 2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9" y="2625557"/>
            <a:ext cx="1198214" cy="18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99" y="2625557"/>
            <a:ext cx="1204845" cy="44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049524" y="2240927"/>
            <a:ext cx="116476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 err="1"/>
              <a:t>AlexNet</a:t>
            </a:r>
            <a:endParaRPr lang="zh-TW" altLang="en-US" sz="154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372738" y="2240926"/>
            <a:ext cx="116476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VGG-16</a:t>
            </a:r>
            <a:endParaRPr lang="zh-TW" altLang="en-US" sz="1540" dirty="0"/>
          </a:p>
        </p:txBody>
      </p:sp>
    </p:spTree>
    <p:extLst>
      <p:ext uri="{BB962C8B-B14F-4D97-AF65-F5344CB8AC3E}">
        <p14:creationId xmlns:p14="http://schemas.microsoft.com/office/powerpoint/2010/main" val="63815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VGGNet</a:t>
            </a:r>
            <a:r>
              <a:rPr lang="en-US" altLang="zh-TW" dirty="0"/>
              <a:t> (16 layers)</a:t>
            </a:r>
            <a:br>
              <a:rPr lang="en-US" altLang="zh-TW" dirty="0"/>
            </a:br>
            <a:r>
              <a:rPr lang="en-US" altLang="zh-TW" sz="2200" dirty="0"/>
              <a:t>[</a:t>
            </a:r>
            <a:r>
              <a:rPr lang="en-US" altLang="zh-TW" sz="2200" dirty="0" err="1"/>
              <a:t>Simonyan</a:t>
            </a:r>
            <a:r>
              <a:rPr lang="en-US" altLang="zh-TW" sz="2200" dirty="0"/>
              <a:t> and Zisserman, 2014]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2188" y="2176979"/>
            <a:ext cx="6959050" cy="3953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accent5"/>
                </a:solidFill>
              </a:rPr>
              <a:t>However, a closer look at parameter counts…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12</a:t>
            </a:fld>
            <a:endParaRPr lang="zh-TW" altLang="en-US" dirty="0">
              <a:uFillTx/>
            </a:endParaRPr>
          </a:p>
        </p:txBody>
      </p:sp>
      <p:pic>
        <p:nvPicPr>
          <p:cNvPr id="8" name="Picture 4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8" y="2625557"/>
            <a:ext cx="1204845" cy="44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52837" y="2240926"/>
            <a:ext cx="116476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VGG-16</a:t>
            </a:r>
            <a:endParaRPr lang="zh-TW" altLang="en-US" sz="1540" dirty="0"/>
          </a:p>
        </p:txBody>
      </p:sp>
      <p:sp>
        <p:nvSpPr>
          <p:cNvPr id="11" name="矩形 10"/>
          <p:cNvSpPr/>
          <p:nvPr/>
        </p:nvSpPr>
        <p:spPr>
          <a:xfrm>
            <a:off x="2472188" y="3174869"/>
            <a:ext cx="695905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40" dirty="0"/>
              <a:t>CONV3-64: [224x224x64] (3*3*3)*64 = 1,728</a:t>
            </a:r>
          </a:p>
          <a:p>
            <a:r>
              <a:rPr lang="en-US" altLang="zh-TW" sz="1540" dirty="0"/>
              <a:t>CONV3-64: [224x224x64] (3*3*64)*64 = 36,864</a:t>
            </a:r>
          </a:p>
          <a:p>
            <a:r>
              <a:rPr lang="en-US" altLang="zh-TW" sz="1540" dirty="0"/>
              <a:t>CONV3-128: [112x112x128] (3*3*64)*128 = 73,728</a:t>
            </a:r>
          </a:p>
          <a:p>
            <a:r>
              <a:rPr lang="en-US" altLang="zh-TW" sz="1540" dirty="0"/>
              <a:t>CONV3-128: [112x112x128] (3*3*128)*128 = 147,456</a:t>
            </a:r>
          </a:p>
          <a:p>
            <a:r>
              <a:rPr lang="en-US" altLang="zh-TW" sz="1540" dirty="0"/>
              <a:t>CONV3-256: [56x56x256] (3*3*128)*256 = 294,912</a:t>
            </a:r>
          </a:p>
          <a:p>
            <a:r>
              <a:rPr lang="en-US" altLang="zh-TW" sz="1540" dirty="0"/>
              <a:t>CONV3-256: [56x56x256] (3*3*256)*256 = 589,824</a:t>
            </a:r>
          </a:p>
          <a:p>
            <a:r>
              <a:rPr lang="en-US" altLang="zh-TW" sz="1540" dirty="0"/>
              <a:t>CONV3-256: [56x56x256] (3*3*256)*256 = 589,824</a:t>
            </a:r>
          </a:p>
          <a:p>
            <a:r>
              <a:rPr lang="en-US" altLang="zh-TW" sz="1540" dirty="0"/>
              <a:t>CONV3-512: [28x28x512] (3*3*256)*512 = 1,179,648</a:t>
            </a:r>
          </a:p>
          <a:p>
            <a:r>
              <a:rPr lang="en-US" altLang="zh-TW" sz="1540" dirty="0"/>
              <a:t>CONV3-512: [28x28x512] (3*3*512)*512 = 2,359,296</a:t>
            </a:r>
          </a:p>
          <a:p>
            <a:r>
              <a:rPr lang="en-US" altLang="zh-TW" sz="1540" dirty="0"/>
              <a:t>CONV3-512: [28x28x512 (3*3*512)*512 = 2,359,296</a:t>
            </a:r>
          </a:p>
          <a:p>
            <a:r>
              <a:rPr lang="en-US" altLang="zh-TW" sz="1540" dirty="0"/>
              <a:t>CONV3-512: [14x14x512] (3*3*512)*512 = 2,359,296</a:t>
            </a:r>
          </a:p>
          <a:p>
            <a:r>
              <a:rPr lang="en-US" altLang="zh-TW" sz="1540" dirty="0"/>
              <a:t>CONV3-512: [14x14x512] (3*3*512)*512 = 2,359,296</a:t>
            </a:r>
          </a:p>
          <a:p>
            <a:r>
              <a:rPr lang="en-US" altLang="zh-TW" sz="1540" dirty="0"/>
              <a:t>CONV3-512: [14x14x512] (3*3*512)*512 = 2,359,296</a:t>
            </a:r>
          </a:p>
          <a:p>
            <a:r>
              <a:rPr lang="en-US" altLang="zh-TW" sz="1540" dirty="0"/>
              <a:t>FC: [1x1x4096] 7*7*512*4096 = 102,760,448</a:t>
            </a:r>
          </a:p>
          <a:p>
            <a:r>
              <a:rPr lang="en-US" altLang="zh-TW" sz="1540" dirty="0"/>
              <a:t>FC: [1x1x4096] 4096*4096 = 16,777,216</a:t>
            </a:r>
          </a:p>
          <a:p>
            <a:r>
              <a:rPr lang="en-US" altLang="zh-TW" sz="1540" dirty="0"/>
              <a:t>FC: [1x1x1000] 4096*1000 = 4,096,000</a:t>
            </a:r>
          </a:p>
        </p:txBody>
      </p:sp>
      <p:sp>
        <p:nvSpPr>
          <p:cNvPr id="12" name="矩形 11"/>
          <p:cNvSpPr/>
          <p:nvPr/>
        </p:nvSpPr>
        <p:spPr>
          <a:xfrm>
            <a:off x="5362438" y="6277207"/>
            <a:ext cx="1178549" cy="269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3" name="文字方塊 12"/>
          <p:cNvSpPr txBox="1"/>
          <p:nvPr/>
        </p:nvSpPr>
        <p:spPr>
          <a:xfrm>
            <a:off x="6507451" y="6290552"/>
            <a:ext cx="336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</a:rPr>
              <a:t>FC is the most costly layer!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9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231" y="2487464"/>
            <a:ext cx="6442579" cy="3953574"/>
          </a:xfrm>
        </p:spPr>
        <p:txBody>
          <a:bodyPr/>
          <a:lstStyle/>
          <a:p>
            <a:r>
              <a:rPr lang="en-US" altLang="zh-TW" dirty="0"/>
              <a:t>Avoid expensive FC layers</a:t>
            </a:r>
          </a:p>
          <a:p>
            <a:r>
              <a:rPr lang="en-US" altLang="zh-TW" dirty="0"/>
              <a:t>12x less </a:t>
            </a:r>
            <a:r>
              <a:rPr lang="en-US" altLang="zh-TW" dirty="0" err="1"/>
              <a:t>params</a:t>
            </a:r>
            <a:r>
              <a:rPr lang="en-US" altLang="zh-TW" dirty="0"/>
              <a:t> than </a:t>
            </a:r>
            <a:r>
              <a:rPr lang="en-US" altLang="zh-TW" dirty="0" err="1"/>
              <a:t>AlexNet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 (22 layers)</a:t>
            </a:r>
            <a:br>
              <a:rPr lang="en-US" altLang="zh-TW" dirty="0"/>
            </a:br>
            <a:r>
              <a:rPr lang="en-US" altLang="zh-TW" sz="2200" dirty="0" err="1"/>
              <a:t>Szegedy</a:t>
            </a:r>
            <a:r>
              <a:rPr lang="en-US" altLang="zh-TW" sz="2200" dirty="0"/>
              <a:t> et al., 2014</a:t>
            </a:r>
            <a:endParaRPr lang="zh-TW" altLang="en-US" sz="2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13</a:t>
            </a:fld>
            <a:endParaRPr lang="zh-TW" altLang="en-US" dirty="0">
              <a:uFillTx/>
            </a:endParaRPr>
          </a:p>
        </p:txBody>
      </p:sp>
      <p:pic>
        <p:nvPicPr>
          <p:cNvPr id="10242" name="Picture 2" descr="https://miro.medium.com/max/3000/1*ZFPOSAted10TPd3hBQU8i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5630" y="3921846"/>
            <a:ext cx="5861300" cy="1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ãglobal average pooling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/>
        </p:blipFill>
        <p:spPr bwMode="auto">
          <a:xfrm>
            <a:off x="1032797" y="4291580"/>
            <a:ext cx="6424679" cy="214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430780" y="2635510"/>
            <a:ext cx="90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</a:rPr>
              <a:t>How?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032797" y="2950890"/>
            <a:ext cx="32038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618346" y="6440440"/>
            <a:ext cx="182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w/ FC</a:t>
            </a:r>
            <a:endParaRPr lang="zh-TW" altLang="en-US" sz="2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952400" y="6440440"/>
            <a:ext cx="182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w/o FC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408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2413" y="2405537"/>
            <a:ext cx="6442579" cy="39535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chemeClr val="accent5"/>
                </a:solidFill>
              </a:rPr>
              <a:t>Q: Can we let the network choose its operation at each layer?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10253" name="矩形 10252"/>
          <p:cNvSpPr/>
          <p:nvPr/>
        </p:nvSpPr>
        <p:spPr>
          <a:xfrm>
            <a:off x="1162354" y="3565221"/>
            <a:ext cx="5040696" cy="3103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 (22 layers)</a:t>
            </a:r>
            <a:br>
              <a:rPr lang="en-US" altLang="zh-TW" dirty="0"/>
            </a:br>
            <a:r>
              <a:rPr lang="en-US" altLang="zh-TW" sz="2200" dirty="0" err="1"/>
              <a:t>Szegedy</a:t>
            </a:r>
            <a:r>
              <a:rPr lang="en-US" altLang="zh-TW" sz="2200" dirty="0"/>
              <a:t> et al., 2014</a:t>
            </a:r>
            <a:endParaRPr lang="zh-TW" altLang="en-US" sz="2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14</a:t>
            </a:fld>
            <a:endParaRPr lang="zh-TW" altLang="en-US" dirty="0">
              <a:uFillTx/>
            </a:endParaRPr>
          </a:p>
        </p:txBody>
      </p:sp>
      <p:pic>
        <p:nvPicPr>
          <p:cNvPr id="10242" name="Picture 2" descr="https://miro.medium.com/max/3000/1*ZFPOSAted10TPd3hBQU8i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5630" y="3921846"/>
            <a:ext cx="5861300" cy="1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347340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0" name="矩形 9"/>
          <p:cNvSpPr/>
          <p:nvPr/>
        </p:nvSpPr>
        <p:spPr>
          <a:xfrm>
            <a:off x="2470382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1" name="矩形 10"/>
          <p:cNvSpPr/>
          <p:nvPr/>
        </p:nvSpPr>
        <p:spPr>
          <a:xfrm>
            <a:off x="3593424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5x5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2" name="矩形 11"/>
          <p:cNvSpPr/>
          <p:nvPr/>
        </p:nvSpPr>
        <p:spPr>
          <a:xfrm>
            <a:off x="4716466" y="5245454"/>
            <a:ext cx="1410683" cy="278254"/>
          </a:xfrm>
          <a:prstGeom prst="rect">
            <a:avLst/>
          </a:prstGeom>
          <a:solidFill>
            <a:srgbClr val="FF3300"/>
          </a:solidFill>
          <a:ln>
            <a:solidFill>
              <a:srgbClr val="99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max pool</a:t>
            </a:r>
            <a:endParaRPr lang="zh-TW" altLang="en-US" sz="1540" dirty="0"/>
          </a:p>
        </p:txBody>
      </p:sp>
      <p:sp>
        <p:nvSpPr>
          <p:cNvPr id="13" name="矩形 12"/>
          <p:cNvSpPr/>
          <p:nvPr/>
        </p:nvSpPr>
        <p:spPr>
          <a:xfrm>
            <a:off x="4931528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4" name="矩形 13"/>
          <p:cNvSpPr/>
          <p:nvPr/>
        </p:nvSpPr>
        <p:spPr>
          <a:xfrm>
            <a:off x="3593424" y="524545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5" name="矩形 14"/>
          <p:cNvSpPr/>
          <p:nvPr/>
        </p:nvSpPr>
        <p:spPr>
          <a:xfrm>
            <a:off x="2470382" y="5248673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6" name="矩形 15"/>
          <p:cNvSpPr/>
          <p:nvPr/>
        </p:nvSpPr>
        <p:spPr>
          <a:xfrm>
            <a:off x="2950944" y="3774935"/>
            <a:ext cx="1623038" cy="278254"/>
          </a:xfrm>
          <a:prstGeom prst="rect">
            <a:avLst/>
          </a:prstGeom>
          <a:solidFill>
            <a:srgbClr val="009900"/>
          </a:solidFill>
          <a:ln>
            <a:solidFill>
              <a:srgbClr val="33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Concatenation</a:t>
            </a:r>
            <a:endParaRPr lang="zh-TW" altLang="en-US" sz="1540" dirty="0"/>
          </a:p>
        </p:txBody>
      </p:sp>
      <p:sp>
        <p:nvSpPr>
          <p:cNvPr id="17" name="矩形 16"/>
          <p:cNvSpPr/>
          <p:nvPr/>
        </p:nvSpPr>
        <p:spPr>
          <a:xfrm>
            <a:off x="2950944" y="6219984"/>
            <a:ext cx="1623038" cy="278254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Previous layer</a:t>
            </a:r>
            <a:endParaRPr lang="zh-TW" altLang="en-US" sz="1540" dirty="0"/>
          </a:p>
        </p:txBody>
      </p:sp>
      <p:cxnSp>
        <p:nvCxnSpPr>
          <p:cNvPr id="18" name="直線單箭頭接點 17"/>
          <p:cNvCxnSpPr>
            <a:stCxn id="15" idx="0"/>
            <a:endCxn id="10" idx="2"/>
          </p:cNvCxnSpPr>
          <p:nvPr/>
        </p:nvCxnSpPr>
        <p:spPr>
          <a:xfrm flipV="1">
            <a:off x="2960661" y="4945798"/>
            <a:ext cx="0" cy="3028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4" idx="0"/>
            <a:endCxn id="11" idx="2"/>
          </p:cNvCxnSpPr>
          <p:nvPr/>
        </p:nvCxnSpPr>
        <p:spPr>
          <a:xfrm flipV="1">
            <a:off x="4083703" y="4945798"/>
            <a:ext cx="0" cy="2996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2" idx="0"/>
            <a:endCxn id="13" idx="2"/>
          </p:cNvCxnSpPr>
          <p:nvPr/>
        </p:nvCxnSpPr>
        <p:spPr>
          <a:xfrm flipH="1" flipV="1">
            <a:off x="5421807" y="4945798"/>
            <a:ext cx="1" cy="2996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17" idx="0"/>
            <a:endCxn id="12" idx="2"/>
          </p:cNvCxnSpPr>
          <p:nvPr/>
        </p:nvCxnSpPr>
        <p:spPr>
          <a:xfrm flipV="1">
            <a:off x="3762463" y="5523708"/>
            <a:ext cx="1659345" cy="6962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17" idx="0"/>
            <a:endCxn id="14" idx="2"/>
          </p:cNvCxnSpPr>
          <p:nvPr/>
        </p:nvCxnSpPr>
        <p:spPr>
          <a:xfrm flipV="1">
            <a:off x="3762463" y="5523708"/>
            <a:ext cx="321240" cy="6962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7" idx="0"/>
            <a:endCxn id="15" idx="2"/>
          </p:cNvCxnSpPr>
          <p:nvPr/>
        </p:nvCxnSpPr>
        <p:spPr>
          <a:xfrm flipH="1" flipV="1">
            <a:off x="2960661" y="5526927"/>
            <a:ext cx="801802" cy="69305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8" idx="0"/>
            <a:endCxn id="16" idx="2"/>
          </p:cNvCxnSpPr>
          <p:nvPr/>
        </p:nvCxnSpPr>
        <p:spPr>
          <a:xfrm flipV="1">
            <a:off x="1837619" y="4053189"/>
            <a:ext cx="1924844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10" idx="0"/>
            <a:endCxn id="16" idx="2"/>
          </p:cNvCxnSpPr>
          <p:nvPr/>
        </p:nvCxnSpPr>
        <p:spPr>
          <a:xfrm flipV="1">
            <a:off x="2960661" y="4053189"/>
            <a:ext cx="801802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1" idx="0"/>
            <a:endCxn id="16" idx="2"/>
          </p:cNvCxnSpPr>
          <p:nvPr/>
        </p:nvCxnSpPr>
        <p:spPr>
          <a:xfrm flipH="1" flipV="1">
            <a:off x="3762463" y="4053189"/>
            <a:ext cx="321240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13" idx="0"/>
            <a:endCxn id="16" idx="2"/>
          </p:cNvCxnSpPr>
          <p:nvPr/>
        </p:nvCxnSpPr>
        <p:spPr>
          <a:xfrm flipH="1" flipV="1">
            <a:off x="3762463" y="4053189"/>
            <a:ext cx="1659343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弧形接點 47"/>
          <p:cNvCxnSpPr>
            <a:stCxn id="17" idx="0"/>
            <a:endCxn id="8" idx="2"/>
          </p:cNvCxnSpPr>
          <p:nvPr/>
        </p:nvCxnSpPr>
        <p:spPr>
          <a:xfrm rot="16200000" flipV="1">
            <a:off x="2162948" y="4620469"/>
            <a:ext cx="1274186" cy="1924844"/>
          </a:xfrm>
          <a:prstGeom prst="curvedConnector3">
            <a:avLst>
              <a:gd name="adj1" fmla="val 10524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文字方塊 10253"/>
          <p:cNvSpPr txBox="1"/>
          <p:nvPr/>
        </p:nvSpPr>
        <p:spPr>
          <a:xfrm>
            <a:off x="2534989" y="6722524"/>
            <a:ext cx="2295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Inception Module</a:t>
            </a:r>
            <a:endParaRPr lang="zh-TW" altLang="en-US" sz="2200" dirty="0"/>
          </a:p>
        </p:txBody>
      </p:sp>
      <p:sp>
        <p:nvSpPr>
          <p:cNvPr id="10255" name="矩形 10254"/>
          <p:cNvSpPr/>
          <p:nvPr/>
        </p:nvSpPr>
        <p:spPr>
          <a:xfrm>
            <a:off x="8046462" y="4939738"/>
            <a:ext cx="749149" cy="5779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cxnSp>
        <p:nvCxnSpPr>
          <p:cNvPr id="10257" name="直線接點 10256"/>
          <p:cNvCxnSpPr/>
          <p:nvPr/>
        </p:nvCxnSpPr>
        <p:spPr>
          <a:xfrm flipV="1">
            <a:off x="6195499" y="5485519"/>
            <a:ext cx="1865131" cy="1183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9" name="直線接點 10258"/>
          <p:cNvCxnSpPr/>
          <p:nvPr/>
        </p:nvCxnSpPr>
        <p:spPr>
          <a:xfrm>
            <a:off x="6191322" y="3565221"/>
            <a:ext cx="1855139" cy="137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7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254" grpId="0"/>
      <p:bldP spid="102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3788" y="2690757"/>
            <a:ext cx="6442579" cy="39535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>
                <a:solidFill>
                  <a:schemeClr val="accent5"/>
                </a:solidFill>
              </a:rPr>
              <a:t>Q: But why not this? (w/o additional 1x1 </a:t>
            </a:r>
            <a:r>
              <a:rPr lang="en-US" altLang="zh-TW" sz="2400" dirty="0" err="1">
                <a:solidFill>
                  <a:schemeClr val="accent5"/>
                </a:solidFill>
              </a:rPr>
              <a:t>conv</a:t>
            </a:r>
            <a:r>
              <a:rPr lang="en-US" altLang="zh-TW" sz="2400" dirty="0">
                <a:solidFill>
                  <a:schemeClr val="accent5"/>
                </a:solidFill>
              </a:rPr>
              <a:t>)</a:t>
            </a:r>
            <a:endParaRPr lang="zh-TW" altLang="en-US" sz="2400" dirty="0">
              <a:solidFill>
                <a:schemeClr val="accent5"/>
              </a:solidFill>
            </a:endParaRPr>
          </a:p>
        </p:txBody>
      </p:sp>
      <p:sp>
        <p:nvSpPr>
          <p:cNvPr id="10253" name="矩形 10252"/>
          <p:cNvSpPr/>
          <p:nvPr/>
        </p:nvSpPr>
        <p:spPr>
          <a:xfrm>
            <a:off x="1162354" y="3565222"/>
            <a:ext cx="5040696" cy="2499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 (22 layers)</a:t>
            </a:r>
            <a:br>
              <a:rPr lang="en-US" altLang="zh-TW" dirty="0"/>
            </a:br>
            <a:r>
              <a:rPr lang="en-US" altLang="zh-TW" sz="2200" dirty="0" err="1"/>
              <a:t>Szegedy</a:t>
            </a:r>
            <a:r>
              <a:rPr lang="en-US" altLang="zh-TW" sz="2200" dirty="0"/>
              <a:t> et al., 2014</a:t>
            </a:r>
            <a:endParaRPr lang="zh-TW" altLang="en-US" sz="2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15</a:t>
            </a:fld>
            <a:endParaRPr lang="zh-TW" altLang="en-US" dirty="0">
              <a:uFillTx/>
            </a:endParaRPr>
          </a:p>
        </p:txBody>
      </p:sp>
      <p:pic>
        <p:nvPicPr>
          <p:cNvPr id="10242" name="Picture 2" descr="https://miro.medium.com/max/3000/1*ZFPOSAted10TPd3hBQU8i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5630" y="3921846"/>
            <a:ext cx="5861300" cy="1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347340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0" name="矩形 9"/>
          <p:cNvSpPr/>
          <p:nvPr/>
        </p:nvSpPr>
        <p:spPr>
          <a:xfrm>
            <a:off x="2470382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1" name="矩形 10"/>
          <p:cNvSpPr/>
          <p:nvPr/>
        </p:nvSpPr>
        <p:spPr>
          <a:xfrm>
            <a:off x="3593424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5x5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2" name="矩形 11"/>
          <p:cNvSpPr/>
          <p:nvPr/>
        </p:nvSpPr>
        <p:spPr>
          <a:xfrm>
            <a:off x="4716466" y="4667544"/>
            <a:ext cx="1410683" cy="278254"/>
          </a:xfrm>
          <a:prstGeom prst="rect">
            <a:avLst/>
          </a:prstGeom>
          <a:solidFill>
            <a:srgbClr val="FF3300"/>
          </a:solidFill>
          <a:ln>
            <a:solidFill>
              <a:srgbClr val="99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max pool</a:t>
            </a:r>
            <a:endParaRPr lang="zh-TW" altLang="en-US" sz="1540" dirty="0"/>
          </a:p>
        </p:txBody>
      </p:sp>
      <p:sp>
        <p:nvSpPr>
          <p:cNvPr id="16" name="矩形 15"/>
          <p:cNvSpPr/>
          <p:nvPr/>
        </p:nvSpPr>
        <p:spPr>
          <a:xfrm>
            <a:off x="2950944" y="3774935"/>
            <a:ext cx="1623038" cy="278254"/>
          </a:xfrm>
          <a:prstGeom prst="rect">
            <a:avLst/>
          </a:prstGeom>
          <a:solidFill>
            <a:srgbClr val="009900"/>
          </a:solidFill>
          <a:ln>
            <a:solidFill>
              <a:srgbClr val="33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Concatenation</a:t>
            </a:r>
            <a:endParaRPr lang="zh-TW" altLang="en-US" sz="1540" dirty="0"/>
          </a:p>
        </p:txBody>
      </p:sp>
      <p:sp>
        <p:nvSpPr>
          <p:cNvPr id="17" name="矩形 16"/>
          <p:cNvSpPr/>
          <p:nvPr/>
        </p:nvSpPr>
        <p:spPr>
          <a:xfrm>
            <a:off x="2950944" y="5560153"/>
            <a:ext cx="1623038" cy="278254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Previous layer</a:t>
            </a:r>
            <a:endParaRPr lang="zh-TW" altLang="en-US" sz="1540" dirty="0"/>
          </a:p>
        </p:txBody>
      </p:sp>
      <p:cxnSp>
        <p:nvCxnSpPr>
          <p:cNvPr id="32" name="直線單箭頭接點 31"/>
          <p:cNvCxnSpPr>
            <a:stCxn id="17" idx="0"/>
            <a:endCxn id="12" idx="2"/>
          </p:cNvCxnSpPr>
          <p:nvPr/>
        </p:nvCxnSpPr>
        <p:spPr>
          <a:xfrm flipV="1">
            <a:off x="3762463" y="4945798"/>
            <a:ext cx="1659345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17" idx="0"/>
            <a:endCxn id="11" idx="2"/>
          </p:cNvCxnSpPr>
          <p:nvPr/>
        </p:nvCxnSpPr>
        <p:spPr>
          <a:xfrm flipV="1">
            <a:off x="3762463" y="4945798"/>
            <a:ext cx="321240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7" idx="0"/>
            <a:endCxn id="10" idx="2"/>
          </p:cNvCxnSpPr>
          <p:nvPr/>
        </p:nvCxnSpPr>
        <p:spPr>
          <a:xfrm flipH="1" flipV="1">
            <a:off x="2960661" y="4945798"/>
            <a:ext cx="801802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8" idx="0"/>
            <a:endCxn id="16" idx="2"/>
          </p:cNvCxnSpPr>
          <p:nvPr/>
        </p:nvCxnSpPr>
        <p:spPr>
          <a:xfrm flipV="1">
            <a:off x="1837619" y="4053189"/>
            <a:ext cx="1924844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10" idx="0"/>
            <a:endCxn id="16" idx="2"/>
          </p:cNvCxnSpPr>
          <p:nvPr/>
        </p:nvCxnSpPr>
        <p:spPr>
          <a:xfrm flipV="1">
            <a:off x="2960661" y="4053189"/>
            <a:ext cx="801802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1" idx="0"/>
            <a:endCxn id="16" idx="2"/>
          </p:cNvCxnSpPr>
          <p:nvPr/>
        </p:nvCxnSpPr>
        <p:spPr>
          <a:xfrm flipH="1" flipV="1">
            <a:off x="3762463" y="4053189"/>
            <a:ext cx="321240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12" idx="0"/>
            <a:endCxn id="16" idx="2"/>
          </p:cNvCxnSpPr>
          <p:nvPr/>
        </p:nvCxnSpPr>
        <p:spPr>
          <a:xfrm flipH="1" flipV="1">
            <a:off x="3762463" y="4053189"/>
            <a:ext cx="1659345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文字方塊 10253"/>
          <p:cNvSpPr txBox="1"/>
          <p:nvPr/>
        </p:nvSpPr>
        <p:spPr>
          <a:xfrm>
            <a:off x="2224123" y="6064876"/>
            <a:ext cx="3076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Naïve Inception Module</a:t>
            </a:r>
            <a:endParaRPr lang="zh-TW" altLang="en-US" sz="2200" dirty="0"/>
          </a:p>
        </p:txBody>
      </p:sp>
      <p:cxnSp>
        <p:nvCxnSpPr>
          <p:cNvPr id="24" name="直線單箭頭接點 23"/>
          <p:cNvCxnSpPr>
            <a:stCxn id="17" idx="0"/>
            <a:endCxn id="8" idx="2"/>
          </p:cNvCxnSpPr>
          <p:nvPr/>
        </p:nvCxnSpPr>
        <p:spPr>
          <a:xfrm flipH="1" flipV="1">
            <a:off x="1837619" y="4945798"/>
            <a:ext cx="1924844" cy="614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7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1793" y="2383580"/>
            <a:ext cx="6442579" cy="39535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>
                <a:solidFill>
                  <a:schemeClr val="accent5"/>
                </a:solidFill>
              </a:rPr>
              <a:t>Q: But why not this? (w/o additional 1x1 </a:t>
            </a:r>
            <a:r>
              <a:rPr lang="en-US" altLang="zh-TW" sz="2400" dirty="0" err="1">
                <a:solidFill>
                  <a:schemeClr val="accent5"/>
                </a:solidFill>
              </a:rPr>
              <a:t>conv</a:t>
            </a:r>
            <a:r>
              <a:rPr lang="en-US" altLang="zh-TW" sz="2400" dirty="0">
                <a:solidFill>
                  <a:schemeClr val="accent5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400" dirty="0"/>
              <a:t>A: Computation counts too high!</a:t>
            </a:r>
            <a:endParaRPr lang="zh-TW" altLang="en-US" sz="2400" dirty="0"/>
          </a:p>
        </p:txBody>
      </p:sp>
      <p:sp>
        <p:nvSpPr>
          <p:cNvPr id="10253" name="矩形 10252"/>
          <p:cNvSpPr/>
          <p:nvPr/>
        </p:nvSpPr>
        <p:spPr>
          <a:xfrm>
            <a:off x="1162354" y="3565222"/>
            <a:ext cx="5040696" cy="2499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 (22 layers)</a:t>
            </a:r>
            <a:br>
              <a:rPr lang="en-US" altLang="zh-TW" dirty="0"/>
            </a:br>
            <a:r>
              <a:rPr lang="en-US" altLang="zh-TW" sz="2200" dirty="0" err="1"/>
              <a:t>Szegedy</a:t>
            </a:r>
            <a:r>
              <a:rPr lang="en-US" altLang="zh-TW" sz="2200" dirty="0"/>
              <a:t> et al., 2014</a:t>
            </a:r>
            <a:endParaRPr lang="zh-TW" altLang="en-US" sz="2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16</a:t>
            </a:fld>
            <a:endParaRPr lang="zh-TW" altLang="en-US" dirty="0"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7340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c128</a:t>
            </a:r>
            <a:endParaRPr lang="zh-TW" altLang="en-US" sz="1540" dirty="0"/>
          </a:p>
        </p:txBody>
      </p:sp>
      <p:sp>
        <p:nvSpPr>
          <p:cNvPr id="10" name="矩形 9"/>
          <p:cNvSpPr/>
          <p:nvPr/>
        </p:nvSpPr>
        <p:spPr>
          <a:xfrm>
            <a:off x="2470382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c192</a:t>
            </a:r>
            <a:endParaRPr lang="zh-TW" altLang="en-US" sz="1540" dirty="0"/>
          </a:p>
        </p:txBody>
      </p:sp>
      <p:sp>
        <p:nvSpPr>
          <p:cNvPr id="11" name="矩形 10"/>
          <p:cNvSpPr/>
          <p:nvPr/>
        </p:nvSpPr>
        <p:spPr>
          <a:xfrm>
            <a:off x="3593424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5x5 c96</a:t>
            </a:r>
            <a:endParaRPr lang="zh-TW" altLang="en-US" sz="1540" dirty="0"/>
          </a:p>
        </p:txBody>
      </p:sp>
      <p:sp>
        <p:nvSpPr>
          <p:cNvPr id="12" name="矩形 11"/>
          <p:cNvSpPr/>
          <p:nvPr/>
        </p:nvSpPr>
        <p:spPr>
          <a:xfrm>
            <a:off x="4716466" y="4667544"/>
            <a:ext cx="1410683" cy="278254"/>
          </a:xfrm>
          <a:prstGeom prst="rect">
            <a:avLst/>
          </a:prstGeom>
          <a:solidFill>
            <a:srgbClr val="FF3300"/>
          </a:solidFill>
          <a:ln>
            <a:solidFill>
              <a:srgbClr val="99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max pool</a:t>
            </a:r>
            <a:endParaRPr lang="zh-TW" altLang="en-US" sz="1540" dirty="0"/>
          </a:p>
        </p:txBody>
      </p:sp>
      <p:sp>
        <p:nvSpPr>
          <p:cNvPr id="16" name="矩形 15"/>
          <p:cNvSpPr/>
          <p:nvPr/>
        </p:nvSpPr>
        <p:spPr>
          <a:xfrm>
            <a:off x="2950944" y="3774935"/>
            <a:ext cx="1623038" cy="278254"/>
          </a:xfrm>
          <a:prstGeom prst="rect">
            <a:avLst/>
          </a:prstGeom>
          <a:solidFill>
            <a:srgbClr val="009900"/>
          </a:solidFill>
          <a:ln>
            <a:solidFill>
              <a:srgbClr val="33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Concatenation</a:t>
            </a:r>
            <a:endParaRPr lang="zh-TW" altLang="en-US" sz="1540" dirty="0"/>
          </a:p>
        </p:txBody>
      </p:sp>
      <p:sp>
        <p:nvSpPr>
          <p:cNvPr id="17" name="矩形 16"/>
          <p:cNvSpPr/>
          <p:nvPr/>
        </p:nvSpPr>
        <p:spPr>
          <a:xfrm>
            <a:off x="2950944" y="5560153"/>
            <a:ext cx="1623038" cy="278254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Previous layer</a:t>
            </a:r>
            <a:endParaRPr lang="zh-TW" altLang="en-US" sz="1540" dirty="0"/>
          </a:p>
        </p:txBody>
      </p:sp>
      <p:cxnSp>
        <p:nvCxnSpPr>
          <p:cNvPr id="32" name="直線單箭頭接點 31"/>
          <p:cNvCxnSpPr>
            <a:stCxn id="17" idx="0"/>
            <a:endCxn id="12" idx="2"/>
          </p:cNvCxnSpPr>
          <p:nvPr/>
        </p:nvCxnSpPr>
        <p:spPr>
          <a:xfrm flipV="1">
            <a:off x="3762463" y="4945798"/>
            <a:ext cx="1659345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17" idx="0"/>
            <a:endCxn id="11" idx="2"/>
          </p:cNvCxnSpPr>
          <p:nvPr/>
        </p:nvCxnSpPr>
        <p:spPr>
          <a:xfrm flipV="1">
            <a:off x="3762463" y="4945798"/>
            <a:ext cx="321240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7" idx="0"/>
            <a:endCxn id="10" idx="2"/>
          </p:cNvCxnSpPr>
          <p:nvPr/>
        </p:nvCxnSpPr>
        <p:spPr>
          <a:xfrm flipH="1" flipV="1">
            <a:off x="2960661" y="4945798"/>
            <a:ext cx="801802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8" idx="0"/>
            <a:endCxn id="16" idx="2"/>
          </p:cNvCxnSpPr>
          <p:nvPr/>
        </p:nvCxnSpPr>
        <p:spPr>
          <a:xfrm flipV="1">
            <a:off x="1837619" y="4053189"/>
            <a:ext cx="1924844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10" idx="0"/>
            <a:endCxn id="16" idx="2"/>
          </p:cNvCxnSpPr>
          <p:nvPr/>
        </p:nvCxnSpPr>
        <p:spPr>
          <a:xfrm flipV="1">
            <a:off x="2960661" y="4053189"/>
            <a:ext cx="801802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1" idx="0"/>
            <a:endCxn id="16" idx="2"/>
          </p:cNvCxnSpPr>
          <p:nvPr/>
        </p:nvCxnSpPr>
        <p:spPr>
          <a:xfrm flipH="1" flipV="1">
            <a:off x="3762463" y="4053189"/>
            <a:ext cx="321240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12" idx="0"/>
            <a:endCxn id="16" idx="2"/>
          </p:cNvCxnSpPr>
          <p:nvPr/>
        </p:nvCxnSpPr>
        <p:spPr>
          <a:xfrm flipH="1" flipV="1">
            <a:off x="3762463" y="4053189"/>
            <a:ext cx="1659345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文字方塊 10253"/>
          <p:cNvSpPr txBox="1"/>
          <p:nvPr/>
        </p:nvSpPr>
        <p:spPr>
          <a:xfrm>
            <a:off x="2224123" y="6064876"/>
            <a:ext cx="3076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Naïve Inception Module</a:t>
            </a:r>
            <a:endParaRPr lang="zh-TW" altLang="en-US" sz="2200" dirty="0"/>
          </a:p>
        </p:txBody>
      </p:sp>
      <p:cxnSp>
        <p:nvCxnSpPr>
          <p:cNvPr id="24" name="直線單箭頭接點 23"/>
          <p:cNvCxnSpPr>
            <a:stCxn id="17" idx="0"/>
            <a:endCxn id="8" idx="2"/>
          </p:cNvCxnSpPr>
          <p:nvPr/>
        </p:nvCxnSpPr>
        <p:spPr>
          <a:xfrm flipH="1" flipV="1">
            <a:off x="1837619" y="4945798"/>
            <a:ext cx="1924844" cy="614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539913" y="5529976"/>
            <a:ext cx="1775663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>
                <a:solidFill>
                  <a:schemeClr val="accent2"/>
                </a:solidFill>
              </a:rPr>
              <a:t>Input: 28x28x256</a:t>
            </a:r>
            <a:endParaRPr lang="zh-TW" altLang="en-US" sz="1540" dirty="0">
              <a:solidFill>
                <a:schemeClr val="accent2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305222" y="4324353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28x28x128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404183" y="4331443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28x28x192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558310" y="4330931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28x28x96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62574" y="3565222"/>
            <a:ext cx="3068666" cy="175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 err="1"/>
              <a:t>Conv</a:t>
            </a:r>
            <a:r>
              <a:rPr lang="en-US" altLang="zh-TW" sz="1540" dirty="0"/>
              <a:t> ops:</a:t>
            </a:r>
          </a:p>
          <a:p>
            <a:r>
              <a:rPr lang="en-US" altLang="zh-TW" sz="1540" dirty="0"/>
              <a:t>[1x1 c128] 28x28x128x1x1x256</a:t>
            </a:r>
          </a:p>
          <a:p>
            <a:r>
              <a:rPr lang="en-US" altLang="zh-TW" sz="1540" dirty="0"/>
              <a:t>[3x3 c192] 28x28x192x3x3x</a:t>
            </a:r>
            <a:r>
              <a:rPr lang="en-US" altLang="zh-TW" sz="1540" dirty="0">
                <a:solidFill>
                  <a:srgbClr val="FF0000"/>
                </a:solidFill>
              </a:rPr>
              <a:t>256</a:t>
            </a:r>
          </a:p>
          <a:p>
            <a:r>
              <a:rPr lang="en-US" altLang="zh-TW" sz="1540" dirty="0"/>
              <a:t>[5x5 c96] 28x28x96x5x5x</a:t>
            </a:r>
            <a:r>
              <a:rPr lang="en-US" altLang="zh-TW" sz="1540" dirty="0">
                <a:solidFill>
                  <a:srgbClr val="FF0000"/>
                </a:solidFill>
              </a:rPr>
              <a:t>256</a:t>
            </a:r>
          </a:p>
          <a:p>
            <a:endParaRPr lang="en-US" altLang="zh-TW" sz="1540" dirty="0"/>
          </a:p>
          <a:p>
            <a:r>
              <a:rPr lang="en-US" altLang="zh-TW" sz="1540" dirty="0"/>
              <a:t>Total: 854M ops</a:t>
            </a:r>
          </a:p>
          <a:p>
            <a:endParaRPr lang="en-US" altLang="zh-TW" sz="154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855243" y="4330038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28x28x256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9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7846" y="2425154"/>
            <a:ext cx="6442579" cy="39535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/>
              <a:t>Solution: Adding “bottleneck” layers (1x1 </a:t>
            </a:r>
            <a:r>
              <a:rPr lang="en-US" altLang="zh-TW" sz="2400" dirty="0" err="1"/>
              <a:t>conv</a:t>
            </a:r>
            <a:r>
              <a:rPr lang="en-US" altLang="zh-TW" sz="2400" dirty="0"/>
              <a:t>) to reduce feature depth </a:t>
            </a:r>
            <a:endParaRPr lang="zh-TW" altLang="en-US" sz="2400" dirty="0"/>
          </a:p>
        </p:txBody>
      </p:sp>
      <p:sp>
        <p:nvSpPr>
          <p:cNvPr id="10253" name="矩形 10252"/>
          <p:cNvSpPr/>
          <p:nvPr/>
        </p:nvSpPr>
        <p:spPr>
          <a:xfrm>
            <a:off x="1162354" y="3565221"/>
            <a:ext cx="5040696" cy="3103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 (22 layers)</a:t>
            </a:r>
            <a:br>
              <a:rPr lang="en-US" altLang="zh-TW" dirty="0"/>
            </a:br>
            <a:r>
              <a:rPr lang="en-US" altLang="zh-TW" sz="2200" dirty="0" err="1"/>
              <a:t>Szegedy</a:t>
            </a:r>
            <a:r>
              <a:rPr lang="en-US" altLang="zh-TW" sz="2200" dirty="0"/>
              <a:t> et al., 2014</a:t>
            </a:r>
            <a:endParaRPr lang="zh-TW" altLang="en-US" sz="2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17</a:t>
            </a:fld>
            <a:endParaRPr lang="zh-TW" altLang="en-US" dirty="0"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7340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c128</a:t>
            </a:r>
            <a:endParaRPr lang="zh-TW" altLang="en-US" sz="1540" dirty="0"/>
          </a:p>
        </p:txBody>
      </p:sp>
      <p:sp>
        <p:nvSpPr>
          <p:cNvPr id="10" name="矩形 9"/>
          <p:cNvSpPr/>
          <p:nvPr/>
        </p:nvSpPr>
        <p:spPr>
          <a:xfrm>
            <a:off x="2470382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c192</a:t>
            </a:r>
            <a:endParaRPr lang="zh-TW" altLang="en-US" sz="1540" dirty="0"/>
          </a:p>
        </p:txBody>
      </p:sp>
      <p:sp>
        <p:nvSpPr>
          <p:cNvPr id="11" name="矩形 10"/>
          <p:cNvSpPr/>
          <p:nvPr/>
        </p:nvSpPr>
        <p:spPr>
          <a:xfrm>
            <a:off x="3593424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5x5 c96</a:t>
            </a:r>
            <a:endParaRPr lang="zh-TW" altLang="en-US" sz="1540" dirty="0"/>
          </a:p>
        </p:txBody>
      </p:sp>
      <p:sp>
        <p:nvSpPr>
          <p:cNvPr id="12" name="矩形 11"/>
          <p:cNvSpPr/>
          <p:nvPr/>
        </p:nvSpPr>
        <p:spPr>
          <a:xfrm>
            <a:off x="4716466" y="5245454"/>
            <a:ext cx="1410683" cy="278254"/>
          </a:xfrm>
          <a:prstGeom prst="rect">
            <a:avLst/>
          </a:prstGeom>
          <a:solidFill>
            <a:srgbClr val="FF3300"/>
          </a:solidFill>
          <a:ln>
            <a:solidFill>
              <a:srgbClr val="99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max pool</a:t>
            </a:r>
            <a:endParaRPr lang="zh-TW" altLang="en-US" sz="1540" dirty="0"/>
          </a:p>
        </p:txBody>
      </p:sp>
      <p:sp>
        <p:nvSpPr>
          <p:cNvPr id="13" name="矩形 12"/>
          <p:cNvSpPr/>
          <p:nvPr/>
        </p:nvSpPr>
        <p:spPr>
          <a:xfrm>
            <a:off x="4931528" y="4667544"/>
            <a:ext cx="980558" cy="2782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c64</a:t>
            </a:r>
            <a:endParaRPr lang="zh-TW" altLang="en-US" sz="1540" dirty="0"/>
          </a:p>
        </p:txBody>
      </p:sp>
      <p:sp>
        <p:nvSpPr>
          <p:cNvPr id="14" name="矩形 13"/>
          <p:cNvSpPr/>
          <p:nvPr/>
        </p:nvSpPr>
        <p:spPr>
          <a:xfrm>
            <a:off x="3593424" y="5245454"/>
            <a:ext cx="980558" cy="2782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c64</a:t>
            </a:r>
            <a:endParaRPr lang="zh-TW" altLang="en-US" sz="1540" dirty="0"/>
          </a:p>
        </p:txBody>
      </p:sp>
      <p:sp>
        <p:nvSpPr>
          <p:cNvPr id="15" name="矩形 14"/>
          <p:cNvSpPr/>
          <p:nvPr/>
        </p:nvSpPr>
        <p:spPr>
          <a:xfrm>
            <a:off x="2470382" y="5248673"/>
            <a:ext cx="980558" cy="2782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c64</a:t>
            </a:r>
            <a:endParaRPr lang="zh-TW" altLang="en-US" sz="1540" dirty="0"/>
          </a:p>
        </p:txBody>
      </p:sp>
      <p:sp>
        <p:nvSpPr>
          <p:cNvPr id="16" name="矩形 15"/>
          <p:cNvSpPr/>
          <p:nvPr/>
        </p:nvSpPr>
        <p:spPr>
          <a:xfrm>
            <a:off x="2950944" y="3774935"/>
            <a:ext cx="1623038" cy="278254"/>
          </a:xfrm>
          <a:prstGeom prst="rect">
            <a:avLst/>
          </a:prstGeom>
          <a:solidFill>
            <a:srgbClr val="009900"/>
          </a:solidFill>
          <a:ln>
            <a:solidFill>
              <a:srgbClr val="33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Concatenation</a:t>
            </a:r>
            <a:endParaRPr lang="zh-TW" altLang="en-US" sz="1540" dirty="0"/>
          </a:p>
        </p:txBody>
      </p:sp>
      <p:sp>
        <p:nvSpPr>
          <p:cNvPr id="17" name="矩形 16"/>
          <p:cNvSpPr/>
          <p:nvPr/>
        </p:nvSpPr>
        <p:spPr>
          <a:xfrm>
            <a:off x="2950944" y="6219984"/>
            <a:ext cx="1623038" cy="278254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Previous layer</a:t>
            </a:r>
            <a:endParaRPr lang="zh-TW" altLang="en-US" sz="1540" dirty="0"/>
          </a:p>
        </p:txBody>
      </p:sp>
      <p:cxnSp>
        <p:nvCxnSpPr>
          <p:cNvPr id="18" name="直線單箭頭接點 17"/>
          <p:cNvCxnSpPr>
            <a:stCxn id="15" idx="0"/>
            <a:endCxn id="10" idx="2"/>
          </p:cNvCxnSpPr>
          <p:nvPr/>
        </p:nvCxnSpPr>
        <p:spPr>
          <a:xfrm flipV="1">
            <a:off x="2960661" y="4945798"/>
            <a:ext cx="0" cy="3028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4" idx="0"/>
            <a:endCxn id="11" idx="2"/>
          </p:cNvCxnSpPr>
          <p:nvPr/>
        </p:nvCxnSpPr>
        <p:spPr>
          <a:xfrm flipV="1">
            <a:off x="4083703" y="4945798"/>
            <a:ext cx="0" cy="2996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2" idx="0"/>
            <a:endCxn id="13" idx="2"/>
          </p:cNvCxnSpPr>
          <p:nvPr/>
        </p:nvCxnSpPr>
        <p:spPr>
          <a:xfrm flipH="1" flipV="1">
            <a:off x="5421807" y="4945798"/>
            <a:ext cx="1" cy="2996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17" idx="0"/>
            <a:endCxn id="12" idx="2"/>
          </p:cNvCxnSpPr>
          <p:nvPr/>
        </p:nvCxnSpPr>
        <p:spPr>
          <a:xfrm flipV="1">
            <a:off x="3762463" y="5523708"/>
            <a:ext cx="1659345" cy="6962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17" idx="0"/>
            <a:endCxn id="14" idx="2"/>
          </p:cNvCxnSpPr>
          <p:nvPr/>
        </p:nvCxnSpPr>
        <p:spPr>
          <a:xfrm flipV="1">
            <a:off x="3762463" y="5523708"/>
            <a:ext cx="321240" cy="6962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7" idx="0"/>
            <a:endCxn id="15" idx="2"/>
          </p:cNvCxnSpPr>
          <p:nvPr/>
        </p:nvCxnSpPr>
        <p:spPr>
          <a:xfrm flipH="1" flipV="1">
            <a:off x="2960661" y="5526927"/>
            <a:ext cx="801802" cy="69305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8" idx="0"/>
            <a:endCxn id="16" idx="2"/>
          </p:cNvCxnSpPr>
          <p:nvPr/>
        </p:nvCxnSpPr>
        <p:spPr>
          <a:xfrm flipV="1">
            <a:off x="1837619" y="4053189"/>
            <a:ext cx="1924844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10" idx="0"/>
            <a:endCxn id="16" idx="2"/>
          </p:cNvCxnSpPr>
          <p:nvPr/>
        </p:nvCxnSpPr>
        <p:spPr>
          <a:xfrm flipV="1">
            <a:off x="2960661" y="4053189"/>
            <a:ext cx="801802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1" idx="0"/>
            <a:endCxn id="16" idx="2"/>
          </p:cNvCxnSpPr>
          <p:nvPr/>
        </p:nvCxnSpPr>
        <p:spPr>
          <a:xfrm flipH="1" flipV="1">
            <a:off x="3762463" y="4053189"/>
            <a:ext cx="321240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13" idx="0"/>
            <a:endCxn id="16" idx="2"/>
          </p:cNvCxnSpPr>
          <p:nvPr/>
        </p:nvCxnSpPr>
        <p:spPr>
          <a:xfrm flipH="1" flipV="1">
            <a:off x="3762463" y="4053189"/>
            <a:ext cx="1659343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弧形接點 47"/>
          <p:cNvCxnSpPr>
            <a:stCxn id="17" idx="0"/>
            <a:endCxn id="8" idx="2"/>
          </p:cNvCxnSpPr>
          <p:nvPr/>
        </p:nvCxnSpPr>
        <p:spPr>
          <a:xfrm rot="16200000" flipV="1">
            <a:off x="2162948" y="4620469"/>
            <a:ext cx="1274186" cy="1924844"/>
          </a:xfrm>
          <a:prstGeom prst="curvedConnector3">
            <a:avLst>
              <a:gd name="adj1" fmla="val 10524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文字方塊 10253"/>
          <p:cNvSpPr txBox="1"/>
          <p:nvPr/>
        </p:nvSpPr>
        <p:spPr>
          <a:xfrm>
            <a:off x="2534989" y="6722524"/>
            <a:ext cx="2295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Inception Module</a:t>
            </a:r>
            <a:endParaRPr lang="zh-TW" altLang="en-US" sz="22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305222" y="4324353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28x28x128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404183" y="4331443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28x28x192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558310" y="4330931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28x28x96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539913" y="6181178"/>
            <a:ext cx="1775663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>
                <a:solidFill>
                  <a:schemeClr val="accent2"/>
                </a:solidFill>
              </a:rPr>
              <a:t>Input: 28x28x256</a:t>
            </a:r>
            <a:endParaRPr lang="zh-TW" altLang="en-US" sz="1540" dirty="0">
              <a:solidFill>
                <a:schemeClr val="accent2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540087" y="4926322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28x28x64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402184" y="4948305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28x28x64</a:t>
            </a:r>
            <a:endParaRPr lang="zh-TW" altLang="en-US" sz="1540" dirty="0">
              <a:solidFill>
                <a:schemeClr val="accent2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851592" y="4333435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28x28x64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869447" y="4926324"/>
            <a:ext cx="113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2"/>
                </a:solidFill>
              </a:rPr>
              <a:t>28x28x256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362574" y="3565222"/>
            <a:ext cx="3068666" cy="269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 err="1"/>
              <a:t>Conv</a:t>
            </a:r>
            <a:r>
              <a:rPr lang="en-US" altLang="zh-TW" sz="1540" dirty="0"/>
              <a:t> ops:</a:t>
            </a:r>
          </a:p>
          <a:p>
            <a:r>
              <a:rPr lang="it-IT" altLang="zh-TW" sz="1540" dirty="0"/>
              <a:t>[1x1 c64] 28x28x64x1x1x256 </a:t>
            </a:r>
          </a:p>
          <a:p>
            <a:r>
              <a:rPr lang="it-IT" altLang="zh-TW" sz="1540" dirty="0"/>
              <a:t>[1x1 c64] 28x28x64x1x1x256 </a:t>
            </a:r>
          </a:p>
          <a:p>
            <a:r>
              <a:rPr lang="it-IT" altLang="zh-TW" sz="1540" dirty="0"/>
              <a:t>[1x1 c128] 28x28x128x1x1x256 </a:t>
            </a:r>
          </a:p>
          <a:p>
            <a:r>
              <a:rPr lang="it-IT" altLang="zh-TW" sz="1540" dirty="0"/>
              <a:t>[3x3 c192] 28x28x192x3x3x</a:t>
            </a:r>
            <a:r>
              <a:rPr lang="it-IT" altLang="zh-TW" sz="1540" dirty="0">
                <a:solidFill>
                  <a:srgbClr val="FF0000"/>
                </a:solidFill>
              </a:rPr>
              <a:t>64</a:t>
            </a:r>
            <a:r>
              <a:rPr lang="it-IT" altLang="zh-TW" sz="1540" dirty="0"/>
              <a:t> [5x5 c96] 28x28x96x5x5x</a:t>
            </a:r>
            <a:r>
              <a:rPr lang="it-IT" altLang="zh-TW" sz="1540" dirty="0">
                <a:solidFill>
                  <a:srgbClr val="FF0000"/>
                </a:solidFill>
              </a:rPr>
              <a:t>64</a:t>
            </a:r>
            <a:r>
              <a:rPr lang="it-IT" altLang="zh-TW" sz="1540" dirty="0"/>
              <a:t> </a:t>
            </a:r>
          </a:p>
          <a:p>
            <a:r>
              <a:rPr lang="it-IT" altLang="zh-TW" sz="1540" dirty="0"/>
              <a:t>[1x1 c64] 28x28x64x1x1x256 </a:t>
            </a:r>
          </a:p>
          <a:p>
            <a:endParaRPr lang="en-US" altLang="zh-TW" sz="1540" dirty="0"/>
          </a:p>
          <a:p>
            <a:r>
              <a:rPr lang="en-US" altLang="zh-TW" sz="1540" dirty="0"/>
              <a:t>Total: 358M ops</a:t>
            </a:r>
          </a:p>
          <a:p>
            <a:r>
              <a:rPr lang="en-US" altLang="zh-TW" sz="1540" dirty="0"/>
              <a:t>(Previous: 854M ops)</a:t>
            </a:r>
          </a:p>
          <a:p>
            <a:endParaRPr lang="en-US" altLang="zh-TW" sz="1540" dirty="0"/>
          </a:p>
        </p:txBody>
      </p:sp>
    </p:spTree>
    <p:extLst>
      <p:ext uri="{BB962C8B-B14F-4D97-AF65-F5344CB8AC3E}">
        <p14:creationId xmlns:p14="http://schemas.microsoft.com/office/powerpoint/2010/main" val="248029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REAL “DEEP” CNN…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ImageNet Large Scale Visual Recognition Challenge winners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18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97" y="3362805"/>
            <a:ext cx="8398442" cy="34931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03887" y="3517772"/>
            <a:ext cx="2525699" cy="33381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9" name="文字方塊 8"/>
          <p:cNvSpPr txBox="1"/>
          <p:nvPr/>
        </p:nvSpPr>
        <p:spPr>
          <a:xfrm>
            <a:off x="5943688" y="3108230"/>
            <a:ext cx="2322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Revolution of deep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7125" y="535189"/>
            <a:ext cx="6274113" cy="1641604"/>
          </a:xfrm>
        </p:spPr>
        <p:txBody>
          <a:bodyPr/>
          <a:lstStyle/>
          <a:p>
            <a:r>
              <a:rPr lang="en-US" altLang="zh-TW" dirty="0" err="1"/>
              <a:t>ResNet</a:t>
            </a:r>
            <a:r>
              <a:rPr lang="en-US" altLang="zh-TW" dirty="0"/>
              <a:t> (152 layers)</a:t>
            </a:r>
            <a:br>
              <a:rPr lang="en-US" altLang="zh-TW" dirty="0"/>
            </a:br>
            <a:r>
              <a:rPr lang="en-US" altLang="zh-TW" sz="2200" dirty="0"/>
              <a:t>He et al., 2015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7125" y="2629498"/>
            <a:ext cx="6274113" cy="4499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accent5"/>
                </a:solidFill>
              </a:rPr>
              <a:t>Q: What happens when we continue stacking deeper layers on a “plain” convolutional neural network?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A: The deeper model performs worse on testing set, but is not caused by overfitting!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19</a:t>
            </a:fld>
            <a:endParaRPr lang="zh-TW" altLang="en-US" dirty="0">
              <a:uFillTx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67B68A-1828-5343-B466-426BC0936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572" y="4022239"/>
            <a:ext cx="5613217" cy="1896236"/>
          </a:xfrm>
          <a:prstGeom prst="rect">
            <a:avLst/>
          </a:prstGeom>
        </p:spPr>
      </p:pic>
      <p:pic>
        <p:nvPicPr>
          <p:cNvPr id="17410" name="Picture 2" descr="ãresnet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3" b="34520"/>
          <a:stretch/>
        </p:blipFill>
        <p:spPr bwMode="auto">
          <a:xfrm rot="5400000">
            <a:off x="-2001444" y="3538657"/>
            <a:ext cx="6974101" cy="9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C81B63-EA52-C048-9028-8F593227C6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53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</a:t>
            </a:r>
            <a:r>
              <a:rPr lang="zh-TW" altLang="en-US" dirty="0"/>
              <a:t> </a:t>
            </a:r>
            <a:r>
              <a:rPr lang="en-US" altLang="zh-TW" dirty="0"/>
              <a:t>Will Learn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Get familiar with classic and modern network architectures.</a:t>
            </a:r>
          </a:p>
          <a:p>
            <a:r>
              <a:rPr lang="en-US" altLang="zh-TW" dirty="0"/>
              <a:t>Learn how to design lightweight neural networks.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</a:t>
            </a:fld>
            <a:endParaRPr lang="zh-TW" alt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538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7125" y="535189"/>
            <a:ext cx="6274113" cy="1641604"/>
          </a:xfrm>
        </p:spPr>
        <p:txBody>
          <a:bodyPr/>
          <a:lstStyle/>
          <a:p>
            <a:r>
              <a:rPr lang="en-US" altLang="zh-TW" dirty="0" err="1"/>
              <a:t>ResNet</a:t>
            </a:r>
            <a:r>
              <a:rPr lang="en-US" altLang="zh-TW" dirty="0"/>
              <a:t> (152 layers)</a:t>
            </a:r>
            <a:br>
              <a:rPr lang="en-US" altLang="zh-TW" dirty="0"/>
            </a:br>
            <a:r>
              <a:rPr lang="en-US" altLang="zh-TW" sz="2200" dirty="0"/>
              <a:t>He et al., 2015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7125" y="2629498"/>
            <a:ext cx="6274113" cy="4499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Hypothesis: The problem is an </a:t>
            </a:r>
            <a:r>
              <a:rPr lang="en-US" altLang="zh-TW" sz="2400" i="1" dirty="0"/>
              <a:t>optimization </a:t>
            </a:r>
            <a:r>
              <a:rPr lang="en-US" altLang="zh-TW" sz="2400" dirty="0"/>
              <a:t>problem, deeper models are harder to optimize!</a:t>
            </a:r>
          </a:p>
          <a:p>
            <a:pPr marL="0" indent="0">
              <a:buNone/>
            </a:pPr>
            <a:r>
              <a:rPr lang="en-US" altLang="zh-TW" sz="2400" dirty="0"/>
              <a:t>Solution:</a:t>
            </a: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20</a:t>
            </a:fld>
            <a:endParaRPr lang="zh-TW" altLang="en-US" dirty="0">
              <a:uFillTx/>
            </a:endParaRPr>
          </a:p>
        </p:txBody>
      </p:sp>
      <p:pic>
        <p:nvPicPr>
          <p:cNvPr id="17410" name="Picture 2" descr="ãresnet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0"/>
          <a:stretch/>
        </p:blipFill>
        <p:spPr bwMode="auto">
          <a:xfrm rot="5400000">
            <a:off x="-1491069" y="3028282"/>
            <a:ext cx="6974101" cy="19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205932" y="4931881"/>
            <a:ext cx="877573" cy="39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err="1"/>
              <a:t>conv</a:t>
            </a:r>
            <a:endParaRPr lang="zh-TW" altLang="en-US" sz="2200" dirty="0"/>
          </a:p>
        </p:txBody>
      </p:sp>
      <p:sp>
        <p:nvSpPr>
          <p:cNvPr id="10" name="矩形 9"/>
          <p:cNvSpPr/>
          <p:nvPr/>
        </p:nvSpPr>
        <p:spPr>
          <a:xfrm>
            <a:off x="4205932" y="5590236"/>
            <a:ext cx="877573" cy="39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err="1"/>
              <a:t>conv</a:t>
            </a:r>
            <a:endParaRPr lang="zh-TW" altLang="en-US" sz="2200" dirty="0"/>
          </a:p>
        </p:txBody>
      </p:sp>
      <p:cxnSp>
        <p:nvCxnSpPr>
          <p:cNvPr id="13" name="直線單箭頭接點 12"/>
          <p:cNvCxnSpPr>
            <a:stCxn id="18" idx="0"/>
            <a:endCxn id="10" idx="2"/>
          </p:cNvCxnSpPr>
          <p:nvPr/>
        </p:nvCxnSpPr>
        <p:spPr>
          <a:xfrm flipV="1">
            <a:off x="4644718" y="5986214"/>
            <a:ext cx="1" cy="486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0" idx="0"/>
            <a:endCxn id="8" idx="2"/>
          </p:cNvCxnSpPr>
          <p:nvPr/>
        </p:nvCxnSpPr>
        <p:spPr>
          <a:xfrm flipV="1">
            <a:off x="4644719" y="5327859"/>
            <a:ext cx="0" cy="262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8" idx="0"/>
            <a:endCxn id="20" idx="2"/>
          </p:cNvCxnSpPr>
          <p:nvPr/>
        </p:nvCxnSpPr>
        <p:spPr>
          <a:xfrm flipH="1" flipV="1">
            <a:off x="4644718" y="4534671"/>
            <a:ext cx="1" cy="39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446729" y="6472984"/>
            <a:ext cx="395978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x</a:t>
            </a:r>
            <a:endParaRPr lang="zh-TW" altLang="en-US" sz="154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379841" y="4205350"/>
            <a:ext cx="529753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F(x)</a:t>
            </a:r>
            <a:endParaRPr lang="zh-TW" altLang="en-US" sz="1540" dirty="0"/>
          </a:p>
        </p:txBody>
      </p:sp>
      <p:sp>
        <p:nvSpPr>
          <p:cNvPr id="27" name="矩形 26"/>
          <p:cNvSpPr/>
          <p:nvPr/>
        </p:nvSpPr>
        <p:spPr>
          <a:xfrm>
            <a:off x="6188497" y="4931881"/>
            <a:ext cx="877573" cy="39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err="1"/>
              <a:t>conv</a:t>
            </a:r>
            <a:endParaRPr lang="zh-TW" altLang="en-US" sz="2200" dirty="0"/>
          </a:p>
        </p:txBody>
      </p:sp>
      <p:sp>
        <p:nvSpPr>
          <p:cNvPr id="28" name="矩形 27"/>
          <p:cNvSpPr/>
          <p:nvPr/>
        </p:nvSpPr>
        <p:spPr>
          <a:xfrm>
            <a:off x="6188497" y="5590236"/>
            <a:ext cx="877573" cy="39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err="1"/>
              <a:t>conv</a:t>
            </a:r>
            <a:endParaRPr lang="zh-TW" altLang="en-US" sz="2200" dirty="0"/>
          </a:p>
        </p:txBody>
      </p:sp>
      <p:cxnSp>
        <p:nvCxnSpPr>
          <p:cNvPr id="29" name="直線單箭頭接點 28"/>
          <p:cNvCxnSpPr>
            <a:stCxn id="32" idx="0"/>
            <a:endCxn id="28" idx="2"/>
          </p:cNvCxnSpPr>
          <p:nvPr/>
        </p:nvCxnSpPr>
        <p:spPr>
          <a:xfrm flipV="1">
            <a:off x="6627282" y="5986214"/>
            <a:ext cx="2" cy="486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28" idx="0"/>
            <a:endCxn id="27" idx="2"/>
          </p:cNvCxnSpPr>
          <p:nvPr/>
        </p:nvCxnSpPr>
        <p:spPr>
          <a:xfrm flipV="1">
            <a:off x="6627283" y="5327859"/>
            <a:ext cx="0" cy="262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27" idx="0"/>
            <a:endCxn id="40" idx="4"/>
          </p:cNvCxnSpPr>
          <p:nvPr/>
        </p:nvCxnSpPr>
        <p:spPr>
          <a:xfrm flipH="1" flipV="1">
            <a:off x="6627281" y="4611679"/>
            <a:ext cx="2" cy="320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6429293" y="6472984"/>
            <a:ext cx="395978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x</a:t>
            </a:r>
            <a:endParaRPr lang="zh-TW" altLang="en-US" sz="154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137657" y="3592376"/>
            <a:ext cx="97924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F(x)+x</a:t>
            </a:r>
            <a:endParaRPr lang="zh-TW" altLang="en-US" sz="1540" dirty="0"/>
          </a:p>
        </p:txBody>
      </p:sp>
      <p:sp>
        <p:nvSpPr>
          <p:cNvPr id="40" name="橢圓 39"/>
          <p:cNvSpPr/>
          <p:nvPr/>
        </p:nvSpPr>
        <p:spPr>
          <a:xfrm>
            <a:off x="6467180" y="4291477"/>
            <a:ext cx="320202" cy="3202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>
                <a:solidFill>
                  <a:schemeClr val="tx1"/>
                </a:solidFill>
              </a:rPr>
              <a:t>+</a:t>
            </a:r>
            <a:endParaRPr lang="zh-TW" altLang="en-US" sz="2200" b="1" dirty="0">
              <a:solidFill>
                <a:schemeClr val="tx1"/>
              </a:solidFill>
            </a:endParaRPr>
          </a:p>
        </p:txBody>
      </p:sp>
      <p:cxnSp>
        <p:nvCxnSpPr>
          <p:cNvPr id="45" name="直線單箭頭接點 44"/>
          <p:cNvCxnSpPr>
            <a:stCxn id="40" idx="0"/>
            <a:endCxn id="33" idx="2"/>
          </p:cNvCxnSpPr>
          <p:nvPr/>
        </p:nvCxnSpPr>
        <p:spPr>
          <a:xfrm flipH="1" flipV="1">
            <a:off x="6627280" y="3921697"/>
            <a:ext cx="1" cy="369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手繪多邊形 45"/>
          <p:cNvSpPr/>
          <p:nvPr/>
        </p:nvSpPr>
        <p:spPr>
          <a:xfrm>
            <a:off x="6613908" y="4451323"/>
            <a:ext cx="967384" cy="1797954"/>
          </a:xfrm>
          <a:custGeom>
            <a:avLst/>
            <a:gdLst>
              <a:gd name="connsiteX0" fmla="*/ 0 w 879301"/>
              <a:gd name="connsiteY0" fmla="*/ 1634246 h 1634246"/>
              <a:gd name="connsiteX1" fmla="*/ 758757 w 879301"/>
              <a:gd name="connsiteY1" fmla="*/ 1371600 h 1634246"/>
              <a:gd name="connsiteX2" fmla="*/ 817123 w 879301"/>
              <a:gd name="connsiteY2" fmla="*/ 447472 h 1634246"/>
              <a:gd name="connsiteX3" fmla="*/ 155642 w 879301"/>
              <a:gd name="connsiteY3" fmla="*/ 0 h 163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301" h="1634246">
                <a:moveTo>
                  <a:pt x="0" y="1634246"/>
                </a:moveTo>
                <a:cubicBezTo>
                  <a:pt x="311285" y="1601821"/>
                  <a:pt x="622570" y="1569396"/>
                  <a:pt x="758757" y="1371600"/>
                </a:cubicBezTo>
                <a:cubicBezTo>
                  <a:pt x="894944" y="1173804"/>
                  <a:pt x="917642" y="676072"/>
                  <a:pt x="817123" y="447472"/>
                </a:cubicBezTo>
                <a:cubicBezTo>
                  <a:pt x="716604" y="218872"/>
                  <a:pt x="436123" y="109436"/>
                  <a:pt x="15564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47" name="文字方塊 46"/>
          <p:cNvSpPr txBox="1"/>
          <p:nvPr/>
        </p:nvSpPr>
        <p:spPr>
          <a:xfrm>
            <a:off x="3863463" y="6756588"/>
            <a:ext cx="156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“Plain” layer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640326" y="6762744"/>
            <a:ext cx="197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Residual Block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644716" y="5289742"/>
            <a:ext cx="67423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 err="1"/>
              <a:t>Relu</a:t>
            </a:r>
            <a:endParaRPr lang="zh-TW" altLang="en-US" sz="154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6613905" y="5299093"/>
            <a:ext cx="67423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 err="1"/>
              <a:t>Relu</a:t>
            </a:r>
            <a:endParaRPr lang="zh-TW" altLang="en-US" sz="154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6616576" y="3947917"/>
            <a:ext cx="67423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 err="1"/>
              <a:t>Relu</a:t>
            </a:r>
            <a:endParaRPr lang="zh-TW" altLang="en-US" sz="154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576700" y="5180580"/>
            <a:ext cx="86000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x</a:t>
            </a:r>
          </a:p>
          <a:p>
            <a:pPr algn="ctr"/>
            <a:r>
              <a:rPr lang="en-US" altLang="zh-TW" sz="1540" dirty="0"/>
              <a:t>Identity</a:t>
            </a:r>
            <a:endParaRPr lang="zh-TW" altLang="en-US" sz="1540" dirty="0"/>
          </a:p>
        </p:txBody>
      </p:sp>
      <p:sp>
        <p:nvSpPr>
          <p:cNvPr id="7" name="向右箭號 6"/>
          <p:cNvSpPr/>
          <p:nvPr/>
        </p:nvSpPr>
        <p:spPr>
          <a:xfrm rot="7706224">
            <a:off x="7062271" y="4489513"/>
            <a:ext cx="622542" cy="325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9" name="文字方塊 8"/>
          <p:cNvSpPr txBox="1"/>
          <p:nvPr/>
        </p:nvSpPr>
        <p:spPr>
          <a:xfrm>
            <a:off x="7275678" y="3749323"/>
            <a:ext cx="248328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>
                <a:solidFill>
                  <a:schemeClr val="accent3"/>
                </a:solidFill>
              </a:rPr>
              <a:t>Learn the residual between input and output!</a:t>
            </a:r>
            <a:endParaRPr lang="zh-TW" altLang="en-US" sz="154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90192-5B58-47B8-A5EB-550E4B39A84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9B3002-A724-42BF-8891-FBBCCC75EF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DBA2EDC-A728-41DA-B5BA-DFC05329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0" y="718642"/>
            <a:ext cx="9615177" cy="511256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767DF33-B30A-4A31-A91C-73002FCDAA5E}"/>
              </a:ext>
            </a:extLst>
          </p:cNvPr>
          <p:cNvSpPr txBox="1"/>
          <p:nvPr/>
        </p:nvSpPr>
        <p:spPr>
          <a:xfrm>
            <a:off x="637506" y="6164493"/>
            <a:ext cx="7488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https://github.com/pytorch/vision/blob/master/torchvision/models/resnet.py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87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E147FAF-8894-4CA5-A49B-78AEBD51B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32" y="1366714"/>
            <a:ext cx="8895758" cy="5256584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759F07-523A-4978-9F1D-218E59610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A37E4C-A693-4EB6-BCB6-4A64824795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759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一張含有 文字 的圖片&#10;&#10;自動產生的描述">
            <a:extLst>
              <a:ext uri="{FF2B5EF4-FFF2-40B4-BE49-F238E27FC236}">
                <a16:creationId xmlns:a16="http://schemas.microsoft.com/office/drawing/2014/main" id="{66A33206-5FE3-4A35-B7F7-24D29C33B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2" y="1294706"/>
            <a:ext cx="9053512" cy="4434372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FB3D9E-3860-43B6-986E-F9B0696337E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9384D0-7AAF-4594-BF39-55E0A2859C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7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FB3D9E-3860-43B6-986E-F9B0696337E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9384D0-7AAF-4594-BF39-55E0A2859C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C7CF1B43-EB6C-4024-B13B-BA61D4766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8" y="502618"/>
            <a:ext cx="8856984" cy="6284377"/>
          </a:xfrm>
        </p:spPr>
      </p:pic>
    </p:spTree>
    <p:extLst>
      <p:ext uri="{BB962C8B-B14F-4D97-AF65-F5344CB8AC3E}">
        <p14:creationId xmlns:p14="http://schemas.microsoft.com/office/powerpoint/2010/main" val="1844968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145976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25</a:t>
            </a:fld>
            <a:endParaRPr lang="zh-TW" altLang="en-US" dirty="0">
              <a:uFillTx/>
            </a:endParaRPr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60D2D324-3E1E-46DF-869C-B6D1E70E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AC8DB94-941B-415E-9BE3-F1E9C8ED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32" y="874222"/>
            <a:ext cx="8726118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05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Quick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26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98" y="2694716"/>
            <a:ext cx="4189834" cy="29266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270" y="2629498"/>
            <a:ext cx="4015968" cy="29918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45366" y="5626438"/>
            <a:ext cx="3555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Accuracy vs. inference speed on TX1</a:t>
            </a:r>
            <a:br>
              <a:rPr lang="en-US" altLang="zh-TW" sz="2200" dirty="0"/>
            </a:br>
            <a:r>
              <a:rPr lang="en-US" altLang="zh-TW" sz="2200" dirty="0"/>
              <a:t>(size∝ operations)</a:t>
            </a:r>
            <a:endParaRPr lang="zh-TW" altLang="en-US" sz="2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03979" y="5621372"/>
            <a:ext cx="3047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Top1 vs. operations</a:t>
            </a:r>
          </a:p>
          <a:p>
            <a:pPr algn="ctr"/>
            <a:r>
              <a:rPr lang="en-US" altLang="zh-TW" sz="2200" dirty="0"/>
              <a:t>(size ∝ parameters)</a:t>
            </a:r>
            <a:endParaRPr lang="zh-TW" altLang="en-US" sz="2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32797" y="6819039"/>
            <a:ext cx="839844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20" dirty="0" err="1"/>
              <a:t>Canziani</a:t>
            </a:r>
            <a:r>
              <a:rPr lang="en-US" altLang="zh-TW" sz="1320" dirty="0"/>
              <a:t> et al. “An Analysis of Deep Neural Network Models for Practical Applications” </a:t>
            </a:r>
            <a:r>
              <a:rPr lang="en-US" altLang="zh-TW" sz="1320" dirty="0" err="1"/>
              <a:t>ArXiv</a:t>
            </a:r>
            <a:r>
              <a:rPr lang="en-US" altLang="zh-TW" sz="1320" dirty="0"/>
              <a:t>, 2016. </a:t>
            </a:r>
            <a:endParaRPr lang="zh-TW" altLang="en-US" sz="1320" dirty="0"/>
          </a:p>
        </p:txBody>
      </p:sp>
    </p:spTree>
    <p:extLst>
      <p:ext uri="{BB962C8B-B14F-4D97-AF65-F5344CB8AC3E}">
        <p14:creationId xmlns:p14="http://schemas.microsoft.com/office/powerpoint/2010/main" val="2375932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Quick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27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98" y="2694716"/>
            <a:ext cx="4189834" cy="29266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70" y="2629498"/>
            <a:ext cx="4015968" cy="29918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45366" y="5626438"/>
            <a:ext cx="3555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Accuracy vs. inference speed on TX1</a:t>
            </a:r>
            <a:br>
              <a:rPr lang="en-US" altLang="zh-TW" sz="2200" dirty="0"/>
            </a:br>
            <a:r>
              <a:rPr lang="en-US" altLang="zh-TW" sz="2200" dirty="0"/>
              <a:t>(size∝ operations)</a:t>
            </a:r>
            <a:endParaRPr lang="zh-TW" altLang="en-US" sz="2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03979" y="5621372"/>
            <a:ext cx="3047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Top1 vs. operations</a:t>
            </a:r>
          </a:p>
          <a:p>
            <a:pPr algn="ctr"/>
            <a:r>
              <a:rPr lang="en-US" altLang="zh-TW" sz="2200" dirty="0"/>
              <a:t>(size ∝ parameters)</a:t>
            </a:r>
            <a:endParaRPr lang="zh-TW" altLang="en-US" sz="2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32797" y="6819039"/>
            <a:ext cx="839844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20" dirty="0" err="1"/>
              <a:t>Canziani</a:t>
            </a:r>
            <a:r>
              <a:rPr lang="en-US" altLang="zh-TW" sz="1320" dirty="0"/>
              <a:t> et al. “An Analysis of Deep Neural Network Models for Practical Applications” </a:t>
            </a:r>
            <a:r>
              <a:rPr lang="en-US" altLang="zh-TW" sz="1320" dirty="0" err="1"/>
              <a:t>ArXiv</a:t>
            </a:r>
            <a:r>
              <a:rPr lang="en-US" altLang="zh-TW" sz="1320" dirty="0"/>
              <a:t>, 2016. </a:t>
            </a:r>
            <a:endParaRPr lang="zh-TW" altLang="en-US" sz="1320" dirty="0"/>
          </a:p>
        </p:txBody>
      </p:sp>
      <p:sp>
        <p:nvSpPr>
          <p:cNvPr id="12" name="橢圓 11"/>
          <p:cNvSpPr/>
          <p:nvPr/>
        </p:nvSpPr>
        <p:spPr>
          <a:xfrm>
            <a:off x="5526380" y="2694716"/>
            <a:ext cx="1195219" cy="1166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3" name="文字方塊 12"/>
          <p:cNvSpPr txBox="1"/>
          <p:nvPr/>
        </p:nvSpPr>
        <p:spPr>
          <a:xfrm>
            <a:off x="4465460" y="1895251"/>
            <a:ext cx="5019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3300"/>
                </a:solidFill>
              </a:rPr>
              <a:t>These are more likely to run on GPUs, what about low power device or even ASIC?</a:t>
            </a:r>
            <a:endParaRPr lang="zh-TW" altLang="en-US" sz="2200" dirty="0">
              <a:solidFill>
                <a:srgbClr val="FF3300"/>
              </a:solidFill>
            </a:endParaRPr>
          </a:p>
        </p:txBody>
      </p:sp>
      <p:pic>
        <p:nvPicPr>
          <p:cNvPr id="21506" name="Picture 2" descr="ç¸éåç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6" y="4501221"/>
            <a:ext cx="3718943" cy="28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40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D38D3-3E73-49AB-B8F0-84834E46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Practical Use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1B5F8DA-C6A6-4331-9A8B-71133247B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343" y="1582738"/>
            <a:ext cx="6799301" cy="5472608"/>
          </a:xfrm>
          <a:prstGeom prst="rect">
            <a:avLst/>
          </a:prstGeom>
        </p:spPr>
      </p:pic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14AEA447-4C68-4010-BCA9-4BDE584AA4C7}"/>
              </a:ext>
            </a:extLst>
          </p:cNvPr>
          <p:cNvSpPr txBox="1">
            <a:spLocks/>
          </p:cNvSpPr>
          <p:nvPr/>
        </p:nvSpPr>
        <p:spPr>
          <a:xfrm>
            <a:off x="7210425" y="7205663"/>
            <a:ext cx="2346325" cy="414337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defPPr>
              <a:defRPr lang="zh-TW"/>
            </a:defPPr>
            <a:lvl1pPr algn="r" defTabSz="1019007" rtl="0" fontAlgn="auto">
              <a:spcBef>
                <a:spcPts val="0"/>
              </a:spcBef>
              <a:spcAft>
                <a:spcPts val="0"/>
              </a:spcAft>
              <a:defRPr kumimoji="0"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CEF47BB5-B283-44CC-B23B-3AACAA1E1C91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3795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Mobilenet</a:t>
            </a:r>
            <a:br>
              <a:rPr lang="en-US" altLang="zh-TW" dirty="0"/>
            </a:br>
            <a:r>
              <a:rPr lang="en-US" altLang="zh-TW" sz="2200" dirty="0"/>
              <a:t>Howard et al. 2017</a:t>
            </a:r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747EFDE3-2EC2-472D-8E45-38E35E1BE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206" y="1727200"/>
            <a:ext cx="8433575" cy="536098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29</a:t>
            </a:fld>
            <a:endParaRPr lang="zh-TW" altLang="en-US" dirty="0"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32371" y="6492959"/>
            <a:ext cx="4045347" cy="214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</p:spTree>
    <p:extLst>
      <p:ext uri="{BB962C8B-B14F-4D97-AF65-F5344CB8AC3E}">
        <p14:creationId xmlns:p14="http://schemas.microsoft.com/office/powerpoint/2010/main" val="8792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 to classify hand-written digits?</a:t>
            </a:r>
          </a:p>
          <a:p>
            <a:pPr lvl="1"/>
            <a:r>
              <a:rPr lang="en-US" altLang="zh-TW" dirty="0"/>
              <a:t>Convolutional Neural Networks (CNN)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</a:t>
            </a:fld>
            <a:endParaRPr lang="zh-TW" altLang="en-US" dirty="0">
              <a:uFillTx/>
            </a:endParaRPr>
          </a:p>
        </p:txBody>
      </p:sp>
      <p:pic>
        <p:nvPicPr>
          <p:cNvPr id="1026" name="Picture 2" descr="ãlenet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56" y="4301308"/>
            <a:ext cx="7154321" cy="2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mnist classification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53"/>
          <a:stretch/>
        </p:blipFill>
        <p:spPr bwMode="auto">
          <a:xfrm>
            <a:off x="1032797" y="3779987"/>
            <a:ext cx="276047" cy="30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9053989" y="3779987"/>
            <a:ext cx="377250" cy="34778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TW" sz="2200" dirty="0"/>
              <a:t>0</a:t>
            </a:r>
          </a:p>
          <a:p>
            <a:r>
              <a:rPr lang="en-US" altLang="zh-TW" sz="2200" dirty="0"/>
              <a:t>1</a:t>
            </a:r>
          </a:p>
          <a:p>
            <a:r>
              <a:rPr lang="en-US" altLang="zh-TW" sz="2200" dirty="0"/>
              <a:t>2</a:t>
            </a:r>
          </a:p>
          <a:p>
            <a:r>
              <a:rPr lang="en-US" altLang="zh-TW" sz="2200" dirty="0"/>
              <a:t>3</a:t>
            </a:r>
          </a:p>
          <a:p>
            <a:r>
              <a:rPr lang="en-US" altLang="zh-TW" sz="2200" dirty="0"/>
              <a:t>4</a:t>
            </a:r>
          </a:p>
          <a:p>
            <a:r>
              <a:rPr lang="en-US" altLang="zh-TW" sz="2200" dirty="0"/>
              <a:t>5</a:t>
            </a:r>
          </a:p>
          <a:p>
            <a:r>
              <a:rPr lang="en-US" altLang="zh-TW" sz="2200" dirty="0"/>
              <a:t>6</a:t>
            </a:r>
          </a:p>
          <a:p>
            <a:r>
              <a:rPr lang="en-US" altLang="zh-TW" sz="2200" dirty="0"/>
              <a:t>7</a:t>
            </a:r>
          </a:p>
          <a:p>
            <a:r>
              <a:rPr lang="en-US" altLang="zh-TW" sz="2200" dirty="0"/>
              <a:t>8</a:t>
            </a:r>
          </a:p>
          <a:p>
            <a:r>
              <a:rPr lang="en-US" altLang="zh-TW" sz="2200" dirty="0"/>
              <a:t>9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1370402" y="5354512"/>
            <a:ext cx="467707" cy="22249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7" name="向右箭號 16"/>
          <p:cNvSpPr/>
          <p:nvPr/>
        </p:nvSpPr>
        <p:spPr>
          <a:xfrm>
            <a:off x="8524725" y="5354512"/>
            <a:ext cx="467707" cy="22249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5" name="文字方塊 14"/>
          <p:cNvSpPr txBox="1"/>
          <p:nvPr/>
        </p:nvSpPr>
        <p:spPr>
          <a:xfrm>
            <a:off x="3210635" y="6583072"/>
            <a:ext cx="3638719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“LeNet-5” </a:t>
            </a:r>
            <a:r>
              <a:rPr lang="en-US" altLang="zh-TW" sz="1540" dirty="0" err="1"/>
              <a:t>LeCun</a:t>
            </a:r>
            <a:r>
              <a:rPr lang="en-US" altLang="zh-TW" sz="1540" dirty="0"/>
              <a:t> et al., 1998.</a:t>
            </a:r>
            <a:endParaRPr lang="zh-TW" altLang="en-US" sz="1540" dirty="0"/>
          </a:p>
        </p:txBody>
      </p:sp>
      <p:pic>
        <p:nvPicPr>
          <p:cNvPr id="1030" name="Picture 6" descr="ãyann lecun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39" y="652924"/>
            <a:ext cx="2283798" cy="26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Mobilenet</a:t>
            </a:r>
            <a:br>
              <a:rPr lang="en-US" altLang="zh-TW" dirty="0"/>
            </a:br>
            <a:r>
              <a:rPr lang="en-US" altLang="zh-TW" sz="2200" dirty="0"/>
              <a:t>Howard et al. 2017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30</a:t>
            </a:fld>
            <a:endParaRPr lang="zh-TW" altLang="en-US" dirty="0"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32371" y="6492959"/>
            <a:ext cx="4045347" cy="214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C0F858A-08B1-446A-A923-D2DC49E3E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0" y="1727200"/>
            <a:ext cx="8591407" cy="5360988"/>
          </a:xfrm>
        </p:spPr>
      </p:pic>
    </p:spTree>
    <p:extLst>
      <p:ext uri="{BB962C8B-B14F-4D97-AF65-F5344CB8AC3E}">
        <p14:creationId xmlns:p14="http://schemas.microsoft.com/office/powerpoint/2010/main" val="5199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Mobilenet</a:t>
            </a:r>
            <a:br>
              <a:rPr lang="en-US" altLang="zh-TW" dirty="0"/>
            </a:br>
            <a:r>
              <a:rPr lang="en-US" altLang="zh-TW" sz="2200" dirty="0"/>
              <a:t>Howard et al. 2017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31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4126" b="69154"/>
          <a:stretch/>
        </p:blipFill>
        <p:spPr>
          <a:xfrm>
            <a:off x="1032798" y="2629498"/>
            <a:ext cx="3634581" cy="1487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126" t="36172"/>
          <a:stretch/>
        </p:blipFill>
        <p:spPr>
          <a:xfrm>
            <a:off x="5796658" y="2629499"/>
            <a:ext cx="3634581" cy="3078216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4921656" y="3095039"/>
            <a:ext cx="620723" cy="27825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1" name="文字方塊 10"/>
          <p:cNvSpPr txBox="1"/>
          <p:nvPr/>
        </p:nvSpPr>
        <p:spPr>
          <a:xfrm>
            <a:off x="6014590" y="1918421"/>
            <a:ext cx="285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err="1"/>
              <a:t>Depthwise</a:t>
            </a:r>
            <a:r>
              <a:rPr lang="en-US" altLang="zh-TW" sz="2200" dirty="0"/>
              <a:t> Separable Convolution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32798" y="4384643"/>
                <a:ext cx="3783155" cy="165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540" dirty="0"/>
                  <a:t>Computation cost:</a:t>
                </a:r>
              </a:p>
              <a:p>
                <a:r>
                  <a:rPr lang="en-US" altLang="zh-TW" sz="1540" dirty="0"/>
                  <a:t>[Standard </a:t>
                </a:r>
                <a:r>
                  <a:rPr lang="en-US" altLang="zh-TW" sz="1540" dirty="0" err="1"/>
                  <a:t>conv</a:t>
                </a:r>
                <a:r>
                  <a:rPr lang="en-US" altLang="zh-TW" sz="1540" dirty="0"/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4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altLang="zh-TW" sz="1540" dirty="0"/>
              </a:p>
              <a:p>
                <a:pPr/>
                <a:r>
                  <a:rPr lang="en-US" altLang="zh-TW" sz="1540" dirty="0"/>
                  <a:t>[</a:t>
                </a:r>
                <a:r>
                  <a:rPr lang="en-US" altLang="zh-TW" sz="1540" dirty="0" err="1"/>
                  <a:t>Depthwise</a:t>
                </a:r>
                <a:r>
                  <a:rPr lang="en-US" altLang="zh-TW" sz="1540" dirty="0"/>
                  <a:t> separable </a:t>
                </a:r>
                <a:r>
                  <a:rPr lang="en-US" altLang="zh-TW" sz="1540" dirty="0" err="1"/>
                  <a:t>conv</a:t>
                </a:r>
                <a:r>
                  <a:rPr lang="en-US" altLang="zh-TW" sz="1540" dirty="0"/>
                  <a:t>]</a:t>
                </a:r>
                <a:br>
                  <a:rPr lang="en-US" altLang="zh-TW" sz="154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zh-TW" altLang="en-US" sz="1540" dirty="0"/>
              </a:p>
              <a:p>
                <a:endParaRPr lang="en-US" altLang="zh-TW" sz="1540" dirty="0"/>
              </a:p>
              <a:p>
                <a:r>
                  <a:rPr lang="en-US" altLang="zh-TW" sz="1540" dirty="0"/>
                  <a:t>Total reduction: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TW" sz="154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15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TW" sz="154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54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154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US" altLang="zh-TW" sz="154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zh-TW" altLang="en-US" sz="154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8" y="4384643"/>
                <a:ext cx="3783155" cy="1655005"/>
              </a:xfrm>
              <a:prstGeom prst="rect">
                <a:avLst/>
              </a:prstGeom>
              <a:blipFill>
                <a:blip r:embed="rId3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371" y="5872235"/>
            <a:ext cx="4045347" cy="13178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32371" y="6492959"/>
            <a:ext cx="4045347" cy="214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</p:spTree>
    <p:extLst>
      <p:ext uri="{BB962C8B-B14F-4D97-AF65-F5344CB8AC3E}">
        <p14:creationId xmlns:p14="http://schemas.microsoft.com/office/powerpoint/2010/main" val="39846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Shufflenet</a:t>
            </a:r>
            <a:br>
              <a:rPr lang="en-US" altLang="zh-TW" dirty="0"/>
            </a:br>
            <a:r>
              <a:rPr lang="en-US" altLang="zh-TW" sz="2200" dirty="0"/>
              <a:t>Zhang et al. 2018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32</a:t>
            </a:fld>
            <a:endParaRPr lang="zh-TW" altLang="en-US" dirty="0">
              <a:uFillTx/>
            </a:endParaRPr>
          </a:p>
        </p:txBody>
      </p:sp>
      <p:pic>
        <p:nvPicPr>
          <p:cNvPr id="24580" name="Picture 4" descr="ãshufflenet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9" y="2378355"/>
            <a:ext cx="8445870" cy="47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54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Shufflenet</a:t>
            </a:r>
            <a:br>
              <a:rPr lang="en-US" altLang="zh-TW" dirty="0"/>
            </a:br>
            <a:r>
              <a:rPr lang="en-US" altLang="zh-TW" sz="2200" dirty="0"/>
              <a:t>Zhang et al. 2018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4F4F4F"/>
                </a:solidFill>
                <a:effectLst/>
                <a:latin typeface="PingFang SC"/>
              </a:rPr>
              <a:t>Grouped Convolution</a:t>
            </a:r>
            <a:r>
              <a:rPr lang="en-US" altLang="zh-TW" sz="2000" b="1" i="0" dirty="0">
                <a:solidFill>
                  <a:srgbClr val="4F4F4F"/>
                </a:solidFill>
                <a:effectLst/>
                <a:latin typeface="PingFang SC"/>
              </a:rPr>
              <a:t>(</a:t>
            </a:r>
            <a:r>
              <a:rPr lang="zh-TW" altLang="en-US" sz="2000" b="1" i="0" dirty="0">
                <a:solidFill>
                  <a:srgbClr val="4F4F4F"/>
                </a:solidFill>
                <a:effectLst/>
                <a:latin typeface="PingFang SC"/>
              </a:rPr>
              <a:t>分成𝐺組，則該層的參數量減少為原來的</a:t>
            </a:r>
            <a:r>
              <a:rPr lang="en-US" altLang="zh-TW" sz="2000" b="1" i="0" dirty="0">
                <a:solidFill>
                  <a:srgbClr val="4F4F4F"/>
                </a:solidFill>
                <a:effectLst/>
                <a:latin typeface="PingFang SC"/>
              </a:rPr>
              <a:t>1 / </a:t>
            </a:r>
            <a:r>
              <a:rPr lang="zh-TW" altLang="en-US" sz="2000" b="1" i="0" dirty="0">
                <a:solidFill>
                  <a:srgbClr val="4F4F4F"/>
                </a:solidFill>
                <a:effectLst/>
                <a:latin typeface="PingFang SC"/>
              </a:rPr>
              <a:t>𝐺</a:t>
            </a:r>
            <a:r>
              <a:rPr lang="en-US" altLang="zh-TW" sz="2000" b="1" i="0" dirty="0">
                <a:solidFill>
                  <a:srgbClr val="4F4F4F"/>
                </a:solidFill>
                <a:effectLst/>
                <a:latin typeface="PingFang SC"/>
              </a:rPr>
              <a:t>)</a:t>
            </a:r>
            <a:endParaRPr lang="en-US" altLang="zh-TW" b="1" i="0" dirty="0">
              <a:solidFill>
                <a:srgbClr val="4F4F4F"/>
              </a:solidFill>
              <a:effectLst/>
              <a:latin typeface="PingFang SC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33</a:t>
            </a:fld>
            <a:endParaRPr lang="zh-TW" altLang="en-US" dirty="0">
              <a:uFillTx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85542" y="3034083"/>
            <a:ext cx="3444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3300"/>
                </a:solidFill>
              </a:rPr>
              <a:t>(Used in </a:t>
            </a:r>
            <a:r>
              <a:rPr lang="en-US" altLang="zh-TW" sz="2200" dirty="0" err="1">
                <a:solidFill>
                  <a:srgbClr val="FF3300"/>
                </a:solidFill>
              </a:rPr>
              <a:t>AlexNet</a:t>
            </a:r>
            <a:r>
              <a:rPr lang="en-US" altLang="zh-TW" sz="2200" dirty="0">
                <a:solidFill>
                  <a:srgbClr val="FF3300"/>
                </a:solidFill>
              </a:rPr>
              <a:t>, </a:t>
            </a:r>
            <a:r>
              <a:rPr lang="en-US" altLang="zh-TW" sz="2200" dirty="0" err="1">
                <a:solidFill>
                  <a:srgbClr val="FF3300"/>
                </a:solidFill>
              </a:rPr>
              <a:t>ResNeXt</a:t>
            </a:r>
            <a:r>
              <a:rPr lang="en-US" altLang="zh-TW" sz="2200" dirty="0">
                <a:solidFill>
                  <a:srgbClr val="FF3300"/>
                </a:solidFill>
              </a:rPr>
              <a:t>)</a:t>
            </a:r>
            <a:endParaRPr lang="zh-TW" altLang="en-US" sz="2200" dirty="0">
              <a:solidFill>
                <a:srgbClr val="FF33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25FCAAC-9BF4-4923-9E87-9182F0EB2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06"/>
          <a:stretch/>
        </p:blipFill>
        <p:spPr>
          <a:xfrm>
            <a:off x="538329" y="2446834"/>
            <a:ext cx="898332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6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Shufflenet</a:t>
            </a:r>
            <a:br>
              <a:rPr lang="en-US" altLang="zh-TW" dirty="0"/>
            </a:br>
            <a:r>
              <a:rPr lang="en-US" altLang="zh-TW" sz="2200" dirty="0"/>
              <a:t>Zhang et al. 2018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34</a:t>
            </a:fld>
            <a:endParaRPr lang="zh-TW" altLang="en-US" dirty="0">
              <a:uFillTx/>
            </a:endParaRPr>
          </a:p>
        </p:txBody>
      </p:sp>
      <p:pic>
        <p:nvPicPr>
          <p:cNvPr id="25602" name="Picture 2" descr="https://miro.medium.com/max/1250/1*pMZGe-v5VtQuTWNMpXCnq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8" y="2629499"/>
            <a:ext cx="8398442" cy="314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032796" y="5773874"/>
            <a:ext cx="8398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259" indent="-377259">
              <a:buAutoNum type="alphaLcParenBoth"/>
            </a:pPr>
            <a:r>
              <a:rPr lang="en-US" altLang="zh-TW" sz="2200" dirty="0"/>
              <a:t>Two Stacked Group Convolutions (GConv1 &amp; GConv2)</a:t>
            </a:r>
          </a:p>
          <a:p>
            <a:pPr marL="377259" indent="-377259">
              <a:buAutoNum type="alphaLcParenBoth"/>
            </a:pPr>
            <a:r>
              <a:rPr lang="en-US" altLang="zh-TW" sz="2200" dirty="0"/>
              <a:t>Shuffle the channels before convolution (done by transposing)</a:t>
            </a:r>
          </a:p>
          <a:p>
            <a:pPr marL="377259" indent="-377259">
              <a:buAutoNum type="alphaLcParenBoth"/>
            </a:pPr>
            <a:r>
              <a:rPr lang="en-US" altLang="zh-TW" sz="2200" dirty="0"/>
              <a:t>Equivalent implementation of (b)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17566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977DCAC-DA2A-4827-A0E7-7D1F512C7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85" y="1294706"/>
            <a:ext cx="9053512" cy="4716735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864EED-681A-48AC-BF59-3D736908B53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A77600-C3D8-4B2D-8AE7-304ACA77E7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640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864EED-681A-48AC-BF59-3D736908B53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A77600-C3D8-4B2D-8AE7-304ACA77E7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F5C386-F1F2-4683-9EC4-26EC6F9FE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154C032-E133-4B12-82D9-AB41978D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35" y="1575785"/>
            <a:ext cx="8846418" cy="343591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106DF6E-C083-438A-95F0-0811D0708070}"/>
              </a:ext>
            </a:extLst>
          </p:cNvPr>
          <p:cNvSpPr txBox="1"/>
          <p:nvPr/>
        </p:nvSpPr>
        <p:spPr>
          <a:xfrm>
            <a:off x="4021882" y="286594"/>
            <a:ext cx="9998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dirty="0"/>
              <a:t>CBAM</a:t>
            </a:r>
          </a:p>
          <a:p>
            <a:r>
              <a:rPr lang="en-US" altLang="zh-TW" sz="2400" dirty="0"/>
              <a:t>Woo et al. 2018 </a:t>
            </a:r>
          </a:p>
        </p:txBody>
      </p:sp>
    </p:spTree>
    <p:extLst>
      <p:ext uri="{BB962C8B-B14F-4D97-AF65-F5344CB8AC3E}">
        <p14:creationId xmlns:p14="http://schemas.microsoft.com/office/powerpoint/2010/main" val="2951363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864EED-681A-48AC-BF59-3D736908B53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A77600-C3D8-4B2D-8AE7-304ACA77E7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F5C386-F1F2-4683-9EC4-26EC6F9FE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106DF6E-C083-438A-95F0-0811D0708070}"/>
              </a:ext>
            </a:extLst>
          </p:cNvPr>
          <p:cNvSpPr txBox="1"/>
          <p:nvPr/>
        </p:nvSpPr>
        <p:spPr>
          <a:xfrm>
            <a:off x="4021882" y="286594"/>
            <a:ext cx="9998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dirty="0"/>
              <a:t>CBAM</a:t>
            </a:r>
          </a:p>
          <a:p>
            <a:r>
              <a:rPr lang="en-US" altLang="zh-TW" sz="2400" dirty="0"/>
              <a:t>Woo et al. 2018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087B72B-7404-4CCE-9437-971809E4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311" y="1704279"/>
            <a:ext cx="6336704" cy="264201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1015637-5109-4360-96BB-9F3E435D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674" y="4266375"/>
            <a:ext cx="596170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86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A91010-8A5C-4AB2-913B-8210F2DF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</a:t>
            </a:r>
            <a:r>
              <a:rPr lang="en-US" altLang="zh-TW" dirty="0" err="1"/>
              <a:t>ConvNet</a:t>
            </a:r>
            <a:r>
              <a:rPr lang="en-US" altLang="zh-TW" dirty="0"/>
              <a:t> for the 2020s…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D9EAFA-A138-42E8-88D8-C6B5AB05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9" y="4751116"/>
            <a:ext cx="7189310" cy="1440817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AA60CED3-E0A6-461D-94DC-B60E769898DA}"/>
              </a:ext>
            </a:extLst>
          </p:cNvPr>
          <p:cNvSpPr/>
          <p:nvPr/>
        </p:nvSpPr>
        <p:spPr>
          <a:xfrm>
            <a:off x="2678051" y="2471658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1F209BB-AA82-4FDF-839D-278A4AB0C2CD}"/>
              </a:ext>
            </a:extLst>
          </p:cNvPr>
          <p:cNvCxnSpPr/>
          <p:nvPr/>
        </p:nvCxnSpPr>
        <p:spPr>
          <a:xfrm>
            <a:off x="1525923" y="2507799"/>
            <a:ext cx="10801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26E03723-8A1B-4067-BBD8-F73B20C03C4C}"/>
              </a:ext>
            </a:extLst>
          </p:cNvPr>
          <p:cNvSpPr/>
          <p:nvPr/>
        </p:nvSpPr>
        <p:spPr>
          <a:xfrm>
            <a:off x="3974195" y="2471658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97C38A4E-2A00-4B37-BE2E-FA76C11F9835}"/>
              </a:ext>
            </a:extLst>
          </p:cNvPr>
          <p:cNvCxnSpPr/>
          <p:nvPr/>
        </p:nvCxnSpPr>
        <p:spPr>
          <a:xfrm>
            <a:off x="2822067" y="2507799"/>
            <a:ext cx="10801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121E2486-54A1-405A-B243-181E03A16FA0}"/>
              </a:ext>
            </a:extLst>
          </p:cNvPr>
          <p:cNvSpPr/>
          <p:nvPr/>
        </p:nvSpPr>
        <p:spPr>
          <a:xfrm>
            <a:off x="5270339" y="2471658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39CAE534-8819-4189-8D6D-B93744FEC166}"/>
              </a:ext>
            </a:extLst>
          </p:cNvPr>
          <p:cNvCxnSpPr/>
          <p:nvPr/>
        </p:nvCxnSpPr>
        <p:spPr>
          <a:xfrm>
            <a:off x="4118211" y="2507799"/>
            <a:ext cx="10801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381F2DE5-AD28-46AC-A4C8-8AA29A730A67}"/>
              </a:ext>
            </a:extLst>
          </p:cNvPr>
          <p:cNvSpPr/>
          <p:nvPr/>
        </p:nvSpPr>
        <p:spPr>
          <a:xfrm>
            <a:off x="6278451" y="3735331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9003318-3593-4B2C-BC96-A2D44E566ED5}"/>
              </a:ext>
            </a:extLst>
          </p:cNvPr>
          <p:cNvCxnSpPr>
            <a:cxnSpLocks/>
          </p:cNvCxnSpPr>
          <p:nvPr/>
        </p:nvCxnSpPr>
        <p:spPr>
          <a:xfrm>
            <a:off x="5486363" y="3771472"/>
            <a:ext cx="7200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>
            <a:extLst>
              <a:ext uri="{FF2B5EF4-FFF2-40B4-BE49-F238E27FC236}">
                <a16:creationId xmlns:a16="http://schemas.microsoft.com/office/drawing/2014/main" id="{55298438-442A-4E16-8F3A-D668408D9B4F}"/>
              </a:ext>
            </a:extLst>
          </p:cNvPr>
          <p:cNvSpPr/>
          <p:nvPr/>
        </p:nvSpPr>
        <p:spPr>
          <a:xfrm>
            <a:off x="7286563" y="3730048"/>
            <a:ext cx="72008" cy="720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AAA9DE9F-4F67-4691-BFA3-933852E0266B}"/>
              </a:ext>
            </a:extLst>
          </p:cNvPr>
          <p:cNvCxnSpPr>
            <a:cxnSpLocks/>
          </p:cNvCxnSpPr>
          <p:nvPr/>
        </p:nvCxnSpPr>
        <p:spPr>
          <a:xfrm>
            <a:off x="6494475" y="3766189"/>
            <a:ext cx="7200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C029F46E-359F-4155-9B33-A743ECE90024}"/>
              </a:ext>
            </a:extLst>
          </p:cNvPr>
          <p:cNvCxnSpPr>
            <a:cxnSpLocks/>
          </p:cNvCxnSpPr>
          <p:nvPr/>
        </p:nvCxnSpPr>
        <p:spPr>
          <a:xfrm>
            <a:off x="5414830" y="2508903"/>
            <a:ext cx="187173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D98EA67D-FC0F-4D33-BAB0-23C0D54FF3E3}"/>
              </a:ext>
            </a:extLst>
          </p:cNvPr>
          <p:cNvCxnSpPr>
            <a:cxnSpLocks/>
          </p:cNvCxnSpPr>
          <p:nvPr/>
        </p:nvCxnSpPr>
        <p:spPr>
          <a:xfrm>
            <a:off x="1525923" y="2338557"/>
            <a:ext cx="0" cy="33820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0F93672A-F1B0-42D1-B941-D0F36B2792EF}"/>
              </a:ext>
            </a:extLst>
          </p:cNvPr>
          <p:cNvCxnSpPr>
            <a:cxnSpLocks/>
          </p:cNvCxnSpPr>
          <p:nvPr/>
        </p:nvCxnSpPr>
        <p:spPr>
          <a:xfrm>
            <a:off x="5486363" y="3609750"/>
            <a:ext cx="0" cy="33820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62DB58D4-0005-4F9D-8BC9-7A52C8DC7705}"/>
              </a:ext>
            </a:extLst>
          </p:cNvPr>
          <p:cNvSpPr txBox="1"/>
          <p:nvPr/>
        </p:nvSpPr>
        <p:spPr>
          <a:xfrm>
            <a:off x="4155677" y="3581386"/>
            <a:ext cx="133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endParaRPr lang="zh-TW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600D659A-8212-406D-9A45-FFE2F846BCFD}"/>
              </a:ext>
            </a:extLst>
          </p:cNvPr>
          <p:cNvSpPr txBox="1"/>
          <p:nvPr/>
        </p:nvSpPr>
        <p:spPr>
          <a:xfrm>
            <a:off x="817702" y="233406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  <a:endParaRPr lang="zh-TW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5AE3334-86D7-495F-9E57-BAEE3AFD1B9B}"/>
              </a:ext>
            </a:extLst>
          </p:cNvPr>
          <p:cNvSpPr txBox="1"/>
          <p:nvPr/>
        </p:nvSpPr>
        <p:spPr>
          <a:xfrm>
            <a:off x="2442185" y="263207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53D26CA9-0691-401B-98D2-1EBB63FD3819}"/>
              </a:ext>
            </a:extLst>
          </p:cNvPr>
          <p:cNvSpPr txBox="1"/>
          <p:nvPr/>
        </p:nvSpPr>
        <p:spPr>
          <a:xfrm>
            <a:off x="3738329" y="261566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741D88E-4301-4674-8FB0-A6498726F0E7}"/>
              </a:ext>
            </a:extLst>
          </p:cNvPr>
          <p:cNvSpPr txBox="1"/>
          <p:nvPr/>
        </p:nvSpPr>
        <p:spPr>
          <a:xfrm>
            <a:off x="5034473" y="261449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CB63A82-95F7-4143-B5DF-262DA231B8B7}"/>
              </a:ext>
            </a:extLst>
          </p:cNvPr>
          <p:cNvSpPr txBox="1"/>
          <p:nvPr/>
        </p:nvSpPr>
        <p:spPr>
          <a:xfrm>
            <a:off x="6042585" y="340219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665EAE7-8A7B-4F49-B38A-030BC9C9B768}"/>
              </a:ext>
            </a:extLst>
          </p:cNvPr>
          <p:cNvSpPr txBox="1"/>
          <p:nvPr/>
        </p:nvSpPr>
        <p:spPr>
          <a:xfrm>
            <a:off x="7050697" y="340219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C7649D43-AAD3-47C3-8AEA-8D147B103B93}"/>
              </a:ext>
            </a:extLst>
          </p:cNvPr>
          <p:cNvSpPr txBox="1"/>
          <p:nvPr/>
        </p:nvSpPr>
        <p:spPr>
          <a:xfrm>
            <a:off x="2266655" y="2086794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ALEXNET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663DF665-A048-43A5-938F-FA380ED46B8B}"/>
              </a:ext>
            </a:extLst>
          </p:cNvPr>
          <p:cNvSpPr txBox="1"/>
          <p:nvPr/>
        </p:nvSpPr>
        <p:spPr>
          <a:xfrm>
            <a:off x="3349600" y="2086794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VGG, 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GoogLeNet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1C32A59E-4E2A-4DD8-AFF3-18F8E1BBD3CF}"/>
              </a:ext>
            </a:extLst>
          </p:cNvPr>
          <p:cNvSpPr txBox="1"/>
          <p:nvPr/>
        </p:nvSpPr>
        <p:spPr>
          <a:xfrm>
            <a:off x="4987184" y="208679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ResNet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6BBB8CC4-5464-4110-8F72-5D621CFC26C4}"/>
              </a:ext>
            </a:extLst>
          </p:cNvPr>
          <p:cNvSpPr txBox="1"/>
          <p:nvPr/>
        </p:nvSpPr>
        <p:spPr>
          <a:xfrm>
            <a:off x="6102505" y="3886774"/>
            <a:ext cx="423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0289F88A-A344-413B-AE1C-C5951BD9D1BC}"/>
              </a:ext>
            </a:extLst>
          </p:cNvPr>
          <p:cNvSpPr txBox="1"/>
          <p:nvPr/>
        </p:nvSpPr>
        <p:spPr>
          <a:xfrm>
            <a:off x="6663860" y="3888505"/>
            <a:ext cx="1317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Swin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-Transformer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2142FCCB-20BE-4266-A944-345971C468E7}"/>
              </a:ext>
            </a:extLst>
          </p:cNvPr>
          <p:cNvGrpSpPr/>
          <p:nvPr/>
        </p:nvGrpSpPr>
        <p:grpSpPr>
          <a:xfrm>
            <a:off x="7358571" y="2507662"/>
            <a:ext cx="1883715" cy="1258391"/>
            <a:chOff x="7358571" y="2507662"/>
            <a:chExt cx="1883715" cy="1258391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63876357-B590-4B3A-B99F-DE1A724CDB21}"/>
                </a:ext>
              </a:extLst>
            </p:cNvPr>
            <p:cNvCxnSpPr>
              <a:cxnSpLocks/>
            </p:cNvCxnSpPr>
            <p:nvPr/>
          </p:nvCxnSpPr>
          <p:spPr>
            <a:xfrm>
              <a:off x="7358571" y="2507662"/>
              <a:ext cx="1008112" cy="38200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231522C1-EF11-4943-992A-A3BD96EF9A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8571" y="3402197"/>
              <a:ext cx="947952" cy="3638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C57990D3-2660-4FD3-AD30-A3B39B41DB45}"/>
                </a:ext>
              </a:extLst>
            </p:cNvPr>
            <p:cNvSpPr txBox="1"/>
            <p:nvPr/>
          </p:nvSpPr>
          <p:spPr>
            <a:xfrm>
              <a:off x="8339474" y="3002746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ConvNeXT</a:t>
              </a:r>
              <a:endPara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1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FBAF70-D0DD-47E3-AA2B-3AA7AEA7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ConvNeXT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F4062BB-E263-4C2B-9035-C20C1CF3C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78" y="1798762"/>
            <a:ext cx="624463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0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about harder task?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4</a:t>
            </a:fld>
            <a:endParaRPr lang="zh-TW" altLang="en-US" dirty="0">
              <a:uFillTx/>
            </a:endParaRPr>
          </a:p>
        </p:txBody>
      </p:sp>
      <p:pic>
        <p:nvPicPr>
          <p:cNvPr id="2050" name="Picture 2" descr="ååè£¡å¯è½ææå­åé£ç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08" y="2629498"/>
            <a:ext cx="5688432" cy="39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127738" y="3526142"/>
            <a:ext cx="1616493" cy="20859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0" name="矩形 9"/>
          <p:cNvSpPr/>
          <p:nvPr/>
        </p:nvSpPr>
        <p:spPr>
          <a:xfrm>
            <a:off x="3851246" y="2810958"/>
            <a:ext cx="1645532" cy="1809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1" name="矩形 10"/>
          <p:cNvSpPr/>
          <p:nvPr/>
        </p:nvSpPr>
        <p:spPr>
          <a:xfrm>
            <a:off x="2477054" y="2627652"/>
            <a:ext cx="1534443" cy="1536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2" name="矩形 11"/>
          <p:cNvSpPr/>
          <p:nvPr/>
        </p:nvSpPr>
        <p:spPr>
          <a:xfrm>
            <a:off x="3483007" y="4033211"/>
            <a:ext cx="1176095" cy="1536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3" name="矩形 12"/>
          <p:cNvSpPr/>
          <p:nvPr/>
        </p:nvSpPr>
        <p:spPr>
          <a:xfrm>
            <a:off x="2563468" y="5207042"/>
            <a:ext cx="1604198" cy="13779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4" name="矩形 13"/>
          <p:cNvSpPr/>
          <p:nvPr/>
        </p:nvSpPr>
        <p:spPr>
          <a:xfrm>
            <a:off x="5385689" y="2614321"/>
            <a:ext cx="1504012" cy="16289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5" name="矩形 14"/>
          <p:cNvSpPr/>
          <p:nvPr/>
        </p:nvSpPr>
        <p:spPr>
          <a:xfrm>
            <a:off x="6492479" y="3159516"/>
            <a:ext cx="1085276" cy="14095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6" name="矩形 15"/>
          <p:cNvSpPr/>
          <p:nvPr/>
        </p:nvSpPr>
        <p:spPr>
          <a:xfrm>
            <a:off x="7073472" y="3959237"/>
            <a:ext cx="761866" cy="1749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7" name="矩形 16"/>
          <p:cNvSpPr/>
          <p:nvPr/>
        </p:nvSpPr>
        <p:spPr>
          <a:xfrm>
            <a:off x="5527203" y="4239600"/>
            <a:ext cx="1415269" cy="18811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8" name="矩形 17"/>
          <p:cNvSpPr/>
          <p:nvPr/>
        </p:nvSpPr>
        <p:spPr>
          <a:xfrm>
            <a:off x="6256725" y="5748513"/>
            <a:ext cx="1556780" cy="8361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9" name="矩形 18"/>
          <p:cNvSpPr/>
          <p:nvPr/>
        </p:nvSpPr>
        <p:spPr>
          <a:xfrm>
            <a:off x="4280358" y="3697182"/>
            <a:ext cx="1556782" cy="22179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752985" y="3780851"/>
            <a:ext cx="326415" cy="206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907690" y="3355835"/>
            <a:ext cx="1189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Mango</a:t>
            </a:r>
            <a:endParaRPr lang="zh-TW" altLang="en-US" sz="2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32919" y="2838148"/>
            <a:ext cx="1189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solidFill>
                  <a:schemeClr val="bg1"/>
                </a:solidFill>
              </a:rPr>
              <a:t>Bird</a:t>
            </a:r>
            <a:endParaRPr lang="zh-TW" altLang="en-US" sz="2200" dirty="0">
              <a:solidFill>
                <a:schemeClr val="bg1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5527203" y="3234857"/>
            <a:ext cx="277222" cy="4479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6639C7-870D-46C7-94D9-82EE35962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946" y="286594"/>
            <a:ext cx="5113639" cy="662473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0309803-6309-4AC6-BC93-825F89DBB149}"/>
              </a:ext>
            </a:extLst>
          </p:cNvPr>
          <p:cNvSpPr txBox="1"/>
          <p:nvPr/>
        </p:nvSpPr>
        <p:spPr>
          <a:xfrm>
            <a:off x="694511" y="7178079"/>
            <a:ext cx="8670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hope that the new results prompt people to rethink the importance of convolution in computer vision.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1FC1CAA-FDD8-4713-AE78-E5D00CD4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2" y="1582738"/>
            <a:ext cx="4104757" cy="4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Get familiar with common CNN architectures</a:t>
            </a:r>
          </a:p>
          <a:p>
            <a:r>
              <a:rPr lang="en-US" altLang="zh-TW" dirty="0"/>
              <a:t>Pick a CNN architecture to solve CV problems(?)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41</a:t>
            </a:fld>
            <a:endParaRPr lang="zh-TW" altLang="en-US" dirty="0">
              <a:uFillTx/>
            </a:endParaRPr>
          </a:p>
        </p:txBody>
      </p:sp>
      <p:pic>
        <p:nvPicPr>
          <p:cNvPr id="16386" name="Picture 2" descr="https://i.imgflip.com/35md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065672"/>
            <a:ext cx="5314327" cy="29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32003" y="3107216"/>
            <a:ext cx="81536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solidFill>
                  <a:srgbClr val="FF3300"/>
                </a:solidFill>
              </a:rPr>
              <a:t>Learn to figure out critical issues in your problem, and design CNNs accordingly!</a:t>
            </a:r>
          </a:p>
        </p:txBody>
      </p:sp>
      <p:cxnSp>
        <p:nvCxnSpPr>
          <p:cNvPr id="9" name="直線接點 8"/>
          <p:cNvCxnSpPr>
            <a:cxnSpLocks/>
          </p:cNvCxnSpPr>
          <p:nvPr/>
        </p:nvCxnSpPr>
        <p:spPr>
          <a:xfrm>
            <a:off x="969337" y="2590850"/>
            <a:ext cx="76610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cxnSpLocks/>
          </p:cNvCxnSpPr>
          <p:nvPr/>
        </p:nvCxnSpPr>
        <p:spPr>
          <a:xfrm>
            <a:off x="969337" y="2014786"/>
            <a:ext cx="68689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WHERE to START from?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1760" dirty="0"/>
          </a:p>
          <a:p>
            <a:r>
              <a:rPr lang="en-US" altLang="zh-TW" dirty="0"/>
              <a:t>All deep learning methods start from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5</a:t>
            </a:fld>
            <a:endParaRPr lang="zh-TW" altLang="en-US" dirty="0">
              <a:uFillTx/>
            </a:endParaRPr>
          </a:p>
        </p:txBody>
      </p:sp>
      <p:pic>
        <p:nvPicPr>
          <p:cNvPr id="3074" name="Picture 2" descr="ãimagenet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7" y="3157266"/>
            <a:ext cx="6651322" cy="26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684119" y="3432094"/>
            <a:ext cx="196918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82" indent="-314382">
              <a:spcBef>
                <a:spcPts val="660"/>
              </a:spcBef>
              <a:spcAft>
                <a:spcPts val="660"/>
              </a:spcAft>
              <a:buFont typeface="Arial" panose="020B0604020202020204" pitchFamily="34" charset="0"/>
              <a:buChar char="•"/>
            </a:pPr>
            <a:r>
              <a:rPr lang="en-US" altLang="zh-TW" sz="2200" dirty="0"/>
              <a:t>1M images</a:t>
            </a:r>
          </a:p>
          <a:p>
            <a:pPr marL="314382" indent="-314382">
              <a:spcBef>
                <a:spcPts val="660"/>
              </a:spcBef>
              <a:spcAft>
                <a:spcPts val="660"/>
              </a:spcAft>
              <a:buFont typeface="Arial" panose="020B0604020202020204" pitchFamily="34" charset="0"/>
              <a:buChar char="•"/>
            </a:pPr>
            <a:r>
              <a:rPr lang="en-US" altLang="zh-TW" sz="2200" dirty="0"/>
              <a:t>1k classes</a:t>
            </a:r>
          </a:p>
          <a:p>
            <a:pPr marL="314382" indent="-314382">
              <a:spcBef>
                <a:spcPts val="660"/>
              </a:spcBef>
              <a:spcAft>
                <a:spcPts val="660"/>
              </a:spcAft>
              <a:buFont typeface="Arial" panose="020B0604020202020204" pitchFamily="34" charset="0"/>
              <a:buChar char="•"/>
            </a:pPr>
            <a:r>
              <a:rPr lang="en-US" altLang="zh-TW" sz="2200" dirty="0"/>
              <a:t>Annual competition2010-2017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83044" y="5883656"/>
            <a:ext cx="4040006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“</a:t>
            </a:r>
            <a:r>
              <a:rPr lang="en-US" altLang="zh-TW" sz="1540" dirty="0" err="1"/>
              <a:t>Imagenet</a:t>
            </a:r>
            <a:r>
              <a:rPr lang="en-US" altLang="zh-TW" sz="1540" dirty="0"/>
              <a:t>” </a:t>
            </a:r>
            <a:r>
              <a:rPr lang="en-US" altLang="zh-TW" sz="1540" dirty="0" err="1"/>
              <a:t>Fei-Fei</a:t>
            </a:r>
            <a:r>
              <a:rPr lang="en-US" altLang="zh-TW" sz="1540" dirty="0"/>
              <a:t> et al., 2009.</a:t>
            </a:r>
            <a:endParaRPr lang="zh-TW" altLang="en-US" sz="1540" dirty="0"/>
          </a:p>
        </p:txBody>
      </p:sp>
      <p:sp>
        <p:nvSpPr>
          <p:cNvPr id="8" name="矩形 7"/>
          <p:cNvSpPr/>
          <p:nvPr/>
        </p:nvSpPr>
        <p:spPr>
          <a:xfrm>
            <a:off x="6932952" y="1926270"/>
            <a:ext cx="1502334" cy="90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28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  <a:endParaRPr lang="zh-TW" altLang="en-US" sz="528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5498" y="6247770"/>
            <a:ext cx="8535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</a:rPr>
              <a:t>Just get awarded “The most impactful paper 10 years ago in CVPR”!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Great SUCCESS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ImageNet Large Scale Visual Recognition Challenge winners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6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97" y="3362805"/>
            <a:ext cx="8398442" cy="34931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55122" y="4117091"/>
            <a:ext cx="854832" cy="2836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9" name="文字方塊 8"/>
          <p:cNvSpPr txBox="1"/>
          <p:nvPr/>
        </p:nvSpPr>
        <p:spPr>
          <a:xfrm>
            <a:off x="3199813" y="3362805"/>
            <a:ext cx="2322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</a:rPr>
              <a:t>First CNN method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ALEXNET</a:t>
            </a:r>
            <a:br>
              <a:rPr lang="en-US" altLang="zh-TW" dirty="0"/>
            </a:br>
            <a:r>
              <a:rPr lang="en-US" altLang="zh-TW" sz="2200" dirty="0" err="1"/>
              <a:t>Krizhevsky</a:t>
            </a:r>
            <a:r>
              <a:rPr lang="en-US" altLang="zh-TW" sz="2200" dirty="0"/>
              <a:t> et al. 2012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2797" y="4744975"/>
            <a:ext cx="8398442" cy="1838097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8 layers (5 conv. + 3 fc.)</a:t>
            </a:r>
          </a:p>
          <a:p>
            <a:r>
              <a:rPr lang="en-US" altLang="zh-TW" dirty="0"/>
              <a:t>First to use </a:t>
            </a:r>
            <a:r>
              <a:rPr lang="en-US" altLang="zh-TW" dirty="0" err="1"/>
              <a:t>ReLU</a:t>
            </a:r>
            <a:endParaRPr lang="en-US" altLang="zh-TW" dirty="0"/>
          </a:p>
          <a:p>
            <a:r>
              <a:rPr lang="en-US" altLang="zh-TW" dirty="0"/>
              <a:t>Propose dropout mechanism</a:t>
            </a:r>
          </a:p>
          <a:p>
            <a:r>
              <a:rPr lang="en-US" altLang="zh-TW" dirty="0"/>
              <a:t>Train on 2*GTX580, writing CUDA code by himself of course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7</a:t>
            </a:fld>
            <a:endParaRPr lang="zh-TW" altLang="en-US" dirty="0">
              <a:uFillTx/>
            </a:endParaRPr>
          </a:p>
        </p:txBody>
      </p:sp>
      <p:pic>
        <p:nvPicPr>
          <p:cNvPr id="5122" name="Picture 2" descr="ãalexnet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7" y="2083718"/>
            <a:ext cx="8398442" cy="26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9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bigger, The better!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8</a:t>
            </a:fld>
            <a:endParaRPr lang="zh-TW" altLang="en-US" dirty="0">
              <a:uFillTx/>
            </a:endParaRPr>
          </a:p>
        </p:txBody>
      </p:sp>
      <p:pic>
        <p:nvPicPr>
          <p:cNvPr id="6146" name="Picture 2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8" y="2625558"/>
            <a:ext cx="2585576" cy="39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38" y="2625558"/>
            <a:ext cx="1063898" cy="39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00" y="2625559"/>
            <a:ext cx="3660438" cy="39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3702932" y="4587984"/>
            <a:ext cx="363873" cy="2889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1" name="向右箭號 10"/>
          <p:cNvSpPr/>
          <p:nvPr/>
        </p:nvSpPr>
        <p:spPr>
          <a:xfrm>
            <a:off x="5316731" y="4602345"/>
            <a:ext cx="363873" cy="2889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8" name="文字方塊 7"/>
          <p:cNvSpPr txBox="1"/>
          <p:nvPr/>
        </p:nvSpPr>
        <p:spPr>
          <a:xfrm>
            <a:off x="1123722" y="6579133"/>
            <a:ext cx="220864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 err="1"/>
              <a:t>AlexNet</a:t>
            </a:r>
            <a:r>
              <a:rPr lang="en-US" altLang="zh-TW" sz="1540" dirty="0"/>
              <a:t>, ILSVRC 2012</a:t>
            </a:r>
          </a:p>
          <a:p>
            <a:pPr algn="ctr"/>
            <a:r>
              <a:rPr lang="en-US" altLang="zh-TW" sz="1540" dirty="0"/>
              <a:t>(8 layers)</a:t>
            </a:r>
            <a:endParaRPr lang="zh-TW" altLang="en-US" sz="154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590262" y="6610518"/>
            <a:ext cx="220864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VGG-19, ILSVRC 2014</a:t>
            </a:r>
          </a:p>
          <a:p>
            <a:pPr algn="ctr"/>
            <a:r>
              <a:rPr lang="en-US" altLang="zh-TW" sz="1540" dirty="0"/>
              <a:t>(19 layers)</a:t>
            </a:r>
            <a:endParaRPr lang="zh-TW" altLang="en-US" sz="154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43777" y="6610518"/>
            <a:ext cx="2514485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ResNet-152, ILSVRC 2016</a:t>
            </a:r>
          </a:p>
          <a:p>
            <a:pPr algn="ctr"/>
            <a:r>
              <a:rPr lang="en-US" altLang="zh-TW" sz="1540" dirty="0"/>
              <a:t>(152 layers)</a:t>
            </a:r>
            <a:endParaRPr lang="zh-TW" altLang="en-US" sz="1540" dirty="0"/>
          </a:p>
        </p:txBody>
      </p:sp>
    </p:spTree>
    <p:extLst>
      <p:ext uri="{BB962C8B-B14F-4D97-AF65-F5344CB8AC3E}">
        <p14:creationId xmlns:p14="http://schemas.microsoft.com/office/powerpoint/2010/main" val="203917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LAYERs vs. ERROR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ImageNet Large Scale Visual Recognition Challenge winners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9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97" y="3362805"/>
            <a:ext cx="8398442" cy="34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8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4583BC-84C6-2440-B8F2-96A040896D5D}">
  <we:reference id="wa104178141" version="3.10.0.52" store="zh-TW" storeType="OMEX"/>
  <we:alternateReferences>
    <we:reference id="WA104178141" version="3.10.0.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40885</TotalTime>
  <Words>1498</Words>
  <Application>Microsoft Office PowerPoint</Application>
  <PresentationFormat>自訂</PresentationFormat>
  <Paragraphs>319</Paragraphs>
  <Slides>41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7" baseType="lpstr">
      <vt:lpstr>PingFang SC</vt:lpstr>
      <vt:lpstr>Arial</vt:lpstr>
      <vt:lpstr>Calibri</vt:lpstr>
      <vt:lpstr>Cambria Math</vt:lpstr>
      <vt:lpstr>Times New Roman</vt:lpstr>
      <vt:lpstr>Office 佈景主題</vt:lpstr>
      <vt:lpstr>DLCV Application</vt:lpstr>
      <vt:lpstr>What You Will Learn</vt:lpstr>
      <vt:lpstr>Recap</vt:lpstr>
      <vt:lpstr>What about harder task?</vt:lpstr>
      <vt:lpstr>WHERE to START from?</vt:lpstr>
      <vt:lpstr>A Great SUCCESS</vt:lpstr>
      <vt:lpstr>ALEXNET Krizhevsky et al. 2012</vt:lpstr>
      <vt:lpstr>The bigger, The better!</vt:lpstr>
      <vt:lpstr>LAYERs vs. ERROR RATE</vt:lpstr>
      <vt:lpstr>BIGness comes with some drawback…</vt:lpstr>
      <vt:lpstr>VGGNet (16 layers) [Simonyan and Zisserman, 2014]</vt:lpstr>
      <vt:lpstr>VGGNet (16 layers) [Simonyan and Zisserman, 2014]</vt:lpstr>
      <vt:lpstr>GOOGLENET (22 layers) Szegedy et al., 2014</vt:lpstr>
      <vt:lpstr>GOOGLENET (22 layers) Szegedy et al., 2014</vt:lpstr>
      <vt:lpstr>GOOGLENET (22 layers) Szegedy et al., 2014</vt:lpstr>
      <vt:lpstr>GOOGLENET (22 layers) Szegedy et al., 2014</vt:lpstr>
      <vt:lpstr>GOOGLENET (22 layers) Szegedy et al., 2014</vt:lpstr>
      <vt:lpstr>The REAL “DEEP” CNN…</vt:lpstr>
      <vt:lpstr>ResNet (152 layers) He et al., 2015</vt:lpstr>
      <vt:lpstr>ResNet (152 layers) He et al., 2015</vt:lpstr>
      <vt:lpstr>PowerPoint 簡報</vt:lpstr>
      <vt:lpstr>PowerPoint 簡報</vt:lpstr>
      <vt:lpstr>PowerPoint 簡報</vt:lpstr>
      <vt:lpstr>PowerPoint 簡報</vt:lpstr>
      <vt:lpstr>PowerPoint 簡報</vt:lpstr>
      <vt:lpstr>Quick comparison</vt:lpstr>
      <vt:lpstr>Quick comparison</vt:lpstr>
      <vt:lpstr>Practical Use</vt:lpstr>
      <vt:lpstr>Mobilenet Howard et al. 2017</vt:lpstr>
      <vt:lpstr>Mobilenet Howard et al. 2017</vt:lpstr>
      <vt:lpstr>Mobilenet Howard et al. 2017</vt:lpstr>
      <vt:lpstr>Shufflenet Zhang et al. 2018</vt:lpstr>
      <vt:lpstr>Shufflenet Zhang et al. 2018</vt:lpstr>
      <vt:lpstr>Shufflenet Zhang et al. 2018</vt:lpstr>
      <vt:lpstr>PowerPoint 簡報</vt:lpstr>
      <vt:lpstr>PowerPoint 簡報</vt:lpstr>
      <vt:lpstr>PowerPoint 簡報</vt:lpstr>
      <vt:lpstr>A ConvNet for the 2020s…</vt:lpstr>
      <vt:lpstr>ConvNeXT</vt:lpstr>
      <vt:lpstr>PowerPoint 簡報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6D Object Pose Estimation Using 3D Object Coordinates</dc:title>
  <dc:creator>Jackie</dc:creator>
  <cp:lastModifiedBy>子青 黃</cp:lastModifiedBy>
  <cp:revision>1597</cp:revision>
  <cp:lastPrinted>2012-02-13T17:40:42Z</cp:lastPrinted>
  <dcterms:modified xsi:type="dcterms:W3CDTF">2024-08-03T09:43:25Z</dcterms:modified>
</cp:coreProperties>
</file>