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6" r:id="rId1"/>
  </p:sldMasterIdLst>
  <p:notesMasterIdLst>
    <p:notesMasterId r:id="rId55"/>
  </p:notesMasterIdLst>
  <p:sldIdLst>
    <p:sldId id="256" r:id="rId2"/>
    <p:sldId id="257" r:id="rId3"/>
    <p:sldId id="260" r:id="rId4"/>
    <p:sldId id="261" r:id="rId5"/>
    <p:sldId id="262" r:id="rId6"/>
    <p:sldId id="263" r:id="rId7"/>
    <p:sldId id="264" r:id="rId8"/>
    <p:sldId id="301" r:id="rId9"/>
    <p:sldId id="265" r:id="rId10"/>
    <p:sldId id="266" r:id="rId11"/>
    <p:sldId id="267" r:id="rId12"/>
    <p:sldId id="258" r:id="rId13"/>
    <p:sldId id="259" r:id="rId14"/>
    <p:sldId id="268" r:id="rId15"/>
    <p:sldId id="269" r:id="rId16"/>
    <p:sldId id="270" r:id="rId17"/>
    <p:sldId id="271" r:id="rId18"/>
    <p:sldId id="272" r:id="rId19"/>
    <p:sldId id="274" r:id="rId20"/>
    <p:sldId id="273" r:id="rId21"/>
    <p:sldId id="275" r:id="rId22"/>
    <p:sldId id="276" r:id="rId23"/>
    <p:sldId id="277" r:id="rId24"/>
    <p:sldId id="278" r:id="rId25"/>
    <p:sldId id="279" r:id="rId26"/>
    <p:sldId id="300" r:id="rId27"/>
    <p:sldId id="280" r:id="rId28"/>
    <p:sldId id="302" r:id="rId29"/>
    <p:sldId id="303" r:id="rId30"/>
    <p:sldId id="304" r:id="rId31"/>
    <p:sldId id="281" r:id="rId32"/>
    <p:sldId id="305" r:id="rId33"/>
    <p:sldId id="282" r:id="rId34"/>
    <p:sldId id="283" r:id="rId35"/>
    <p:sldId id="284" r:id="rId36"/>
    <p:sldId id="306" r:id="rId37"/>
    <p:sldId id="307" r:id="rId38"/>
    <p:sldId id="285" r:id="rId39"/>
    <p:sldId id="286" r:id="rId40"/>
    <p:sldId id="287" r:id="rId41"/>
    <p:sldId id="288" r:id="rId42"/>
    <p:sldId id="289" r:id="rId43"/>
    <p:sldId id="290" r:id="rId44"/>
    <p:sldId id="291" r:id="rId45"/>
    <p:sldId id="292" r:id="rId46"/>
    <p:sldId id="293" r:id="rId47"/>
    <p:sldId id="308" r:id="rId48"/>
    <p:sldId id="309" r:id="rId49"/>
    <p:sldId id="294" r:id="rId50"/>
    <p:sldId id="295" r:id="rId51"/>
    <p:sldId id="310" r:id="rId52"/>
    <p:sldId id="298" r:id="rId53"/>
    <p:sldId id="299" r:id="rId54"/>
  </p:sldIdLst>
  <p:sldSz cx="10059988" cy="7773988"/>
  <p:notesSz cx="6797675" cy="9874250"/>
  <p:defaultTextStyle>
    <a:defPPr>
      <a:defRPr lang="zh-TW"/>
    </a:defPPr>
    <a:lvl1pPr algn="l" defTabSz="1017588" rtl="0" fontAlgn="base">
      <a:spcBef>
        <a:spcPct val="0"/>
      </a:spcBef>
      <a:spcAft>
        <a:spcPct val="0"/>
      </a:spcAft>
      <a:defRPr kumimoji="1" sz="20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1pPr>
    <a:lvl2pPr marL="508000" indent="-50800" algn="l" defTabSz="1017588" rtl="0" fontAlgn="base">
      <a:spcBef>
        <a:spcPct val="0"/>
      </a:spcBef>
      <a:spcAft>
        <a:spcPct val="0"/>
      </a:spcAft>
      <a:defRPr kumimoji="1" sz="20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2pPr>
    <a:lvl3pPr marL="1017588" indent="-103188" algn="l" defTabSz="1017588" rtl="0" fontAlgn="base">
      <a:spcBef>
        <a:spcPct val="0"/>
      </a:spcBef>
      <a:spcAft>
        <a:spcPct val="0"/>
      </a:spcAft>
      <a:defRPr kumimoji="1" sz="20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3pPr>
    <a:lvl4pPr marL="1527175" indent="-155575" algn="l" defTabSz="1017588" rtl="0" fontAlgn="base">
      <a:spcBef>
        <a:spcPct val="0"/>
      </a:spcBef>
      <a:spcAft>
        <a:spcPct val="0"/>
      </a:spcAft>
      <a:defRPr kumimoji="1" sz="20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4pPr>
    <a:lvl5pPr marL="2036763" indent="-207963" algn="l" defTabSz="1017588" rtl="0" fontAlgn="base">
      <a:spcBef>
        <a:spcPct val="0"/>
      </a:spcBef>
      <a:spcAft>
        <a:spcPct val="0"/>
      </a:spcAft>
      <a:defRPr kumimoji="1" sz="20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kumimoji="1" sz="20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6pPr>
    <a:lvl7pPr marL="2743200" algn="l" defTabSz="914400" rtl="0" eaLnBrk="1" latinLnBrk="0" hangingPunct="1">
      <a:defRPr kumimoji="1" sz="20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7pPr>
    <a:lvl8pPr marL="3200400" algn="l" defTabSz="914400" rtl="0" eaLnBrk="1" latinLnBrk="0" hangingPunct="1">
      <a:defRPr kumimoji="1" sz="20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8pPr>
    <a:lvl9pPr marL="3657600" algn="l" defTabSz="914400" rtl="0" eaLnBrk="1" latinLnBrk="0" hangingPunct="1">
      <a:defRPr kumimoji="1" sz="20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49">
          <p15:clr>
            <a:srgbClr val="A4A3A4"/>
          </p15:clr>
        </p15:guide>
        <p15:guide id="2" pos="316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10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9999CB"/>
    <a:srgbClr val="00FF00"/>
    <a:srgbClr val="CA21CA"/>
    <a:srgbClr val="FF9F00"/>
    <a:srgbClr val="BAE0E3"/>
    <a:srgbClr val="1AEC19"/>
    <a:srgbClr val="FF505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無樣式、表格格線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無樣式、無格線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569" autoAdjust="0"/>
    <p:restoredTop sz="95701" autoAdjust="0"/>
  </p:normalViewPr>
  <p:slideViewPr>
    <p:cSldViewPr>
      <p:cViewPr varScale="1">
        <p:scale>
          <a:sx n="75" d="100"/>
          <a:sy n="75" d="100"/>
        </p:scale>
        <p:origin x="1819" y="48"/>
      </p:cViewPr>
      <p:guideLst>
        <p:guide orient="horz" pos="2449"/>
        <p:guide pos="316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2" d="100"/>
          <a:sy n="82" d="100"/>
        </p:scale>
        <p:origin x="-2880" y="-96"/>
      </p:cViewPr>
      <p:guideLst>
        <p:guide orient="horz" pos="3110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1019007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1019007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1167E2C3-0920-4D4A-85BE-D9F006E7256F}" type="datetimeFigureOut">
              <a:rPr lang="zh-TW" altLang="en-US"/>
              <a:pPr>
                <a:defRPr/>
              </a:pPr>
              <a:t>2024/8/3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004888" y="741363"/>
            <a:ext cx="4787900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TW" altLang="en-US" noProof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79768" y="4690269"/>
            <a:ext cx="5438140" cy="44434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378824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1019007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50443" y="9378824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defTabSz="1019007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40546008-D5B4-4E5A-8AAF-73EC577B0460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2961121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754499" y="1665280"/>
            <a:ext cx="8550990" cy="1666369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08998" y="4405260"/>
            <a:ext cx="7041992" cy="198668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095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190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285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380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475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570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665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760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Media IC &amp; System Lab</a:t>
            </a: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54A475-0179-41E5-AC81-C52F17AE877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  <p:cxnSp>
        <p:nvCxnSpPr>
          <p:cNvPr id="7" name="直線接點 6"/>
          <p:cNvCxnSpPr/>
          <p:nvPr userDrawn="1"/>
        </p:nvCxnSpPr>
        <p:spPr>
          <a:xfrm>
            <a:off x="431800" y="2662858"/>
            <a:ext cx="9196387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頁尾版面配置區 4">
            <a:extLst>
              <a:ext uri="{FF2B5EF4-FFF2-40B4-BE49-F238E27FC236}">
                <a16:creationId xmlns:a16="http://schemas.microsoft.com/office/drawing/2014/main" id="{103F572C-1937-5EE2-1A1E-EC514A3287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36938" y="7205663"/>
            <a:ext cx="3186112" cy="414337"/>
          </a:xfrm>
          <a:prstGeom prst="rect">
            <a:avLst/>
          </a:prstGeom>
        </p:spPr>
        <p:txBody>
          <a:bodyPr vert="horz" lIns="101901" tIns="50950" rIns="101901" bIns="50950" rtlCol="0" anchor="ctr"/>
          <a:lstStyle>
            <a:lvl1pPr algn="ctr" defTabSz="1019007" fontAlgn="auto">
              <a:spcBef>
                <a:spcPts val="0"/>
              </a:spcBef>
              <a:spcAft>
                <a:spcPts val="0"/>
              </a:spcAft>
              <a:defRPr kumimoji="0" sz="13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 altLang="zh-TW" dirty="0"/>
              <a:t>Tzu-Ching Hsu(</a:t>
            </a:r>
            <a:r>
              <a:rPr lang="zh-TW" altLang="en-US" dirty="0"/>
              <a:t>徐子晴</a:t>
            </a:r>
            <a:r>
              <a:rPr lang="en-US" altLang="zh-TW" dirty="0"/>
              <a:t>)</a:t>
            </a:r>
            <a:endParaRPr lang="zh-TW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Media IC &amp; System Lab</a:t>
            </a: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49A4FE-E41F-4D40-B638-FA2B5222542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  <p:cxnSp>
        <p:nvCxnSpPr>
          <p:cNvPr id="7" name="直線接點 6"/>
          <p:cNvCxnSpPr/>
          <p:nvPr userDrawn="1"/>
        </p:nvCxnSpPr>
        <p:spPr>
          <a:xfrm>
            <a:off x="442118" y="1713600"/>
            <a:ext cx="9196388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頁尾版面配置區 4">
            <a:extLst>
              <a:ext uri="{FF2B5EF4-FFF2-40B4-BE49-F238E27FC236}">
                <a16:creationId xmlns:a16="http://schemas.microsoft.com/office/drawing/2014/main" id="{6C32ADE1-6C00-2250-BBF6-B3491A9CBF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36938" y="7205663"/>
            <a:ext cx="3186112" cy="414337"/>
          </a:xfrm>
          <a:prstGeom prst="rect">
            <a:avLst/>
          </a:prstGeom>
        </p:spPr>
        <p:txBody>
          <a:bodyPr vert="horz" lIns="101901" tIns="50950" rIns="101901" bIns="50950" rtlCol="0" anchor="ctr"/>
          <a:lstStyle>
            <a:lvl1pPr algn="ctr" defTabSz="1019007" fontAlgn="auto">
              <a:spcBef>
                <a:spcPts val="0"/>
              </a:spcBef>
              <a:spcAft>
                <a:spcPts val="0"/>
              </a:spcAft>
              <a:defRPr kumimoji="0" sz="13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 altLang="zh-TW" dirty="0"/>
              <a:t>Tzu-Ching Hsu(</a:t>
            </a:r>
            <a:r>
              <a:rPr lang="zh-TW" altLang="en-US" dirty="0"/>
              <a:t>徐子晴</a:t>
            </a:r>
            <a:r>
              <a:rPr lang="en-US" altLang="zh-TW" dirty="0"/>
              <a:t>)</a:t>
            </a:r>
            <a:endParaRPr lang="zh-TW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7293491" y="311321"/>
            <a:ext cx="2263497" cy="6633083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503000" y="311321"/>
            <a:ext cx="6622825" cy="6633083"/>
          </a:xfrm>
        </p:spPr>
        <p:txBody>
          <a:bodyPr vert="eaVert"/>
          <a:lstStyle/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Media IC &amp; System Lab</a:t>
            </a: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40C4AA-5018-4D5D-A285-84058DC68C9B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  <p:sp>
        <p:nvSpPr>
          <p:cNvPr id="7" name="頁尾版面配置區 4">
            <a:extLst>
              <a:ext uri="{FF2B5EF4-FFF2-40B4-BE49-F238E27FC236}">
                <a16:creationId xmlns:a16="http://schemas.microsoft.com/office/drawing/2014/main" id="{2E4D93D5-1E44-8C47-371F-AD9C3A7E26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36938" y="7205663"/>
            <a:ext cx="3186112" cy="414337"/>
          </a:xfrm>
          <a:prstGeom prst="rect">
            <a:avLst/>
          </a:prstGeom>
        </p:spPr>
        <p:txBody>
          <a:bodyPr vert="horz" lIns="101901" tIns="50950" rIns="101901" bIns="50950" rtlCol="0" anchor="ctr"/>
          <a:lstStyle>
            <a:lvl1pPr algn="ctr" defTabSz="1019007" fontAlgn="auto">
              <a:spcBef>
                <a:spcPts val="0"/>
              </a:spcBef>
              <a:spcAft>
                <a:spcPts val="0"/>
              </a:spcAft>
              <a:defRPr kumimoji="0" sz="13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 altLang="zh-TW" dirty="0"/>
              <a:t>Tzu-Ching Hsu(</a:t>
            </a:r>
            <a:r>
              <a:rPr lang="zh-TW" altLang="en-US" dirty="0"/>
              <a:t>徐子晴</a:t>
            </a:r>
            <a:r>
              <a:rPr lang="en-US" altLang="zh-TW" dirty="0"/>
              <a:t>)</a:t>
            </a:r>
            <a:endParaRPr lang="zh-TW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03238" y="311150"/>
            <a:ext cx="9053512" cy="1153663"/>
          </a:xfrm>
        </p:spPr>
        <p:txBody>
          <a:bodyPr/>
          <a:lstStyle>
            <a:lvl1pPr>
              <a:defRPr sz="4800"/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03238" y="1726754"/>
            <a:ext cx="9053512" cy="5360973"/>
          </a:xfrm>
        </p:spPr>
        <p:txBody>
          <a:bodyPr/>
          <a:lstStyle>
            <a:lvl1pPr>
              <a:spcBef>
                <a:spcPts val="1500"/>
              </a:spcBef>
              <a:defRPr sz="2800"/>
            </a:lvl1pPr>
            <a:lvl2pPr>
              <a:spcBef>
                <a:spcPts val="500"/>
              </a:spcBef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Media IC &amp; System Lab</a:t>
            </a: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2FA740-4314-4FDC-8EC8-D4C3DFAD85D0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  <p:cxnSp>
        <p:nvCxnSpPr>
          <p:cNvPr id="8" name="直線接點 7"/>
          <p:cNvCxnSpPr/>
          <p:nvPr userDrawn="1"/>
        </p:nvCxnSpPr>
        <p:spPr>
          <a:xfrm>
            <a:off x="442118" y="1582738"/>
            <a:ext cx="9196388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頁尾版面配置區 4">
            <a:extLst>
              <a:ext uri="{FF2B5EF4-FFF2-40B4-BE49-F238E27FC236}">
                <a16:creationId xmlns:a16="http://schemas.microsoft.com/office/drawing/2014/main" id="{FC7BE886-1EED-AAB7-8860-DCA4FD02D3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36938" y="7205663"/>
            <a:ext cx="3186112" cy="414337"/>
          </a:xfrm>
          <a:prstGeom prst="rect">
            <a:avLst/>
          </a:prstGeom>
        </p:spPr>
        <p:txBody>
          <a:bodyPr vert="horz" lIns="101901" tIns="50950" rIns="101901" bIns="50950" rtlCol="0" anchor="ctr"/>
          <a:lstStyle>
            <a:lvl1pPr algn="ctr" defTabSz="1019007" fontAlgn="auto">
              <a:spcBef>
                <a:spcPts val="0"/>
              </a:spcBef>
              <a:spcAft>
                <a:spcPts val="0"/>
              </a:spcAft>
              <a:defRPr kumimoji="0" sz="13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 altLang="zh-TW" dirty="0"/>
              <a:t>Tzu-Ching Hsu(</a:t>
            </a:r>
            <a:r>
              <a:rPr lang="zh-TW" altLang="en-US" dirty="0"/>
              <a:t>徐子晴</a:t>
            </a:r>
            <a:r>
              <a:rPr lang="en-US" altLang="zh-TW" dirty="0"/>
              <a:t>)</a:t>
            </a:r>
            <a:endParaRPr lang="zh-TW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94670" y="4995508"/>
            <a:ext cx="8550990" cy="1544000"/>
          </a:xfrm>
        </p:spPr>
        <p:txBody>
          <a:bodyPr anchor="t"/>
          <a:lstStyle>
            <a:lvl1pPr algn="l">
              <a:defRPr sz="45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94670" y="3294949"/>
            <a:ext cx="8550990" cy="1700559"/>
          </a:xfrm>
        </p:spPr>
        <p:txBody>
          <a:bodyPr anchor="b"/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50950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1900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2851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3801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5475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0570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5665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07602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Media IC &amp; System Lab</a:t>
            </a: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F65809-E826-4E9D-A157-AACA1ADFA2B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  <p:sp>
        <p:nvSpPr>
          <p:cNvPr id="7" name="頁尾版面配置區 4">
            <a:extLst>
              <a:ext uri="{FF2B5EF4-FFF2-40B4-BE49-F238E27FC236}">
                <a16:creationId xmlns:a16="http://schemas.microsoft.com/office/drawing/2014/main" id="{26F36798-C3E9-2FD8-51D7-7BD1E935AC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36938" y="7205663"/>
            <a:ext cx="3186112" cy="414337"/>
          </a:xfrm>
          <a:prstGeom prst="rect">
            <a:avLst/>
          </a:prstGeom>
        </p:spPr>
        <p:txBody>
          <a:bodyPr vert="horz" lIns="101901" tIns="50950" rIns="101901" bIns="50950" rtlCol="0" anchor="ctr"/>
          <a:lstStyle>
            <a:lvl1pPr algn="ctr" defTabSz="1019007" fontAlgn="auto">
              <a:spcBef>
                <a:spcPts val="0"/>
              </a:spcBef>
              <a:spcAft>
                <a:spcPts val="0"/>
              </a:spcAft>
              <a:defRPr kumimoji="0" sz="13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 altLang="zh-TW" dirty="0"/>
              <a:t>Tzu-Ching Hsu(</a:t>
            </a:r>
            <a:r>
              <a:rPr lang="zh-TW" altLang="en-US" dirty="0"/>
              <a:t>徐子晴</a:t>
            </a:r>
            <a:r>
              <a:rPr lang="en-US" altLang="zh-TW" dirty="0"/>
              <a:t>)</a:t>
            </a:r>
            <a:endParaRPr lang="zh-TW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503000" y="1813931"/>
            <a:ext cx="4443161" cy="513047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5113827" y="1813931"/>
            <a:ext cx="4443161" cy="513047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Media IC &amp; System Lab</a:t>
            </a: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5A7E91-24CD-428A-8DD6-EE83611D38AB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  <p:cxnSp>
        <p:nvCxnSpPr>
          <p:cNvPr id="9" name="直線接點 8"/>
          <p:cNvCxnSpPr/>
          <p:nvPr userDrawn="1"/>
        </p:nvCxnSpPr>
        <p:spPr>
          <a:xfrm>
            <a:off x="442118" y="1713600"/>
            <a:ext cx="9196388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頁尾版面配置區 4">
            <a:extLst>
              <a:ext uri="{FF2B5EF4-FFF2-40B4-BE49-F238E27FC236}">
                <a16:creationId xmlns:a16="http://schemas.microsoft.com/office/drawing/2014/main" id="{AE9244D2-4CA9-1541-4118-38D96FDB37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36938" y="7205663"/>
            <a:ext cx="3186112" cy="414337"/>
          </a:xfrm>
          <a:prstGeom prst="rect">
            <a:avLst/>
          </a:prstGeom>
        </p:spPr>
        <p:txBody>
          <a:bodyPr vert="horz" lIns="101901" tIns="50950" rIns="101901" bIns="50950" rtlCol="0" anchor="ctr"/>
          <a:lstStyle>
            <a:lvl1pPr algn="ctr" defTabSz="1019007" fontAlgn="auto">
              <a:spcBef>
                <a:spcPts val="0"/>
              </a:spcBef>
              <a:spcAft>
                <a:spcPts val="0"/>
              </a:spcAft>
              <a:defRPr kumimoji="0" sz="13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 altLang="zh-TW" dirty="0"/>
              <a:t>Tzu-Ching Hsu(</a:t>
            </a:r>
            <a:r>
              <a:rPr lang="zh-TW" altLang="en-US" dirty="0"/>
              <a:t>徐子晴</a:t>
            </a:r>
            <a:r>
              <a:rPr lang="en-US" altLang="zh-TW" dirty="0"/>
              <a:t>)</a:t>
            </a:r>
            <a:endParaRPr lang="zh-TW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503000" y="1740150"/>
            <a:ext cx="4444908" cy="725212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509504" indent="0">
              <a:buNone/>
              <a:defRPr sz="2200" b="1"/>
            </a:lvl2pPr>
            <a:lvl3pPr marL="1019007" indent="0">
              <a:buNone/>
              <a:defRPr sz="2000" b="1"/>
            </a:lvl3pPr>
            <a:lvl4pPr marL="1528511" indent="0">
              <a:buNone/>
              <a:defRPr sz="1800" b="1"/>
            </a:lvl4pPr>
            <a:lvl5pPr marL="2038015" indent="0">
              <a:buNone/>
              <a:defRPr sz="1800" b="1"/>
            </a:lvl5pPr>
            <a:lvl6pPr marL="2547518" indent="0">
              <a:buNone/>
              <a:defRPr sz="1800" b="1"/>
            </a:lvl6pPr>
            <a:lvl7pPr marL="3057022" indent="0">
              <a:buNone/>
              <a:defRPr sz="1800" b="1"/>
            </a:lvl7pPr>
            <a:lvl8pPr marL="3566526" indent="0">
              <a:buNone/>
              <a:defRPr sz="1800" b="1"/>
            </a:lvl8pPr>
            <a:lvl9pPr marL="4076029" indent="0">
              <a:buNone/>
              <a:defRPr sz="1800" b="1"/>
            </a:lvl9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503000" y="2465362"/>
            <a:ext cx="4444908" cy="447904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5110335" y="1740150"/>
            <a:ext cx="4446654" cy="725212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509504" indent="0">
              <a:buNone/>
              <a:defRPr sz="2200" b="1"/>
            </a:lvl2pPr>
            <a:lvl3pPr marL="1019007" indent="0">
              <a:buNone/>
              <a:defRPr sz="2000" b="1"/>
            </a:lvl3pPr>
            <a:lvl4pPr marL="1528511" indent="0">
              <a:buNone/>
              <a:defRPr sz="1800" b="1"/>
            </a:lvl4pPr>
            <a:lvl5pPr marL="2038015" indent="0">
              <a:buNone/>
              <a:defRPr sz="1800" b="1"/>
            </a:lvl5pPr>
            <a:lvl6pPr marL="2547518" indent="0">
              <a:buNone/>
              <a:defRPr sz="1800" b="1"/>
            </a:lvl6pPr>
            <a:lvl7pPr marL="3057022" indent="0">
              <a:buNone/>
              <a:defRPr sz="1800" b="1"/>
            </a:lvl7pPr>
            <a:lvl8pPr marL="3566526" indent="0">
              <a:buNone/>
              <a:defRPr sz="1800" b="1"/>
            </a:lvl8pPr>
            <a:lvl9pPr marL="4076029" indent="0">
              <a:buNone/>
              <a:defRPr sz="1800" b="1"/>
            </a:lvl9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5110335" y="2465362"/>
            <a:ext cx="4446654" cy="447904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Media IC &amp; System Lab</a:t>
            </a:r>
            <a:endParaRPr lang="zh-TW" altLang="en-US"/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0E5622-D52C-49A1-B120-F5319B1CF8AD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  <p:cxnSp>
        <p:nvCxnSpPr>
          <p:cNvPr id="10" name="直線接點 9"/>
          <p:cNvCxnSpPr/>
          <p:nvPr userDrawn="1"/>
        </p:nvCxnSpPr>
        <p:spPr>
          <a:xfrm>
            <a:off x="442118" y="1692000"/>
            <a:ext cx="9196388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頁尾版面配置區 4">
            <a:extLst>
              <a:ext uri="{FF2B5EF4-FFF2-40B4-BE49-F238E27FC236}">
                <a16:creationId xmlns:a16="http://schemas.microsoft.com/office/drawing/2014/main" id="{73D117DC-8BBE-C747-3BE8-D98EC36C57F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3436938" y="7205663"/>
            <a:ext cx="3186112" cy="414337"/>
          </a:xfrm>
          <a:prstGeom prst="rect">
            <a:avLst/>
          </a:prstGeom>
        </p:spPr>
        <p:txBody>
          <a:bodyPr vert="horz" lIns="101901" tIns="50950" rIns="101901" bIns="50950" rtlCol="0" anchor="ctr"/>
          <a:lstStyle>
            <a:lvl1pPr algn="ctr" defTabSz="1019007" fontAlgn="auto">
              <a:spcBef>
                <a:spcPts val="0"/>
              </a:spcBef>
              <a:spcAft>
                <a:spcPts val="0"/>
              </a:spcAft>
              <a:defRPr kumimoji="0" sz="13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 altLang="zh-TW" dirty="0"/>
              <a:t>Tzu-Ching Hsu(</a:t>
            </a:r>
            <a:r>
              <a:rPr lang="zh-TW" altLang="en-US" dirty="0"/>
              <a:t>徐子晴</a:t>
            </a:r>
            <a:r>
              <a:rPr lang="en-US" altLang="zh-TW" dirty="0"/>
              <a:t>)</a:t>
            </a:r>
            <a:endParaRPr lang="zh-TW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Media IC &amp; System Lab</a:t>
            </a:r>
            <a:endParaRPr lang="zh-TW" altLang="en-US"/>
          </a:p>
        </p:txBody>
      </p:sp>
      <p:sp>
        <p:nvSpPr>
          <p:cNvPr id="5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FCA52F-6704-4F0B-A264-2AC568877DA5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  <p:sp>
        <p:nvSpPr>
          <p:cNvPr id="6" name="頁尾版面配置區 4">
            <a:extLst>
              <a:ext uri="{FF2B5EF4-FFF2-40B4-BE49-F238E27FC236}">
                <a16:creationId xmlns:a16="http://schemas.microsoft.com/office/drawing/2014/main" id="{C23418AD-3CC7-DCD7-7DAD-5702BE0E92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36938" y="7205663"/>
            <a:ext cx="3186112" cy="414337"/>
          </a:xfrm>
          <a:prstGeom prst="rect">
            <a:avLst/>
          </a:prstGeom>
        </p:spPr>
        <p:txBody>
          <a:bodyPr vert="horz" lIns="101901" tIns="50950" rIns="101901" bIns="50950" rtlCol="0" anchor="ctr"/>
          <a:lstStyle>
            <a:lvl1pPr algn="ctr" defTabSz="1019007" fontAlgn="auto">
              <a:spcBef>
                <a:spcPts val="0"/>
              </a:spcBef>
              <a:spcAft>
                <a:spcPts val="0"/>
              </a:spcAft>
              <a:defRPr kumimoji="0" sz="13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 altLang="zh-TW" dirty="0"/>
              <a:t>Tzu-Ching Hsu(</a:t>
            </a:r>
            <a:r>
              <a:rPr lang="zh-TW" altLang="en-US" dirty="0"/>
              <a:t>徐子晴</a:t>
            </a:r>
            <a:r>
              <a:rPr lang="en-US" altLang="zh-TW" dirty="0"/>
              <a:t>)</a:t>
            </a:r>
            <a:endParaRPr lang="zh-TW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Media IC &amp; System Lab</a:t>
            </a:r>
            <a:endParaRPr lang="zh-TW" altLang="en-US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43BB76-CE3D-49F4-A154-94A7834C65BC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7C69F486-1FEB-7015-5618-403DF4515A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36938" y="7205663"/>
            <a:ext cx="3186112" cy="414337"/>
          </a:xfrm>
          <a:prstGeom prst="rect">
            <a:avLst/>
          </a:prstGeom>
        </p:spPr>
        <p:txBody>
          <a:bodyPr vert="horz" lIns="101901" tIns="50950" rIns="101901" bIns="50950" rtlCol="0" anchor="ctr"/>
          <a:lstStyle>
            <a:lvl1pPr algn="ctr" defTabSz="1019007" fontAlgn="auto">
              <a:spcBef>
                <a:spcPts val="0"/>
              </a:spcBef>
              <a:spcAft>
                <a:spcPts val="0"/>
              </a:spcAft>
              <a:defRPr kumimoji="0" sz="13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 altLang="zh-TW" dirty="0"/>
              <a:t>Tzu-Ching Hsu(</a:t>
            </a:r>
            <a:r>
              <a:rPr lang="zh-TW" altLang="en-US" dirty="0"/>
              <a:t>徐子晴</a:t>
            </a:r>
            <a:r>
              <a:rPr lang="en-US" altLang="zh-TW" dirty="0"/>
              <a:t>)</a:t>
            </a:r>
            <a:endParaRPr lang="zh-TW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03000" y="309520"/>
            <a:ext cx="3309667" cy="1317259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933176" y="309521"/>
            <a:ext cx="5623813" cy="6634883"/>
          </a:xfrm>
        </p:spPr>
        <p:txBody>
          <a:bodyPr/>
          <a:lstStyle>
            <a:lvl1pPr>
              <a:defRPr sz="3600"/>
            </a:lvl1pPr>
            <a:lvl2pPr>
              <a:defRPr sz="3200"/>
            </a:lvl2pPr>
            <a:lvl3pPr>
              <a:defRPr sz="2800"/>
            </a:lvl3pPr>
            <a:lvl4pPr>
              <a:defRPr sz="2400"/>
            </a:lvl4pPr>
            <a:lvl5pPr>
              <a:defRPr sz="20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503000" y="1626780"/>
            <a:ext cx="3309667" cy="5317624"/>
          </a:xfrm>
        </p:spPr>
        <p:txBody>
          <a:bodyPr/>
          <a:lstStyle>
            <a:lvl1pPr marL="0" indent="0">
              <a:buNone/>
              <a:defRPr sz="1600"/>
            </a:lvl1pPr>
            <a:lvl2pPr marL="509504" indent="0">
              <a:buNone/>
              <a:defRPr sz="1300"/>
            </a:lvl2pPr>
            <a:lvl3pPr marL="1019007" indent="0">
              <a:buNone/>
              <a:defRPr sz="1100"/>
            </a:lvl3pPr>
            <a:lvl4pPr marL="1528511" indent="0">
              <a:buNone/>
              <a:defRPr sz="1000"/>
            </a:lvl4pPr>
            <a:lvl5pPr marL="2038015" indent="0">
              <a:buNone/>
              <a:defRPr sz="1000"/>
            </a:lvl5pPr>
            <a:lvl6pPr marL="2547518" indent="0">
              <a:buNone/>
              <a:defRPr sz="1000"/>
            </a:lvl6pPr>
            <a:lvl7pPr marL="3057022" indent="0">
              <a:buNone/>
              <a:defRPr sz="1000"/>
            </a:lvl7pPr>
            <a:lvl8pPr marL="3566526" indent="0">
              <a:buNone/>
              <a:defRPr sz="1000"/>
            </a:lvl8pPr>
            <a:lvl9pPr marL="4076029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Media IC &amp; System Lab</a:t>
            </a: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A251D9-64D3-4979-A19B-A0411B3F4F49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  <p:sp>
        <p:nvSpPr>
          <p:cNvPr id="8" name="頁尾版面配置區 4">
            <a:extLst>
              <a:ext uri="{FF2B5EF4-FFF2-40B4-BE49-F238E27FC236}">
                <a16:creationId xmlns:a16="http://schemas.microsoft.com/office/drawing/2014/main" id="{79B80861-9845-F754-8FAC-1445B2EC5B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36938" y="7205663"/>
            <a:ext cx="3186112" cy="414337"/>
          </a:xfrm>
          <a:prstGeom prst="rect">
            <a:avLst/>
          </a:prstGeom>
        </p:spPr>
        <p:txBody>
          <a:bodyPr vert="horz" lIns="101901" tIns="50950" rIns="101901" bIns="50950" rtlCol="0" anchor="ctr"/>
          <a:lstStyle>
            <a:lvl1pPr algn="ctr" defTabSz="1019007" fontAlgn="auto">
              <a:spcBef>
                <a:spcPts val="0"/>
              </a:spcBef>
              <a:spcAft>
                <a:spcPts val="0"/>
              </a:spcAft>
              <a:defRPr kumimoji="0" sz="13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 altLang="zh-TW" dirty="0"/>
              <a:t>Tzu-Ching Hsu(</a:t>
            </a:r>
            <a:r>
              <a:rPr lang="zh-TW" altLang="en-US" dirty="0"/>
              <a:t>徐子晴</a:t>
            </a:r>
            <a:r>
              <a:rPr lang="en-US" altLang="zh-TW" dirty="0"/>
              <a:t>)</a:t>
            </a:r>
            <a:endParaRPr lang="zh-TW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71828" y="5441792"/>
            <a:ext cx="6035993" cy="642434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971828" y="694620"/>
            <a:ext cx="6035993" cy="4664393"/>
          </a:xfrm>
        </p:spPr>
        <p:txBody>
          <a:bodyPr rtlCol="0">
            <a:normAutofit/>
          </a:bodyPr>
          <a:lstStyle>
            <a:lvl1pPr marL="0" indent="0">
              <a:buNone/>
              <a:defRPr sz="3600"/>
            </a:lvl1pPr>
            <a:lvl2pPr marL="509504" indent="0">
              <a:buNone/>
              <a:defRPr sz="3100"/>
            </a:lvl2pPr>
            <a:lvl3pPr marL="1019007" indent="0">
              <a:buNone/>
              <a:defRPr sz="2700"/>
            </a:lvl3pPr>
            <a:lvl4pPr marL="1528511" indent="0">
              <a:buNone/>
              <a:defRPr sz="2200"/>
            </a:lvl4pPr>
            <a:lvl5pPr marL="2038015" indent="0">
              <a:buNone/>
              <a:defRPr sz="2200"/>
            </a:lvl5pPr>
            <a:lvl6pPr marL="2547518" indent="0">
              <a:buNone/>
              <a:defRPr sz="2200"/>
            </a:lvl6pPr>
            <a:lvl7pPr marL="3057022" indent="0">
              <a:buNone/>
              <a:defRPr sz="2200"/>
            </a:lvl7pPr>
            <a:lvl8pPr marL="3566526" indent="0">
              <a:buNone/>
              <a:defRPr sz="2200"/>
            </a:lvl8pPr>
            <a:lvl9pPr marL="4076029" indent="0">
              <a:buNone/>
              <a:defRPr sz="22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971828" y="6084226"/>
            <a:ext cx="6035993" cy="912363"/>
          </a:xfrm>
        </p:spPr>
        <p:txBody>
          <a:bodyPr/>
          <a:lstStyle>
            <a:lvl1pPr marL="0" indent="0">
              <a:buNone/>
              <a:defRPr sz="1600"/>
            </a:lvl1pPr>
            <a:lvl2pPr marL="509504" indent="0">
              <a:buNone/>
              <a:defRPr sz="1300"/>
            </a:lvl2pPr>
            <a:lvl3pPr marL="1019007" indent="0">
              <a:buNone/>
              <a:defRPr sz="1100"/>
            </a:lvl3pPr>
            <a:lvl4pPr marL="1528511" indent="0">
              <a:buNone/>
              <a:defRPr sz="1000"/>
            </a:lvl4pPr>
            <a:lvl5pPr marL="2038015" indent="0">
              <a:buNone/>
              <a:defRPr sz="1000"/>
            </a:lvl5pPr>
            <a:lvl6pPr marL="2547518" indent="0">
              <a:buNone/>
              <a:defRPr sz="1000"/>
            </a:lvl6pPr>
            <a:lvl7pPr marL="3057022" indent="0">
              <a:buNone/>
              <a:defRPr sz="1000"/>
            </a:lvl7pPr>
            <a:lvl8pPr marL="3566526" indent="0">
              <a:buNone/>
              <a:defRPr sz="1000"/>
            </a:lvl8pPr>
            <a:lvl9pPr marL="4076029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Media IC &amp; System Lab</a:t>
            </a: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599559-CD04-4B59-9B60-2031875F0FEC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  <p:sp>
        <p:nvSpPr>
          <p:cNvPr id="8" name="頁尾版面配置區 4">
            <a:extLst>
              <a:ext uri="{FF2B5EF4-FFF2-40B4-BE49-F238E27FC236}">
                <a16:creationId xmlns:a16="http://schemas.microsoft.com/office/drawing/2014/main" id="{6FB2C295-2581-1A0E-5249-A8A6C626EB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36938" y="7205663"/>
            <a:ext cx="3186112" cy="414337"/>
          </a:xfrm>
          <a:prstGeom prst="rect">
            <a:avLst/>
          </a:prstGeom>
        </p:spPr>
        <p:txBody>
          <a:bodyPr vert="horz" lIns="101901" tIns="50950" rIns="101901" bIns="50950" rtlCol="0" anchor="ctr"/>
          <a:lstStyle>
            <a:lvl1pPr algn="ctr" defTabSz="1019007" fontAlgn="auto">
              <a:spcBef>
                <a:spcPts val="0"/>
              </a:spcBef>
              <a:spcAft>
                <a:spcPts val="0"/>
              </a:spcAft>
              <a:defRPr kumimoji="0" sz="13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 altLang="zh-TW" dirty="0"/>
              <a:t>Tzu-Ching Hsu(</a:t>
            </a:r>
            <a:r>
              <a:rPr lang="zh-TW" altLang="en-US" dirty="0"/>
              <a:t>徐子晴</a:t>
            </a:r>
            <a:r>
              <a:rPr lang="en-US" altLang="zh-TW" dirty="0"/>
              <a:t>)</a:t>
            </a:r>
            <a:endParaRPr lang="zh-TW" alt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標題版面配置區 1"/>
          <p:cNvSpPr>
            <a:spLocks noGrp="1"/>
          </p:cNvSpPr>
          <p:nvPr>
            <p:ph type="title"/>
          </p:nvPr>
        </p:nvSpPr>
        <p:spPr bwMode="auto">
          <a:xfrm>
            <a:off x="503238" y="311150"/>
            <a:ext cx="9053512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1901" tIns="50950" rIns="101901" bIns="509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/>
              <a:t>按一下以編輯母片標題樣式</a:t>
            </a:r>
          </a:p>
        </p:txBody>
      </p:sp>
      <p:sp>
        <p:nvSpPr>
          <p:cNvPr id="10243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503238" y="2014785"/>
            <a:ext cx="9053512" cy="4928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1901" tIns="50950" rIns="101901" bIns="509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503238" y="7205663"/>
            <a:ext cx="2346325" cy="414337"/>
          </a:xfrm>
          <a:prstGeom prst="rect">
            <a:avLst/>
          </a:prstGeom>
        </p:spPr>
        <p:txBody>
          <a:bodyPr vert="horz" lIns="101901" tIns="50950" rIns="101901" bIns="50950" rtlCol="0" anchor="ctr"/>
          <a:lstStyle>
            <a:lvl1pPr algn="l" defTabSz="1019007" fontAlgn="auto">
              <a:spcBef>
                <a:spcPts val="0"/>
              </a:spcBef>
              <a:spcAft>
                <a:spcPts val="0"/>
              </a:spcAft>
              <a:defRPr kumimoji="0" sz="13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 altLang="zh-TW" dirty="0"/>
              <a:t>Media IC &amp; System Lab</a:t>
            </a:r>
            <a:endParaRPr lang="zh-TW" alt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436938" y="7205663"/>
            <a:ext cx="3186112" cy="414337"/>
          </a:xfrm>
          <a:prstGeom prst="rect">
            <a:avLst/>
          </a:prstGeom>
        </p:spPr>
        <p:txBody>
          <a:bodyPr vert="horz" lIns="101901" tIns="50950" rIns="101901" bIns="50950" rtlCol="0" anchor="ctr"/>
          <a:lstStyle>
            <a:lvl1pPr algn="ctr" defTabSz="1019007" fontAlgn="auto">
              <a:spcBef>
                <a:spcPts val="0"/>
              </a:spcBef>
              <a:spcAft>
                <a:spcPts val="0"/>
              </a:spcAft>
              <a:defRPr kumimoji="0" sz="13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 altLang="zh-TW" dirty="0"/>
              <a:t>Tzu-Ching Hsu(</a:t>
            </a:r>
            <a:r>
              <a:rPr lang="zh-TW" altLang="en-US" dirty="0"/>
              <a:t>徐子晴</a:t>
            </a:r>
            <a:r>
              <a:rPr lang="en-US" altLang="zh-TW" dirty="0"/>
              <a:t>)</a:t>
            </a:r>
            <a:endParaRPr lang="zh-TW" alt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7210425" y="7205663"/>
            <a:ext cx="2346325" cy="414337"/>
          </a:xfrm>
          <a:prstGeom prst="rect">
            <a:avLst/>
          </a:prstGeom>
        </p:spPr>
        <p:txBody>
          <a:bodyPr vert="horz" lIns="101901" tIns="50950" rIns="101901" bIns="50950" rtlCol="0" anchor="ctr"/>
          <a:lstStyle>
            <a:lvl1pPr algn="r" defTabSz="1019007" fontAlgn="auto">
              <a:spcBef>
                <a:spcPts val="0"/>
              </a:spcBef>
              <a:spcAft>
                <a:spcPts val="0"/>
              </a:spcAft>
              <a:defRPr kumimoji="0" sz="13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18F32C2-42CA-4484-BE0F-09FB43FD9790}" type="slidenum">
              <a:rPr lang="zh-TW" altLang="en-US" smtClean="0"/>
              <a:pPr>
                <a:defRPr/>
              </a:pPr>
              <a:t>‹#›</a:t>
            </a:fld>
            <a:endParaRPr lang="zh-TW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/>
  <p:txStyles>
    <p:titleStyle>
      <a:lvl1pPr algn="ctr" defTabSz="1017588" rtl="0" eaLnBrk="0" fontAlgn="base" hangingPunct="0">
        <a:spcBef>
          <a:spcPct val="0"/>
        </a:spcBef>
        <a:spcAft>
          <a:spcPct val="0"/>
        </a:spcAft>
        <a:defRPr sz="4900" kern="1200">
          <a:solidFill>
            <a:schemeClr val="tx1"/>
          </a:solidFill>
          <a:latin typeface="Arial" panose="020B0604020202020204" pitchFamily="34" charset="0"/>
          <a:ea typeface="Arial Unicode MS" panose="020B0604020202020204" pitchFamily="34" charset="-120"/>
          <a:cs typeface="Arial" panose="020B0604020202020204" pitchFamily="34" charset="0"/>
        </a:defRPr>
      </a:lvl1pPr>
      <a:lvl2pPr algn="ctr" defTabSz="1017588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  <a:ea typeface="新細明體" charset="-120"/>
        </a:defRPr>
      </a:lvl2pPr>
      <a:lvl3pPr algn="ctr" defTabSz="1017588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  <a:ea typeface="新細明體" charset="-120"/>
        </a:defRPr>
      </a:lvl3pPr>
      <a:lvl4pPr algn="ctr" defTabSz="1017588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  <a:ea typeface="新細明體" charset="-120"/>
        </a:defRPr>
      </a:lvl4pPr>
      <a:lvl5pPr algn="ctr" defTabSz="1017588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  <a:ea typeface="新細明體" charset="-120"/>
        </a:defRPr>
      </a:lvl5pPr>
      <a:lvl6pPr marL="457200" algn="ctr" defTabSz="1017588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  <a:ea typeface="新細明體" charset="-120"/>
        </a:defRPr>
      </a:lvl6pPr>
      <a:lvl7pPr marL="914400" algn="ctr" defTabSz="1017588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  <a:ea typeface="新細明體" charset="-120"/>
        </a:defRPr>
      </a:lvl7pPr>
      <a:lvl8pPr marL="1371600" algn="ctr" defTabSz="1017588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  <a:ea typeface="新細明體" charset="-120"/>
        </a:defRPr>
      </a:lvl8pPr>
      <a:lvl9pPr marL="1828800" algn="ctr" defTabSz="1017588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  <a:ea typeface="新細明體" charset="-120"/>
        </a:defRPr>
      </a:lvl9pPr>
    </p:titleStyle>
    <p:bodyStyle>
      <a:lvl1pPr marL="381000" indent="-381000" algn="l" defTabSz="1017588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600" kern="1200">
          <a:solidFill>
            <a:schemeClr val="tx1"/>
          </a:solidFill>
          <a:latin typeface="Arial" panose="020B0604020202020204" pitchFamily="34" charset="0"/>
          <a:ea typeface="Arial Unicode MS" panose="020B0604020202020204" pitchFamily="34" charset="-120"/>
          <a:cs typeface="Arial" panose="020B0604020202020204" pitchFamily="34" charset="0"/>
        </a:defRPr>
      </a:lvl1pPr>
      <a:lvl2pPr marL="827088" indent="-317500" algn="l" defTabSz="1017588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3200" kern="1200">
          <a:solidFill>
            <a:schemeClr val="tx1"/>
          </a:solidFill>
          <a:latin typeface="Arial" panose="020B0604020202020204" pitchFamily="34" charset="0"/>
          <a:ea typeface="Arial Unicode MS" panose="020B0604020202020204" pitchFamily="34" charset="-120"/>
          <a:cs typeface="Arial" panose="020B0604020202020204" pitchFamily="34" charset="0"/>
        </a:defRPr>
      </a:lvl2pPr>
      <a:lvl3pPr marL="1273175" indent="-254000" algn="l" defTabSz="1017588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Arial Unicode MS" panose="020B0604020202020204" pitchFamily="34" charset="-120"/>
          <a:cs typeface="Arial" panose="020B0604020202020204" pitchFamily="34" charset="0"/>
        </a:defRPr>
      </a:lvl3pPr>
      <a:lvl4pPr marL="1782763" indent="-254000" algn="l" defTabSz="1017588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Arial" panose="020B0604020202020204" pitchFamily="34" charset="0"/>
          <a:ea typeface="Arial Unicode MS" panose="020B0604020202020204" pitchFamily="34" charset="-120"/>
          <a:cs typeface="Arial" panose="020B0604020202020204" pitchFamily="34" charset="0"/>
        </a:defRPr>
      </a:lvl4pPr>
      <a:lvl5pPr marL="2292350" indent="-254000" algn="l" defTabSz="1017588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200" kern="1200">
          <a:solidFill>
            <a:schemeClr val="tx1"/>
          </a:solidFill>
          <a:latin typeface="Arial" panose="020B0604020202020204" pitchFamily="34" charset="0"/>
          <a:ea typeface="Arial Unicode MS" panose="020B0604020202020204" pitchFamily="34" charset="-120"/>
          <a:cs typeface="Arial" panose="020B0604020202020204" pitchFamily="34" charset="0"/>
        </a:defRPr>
      </a:lvl5pPr>
      <a:lvl6pPr marL="2802270" indent="-254752" algn="l" defTabSz="1019007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311774" indent="-254752" algn="l" defTabSz="1019007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21278" indent="-254752" algn="l" defTabSz="1019007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30781" indent="-254752" algn="l" defTabSz="1019007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101900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9504" algn="l" defTabSz="101900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9007" algn="l" defTabSz="101900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8511" algn="l" defTabSz="101900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8015" algn="l" defTabSz="101900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47518" algn="l" defTabSz="101900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57022" algn="l" defTabSz="101900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66526" algn="l" defTabSz="101900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76029" algn="l" defTabSz="101900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tiff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hyperlink" Target="http://cs231n.stanford.edu/syllabus.html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rxiv.org/pdf/1706.02515.pdf" TargetMode="Externa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2628157-7DD7-4E5A-B012-4D79A6DCFB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3530" y="1128308"/>
            <a:ext cx="8550990" cy="1666369"/>
          </a:xfrm>
        </p:spPr>
        <p:txBody>
          <a:bodyPr/>
          <a:lstStyle/>
          <a:p>
            <a:r>
              <a:rPr lang="en-US" altLang="zh-TW" dirty="0"/>
              <a:t>Neural Network Training Tips</a:t>
            </a:r>
            <a:endParaRPr lang="zh-TW" altLang="en-US" dirty="0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47720594-9AF8-4BE9-ACD9-7683ABB819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08998" y="5681095"/>
            <a:ext cx="7409428" cy="936104"/>
          </a:xfrm>
        </p:spPr>
        <p:txBody>
          <a:bodyPr/>
          <a:lstStyle/>
          <a:p>
            <a:r>
              <a:rPr lang="en-US" altLang="zh-TW" dirty="0"/>
              <a:t>Lecturer :</a:t>
            </a:r>
            <a:r>
              <a:rPr lang="zh-TW" altLang="en-US" dirty="0"/>
              <a:t> </a:t>
            </a:r>
            <a:r>
              <a:rPr lang="en-US" altLang="zh-TW" dirty="0"/>
              <a:t>Yu-</a:t>
            </a:r>
            <a:r>
              <a:rPr lang="en-US" altLang="zh-TW" dirty="0" err="1"/>
              <a:t>Lun</a:t>
            </a:r>
            <a:r>
              <a:rPr lang="en-US" altLang="zh-TW" dirty="0"/>
              <a:t> , Chang</a:t>
            </a:r>
          </a:p>
          <a:p>
            <a:r>
              <a:rPr lang="en-US" altLang="zh-TW" dirty="0"/>
              <a:t>Media IC &amp; System Lab</a:t>
            </a:r>
            <a:endParaRPr lang="zh-TW" altLang="en-US" dirty="0"/>
          </a:p>
        </p:txBody>
      </p:sp>
      <p:pic>
        <p:nvPicPr>
          <p:cNvPr id="4" name="Shape 61">
            <a:extLst>
              <a:ext uri="{FF2B5EF4-FFF2-40B4-BE49-F238E27FC236}">
                <a16:creationId xmlns:a16="http://schemas.microsoft.com/office/drawing/2014/main" id="{EDCB8537-704C-43B5-9D96-0B2EAF911A4F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761742" y="2891951"/>
            <a:ext cx="4536504" cy="26918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404846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A0A9851-34EA-AE47-8CC7-F7E7AB7986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/>
              <a:t>Data Preprocessing</a:t>
            </a:r>
            <a:endParaRPr kumimoji="1" lang="zh-TW" altLang="en-US" dirty="0"/>
          </a:p>
        </p:txBody>
      </p:sp>
      <p:pic>
        <p:nvPicPr>
          <p:cNvPr id="7" name="內容版面配置區 6">
            <a:extLst>
              <a:ext uri="{FF2B5EF4-FFF2-40B4-BE49-F238E27FC236}">
                <a16:creationId xmlns:a16="http://schemas.microsoft.com/office/drawing/2014/main" id="{49BEAA1C-EACD-0B47-BB35-9E35BBEF5C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2626" y="2302818"/>
            <a:ext cx="9053512" cy="3471109"/>
          </a:xfrm>
          <a:prstGeom prst="rect">
            <a:avLst/>
          </a:prstGeom>
        </p:spPr>
      </p:pic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5FE1D9C1-7C6F-A84C-BEBF-1788CDE171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Media IC &amp; System Lab</a:t>
            </a:r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8FF6FD9D-2B8A-C942-8442-7A38DE65C2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2FA740-4314-4FDC-8EC8-D4C3DFAD85D0}" type="slidenum">
              <a:rPr lang="zh-TW" altLang="en-US" smtClean="0"/>
              <a:pPr>
                <a:defRPr/>
              </a:pPr>
              <a:t>10</a:t>
            </a:fld>
            <a:endParaRPr lang="zh-TW" altLang="en-US"/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B8C395D8-66DE-7F43-B67A-00D26B40B7C2}"/>
              </a:ext>
            </a:extLst>
          </p:cNvPr>
          <p:cNvSpPr txBox="1"/>
          <p:nvPr/>
        </p:nvSpPr>
        <p:spPr>
          <a:xfrm>
            <a:off x="4711179" y="5889630"/>
            <a:ext cx="36724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dirty="0"/>
              <a:t>You want zero-mean data !</a:t>
            </a:r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658313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AA4CF7D-5B27-5B49-B9DB-53CD5D51B2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/>
              <a:t>TLDR , In practice</a:t>
            </a:r>
            <a:endParaRPr kumimoji="1" lang="zh-TW" altLang="en-US" dirty="0"/>
          </a:p>
        </p:txBody>
      </p:sp>
      <p:pic>
        <p:nvPicPr>
          <p:cNvPr id="7" name="內容版面配置區 6">
            <a:extLst>
              <a:ext uri="{FF2B5EF4-FFF2-40B4-BE49-F238E27FC236}">
                <a16:creationId xmlns:a16="http://schemas.microsoft.com/office/drawing/2014/main" id="{C6AAC738-8EC5-0A48-8BF8-803080218B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2490" y="2086794"/>
            <a:ext cx="9435007" cy="4045289"/>
          </a:xfrm>
          <a:prstGeom prst="rect">
            <a:avLst/>
          </a:prstGeom>
        </p:spPr>
      </p:pic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3415FA44-6FF9-3543-AF43-1982233CF0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Media IC &amp; System Lab</a:t>
            </a:r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34BC248-C6F8-BC4B-B6F4-FD22F1152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2FA740-4314-4FDC-8EC8-D4C3DFAD85D0}" type="slidenum">
              <a:rPr lang="zh-TW" altLang="en-US" smtClean="0"/>
              <a:pPr>
                <a:defRPr/>
              </a:pPr>
              <a:t>11</a:t>
            </a:fld>
            <a:endParaRPr lang="zh-TW" altLang="en-US"/>
          </a:p>
        </p:txBody>
      </p:sp>
      <p:sp>
        <p:nvSpPr>
          <p:cNvPr id="8" name="7 點星形 7">
            <a:extLst>
              <a:ext uri="{FF2B5EF4-FFF2-40B4-BE49-F238E27FC236}">
                <a16:creationId xmlns:a16="http://schemas.microsoft.com/office/drawing/2014/main" id="{7A973D8E-E206-4545-8287-11A4B5375B86}"/>
              </a:ext>
            </a:extLst>
          </p:cNvPr>
          <p:cNvSpPr/>
          <p:nvPr/>
        </p:nvSpPr>
        <p:spPr>
          <a:xfrm>
            <a:off x="179202" y="4607074"/>
            <a:ext cx="648072" cy="576064"/>
          </a:xfrm>
          <a:prstGeom prst="star7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0286219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371F0A7-4291-42E2-B686-080F3BF08C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Weight Initialization</a:t>
            </a:r>
            <a:endParaRPr lang="zh-TW" altLang="en-US" dirty="0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9B50B34A-44FB-4CFE-9853-70A658FFAA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Media IC &amp; System Lab</a:t>
            </a:r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3068B4F-59B3-4AF9-8D58-A443F261D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2FA740-4314-4FDC-8EC8-D4C3DFAD85D0}" type="slidenum">
              <a:rPr lang="zh-TW" altLang="en-US" smtClean="0"/>
              <a:pPr>
                <a:defRPr/>
              </a:pPr>
              <a:t>12</a:t>
            </a:fld>
            <a:endParaRPr lang="zh-TW" altLang="en-US"/>
          </a:p>
        </p:txBody>
      </p:sp>
      <p:pic>
        <p:nvPicPr>
          <p:cNvPr id="7" name="內容版面配置區 3">
            <a:extLst>
              <a:ext uri="{FF2B5EF4-FFF2-40B4-BE49-F238E27FC236}">
                <a16:creationId xmlns:a16="http://schemas.microsoft.com/office/drawing/2014/main" id="{81DAE7DE-6BC6-47B2-B4BE-FC05639C22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7706" y="1942778"/>
            <a:ext cx="5184576" cy="3379502"/>
          </a:xfr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1B6D295F-5465-674A-A7CA-4BC7303644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894" y="5552771"/>
            <a:ext cx="8458200" cy="71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0063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EC2982D-C7EA-48B8-ABC1-AA73B1CCE0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Normal Distribution?</a:t>
            </a:r>
            <a:endParaRPr lang="zh-TW" altLang="en-US" dirty="0"/>
          </a:p>
        </p:txBody>
      </p:sp>
      <p:pic>
        <p:nvPicPr>
          <p:cNvPr id="7" name="內容版面配置區 6">
            <a:extLst>
              <a:ext uri="{FF2B5EF4-FFF2-40B4-BE49-F238E27FC236}">
                <a16:creationId xmlns:a16="http://schemas.microsoft.com/office/drawing/2014/main" id="{FA3AAFB1-FF57-6A45-8100-A6678C1E4B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7506" y="1870770"/>
            <a:ext cx="9053512" cy="4401012"/>
          </a:xfrm>
          <a:prstGeom prst="rect">
            <a:avLst/>
          </a:prstGeom>
        </p:spPr>
      </p:pic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E0ADDABF-9507-41F9-BE41-7ECCDD407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Media IC &amp; System Lab</a:t>
            </a:r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32459F42-C814-42A5-879E-01BB2DBA1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2FA740-4314-4FDC-8EC8-D4C3DFAD85D0}" type="slidenum">
              <a:rPr lang="zh-TW" altLang="en-US" smtClean="0"/>
              <a:pPr>
                <a:defRPr/>
              </a:pPr>
              <a:t>13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261174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44B690E-4BC7-9B4F-BA06-3600EC2A2E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zh-TW" sz="3200" dirty="0">
                <a:ea typeface="ArialMT"/>
              </a:rPr>
              <a:t>Weight Initialization: Activation statistics </a:t>
            </a:r>
            <a:endParaRPr kumimoji="1" lang="zh-TW" altLang="en-US" dirty="0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83DA9628-CC0B-8F4A-A42C-ED29D2487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Media IC &amp; System Lab</a:t>
            </a:r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D537F0CD-266D-6247-8A52-06B854A64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2FA740-4314-4FDC-8EC8-D4C3DFAD85D0}" type="slidenum">
              <a:rPr lang="zh-TW" altLang="en-US" smtClean="0"/>
              <a:pPr>
                <a:defRPr/>
              </a:pPr>
              <a:t>14</a:t>
            </a:fld>
            <a:endParaRPr lang="zh-TW" altLang="en-US"/>
          </a:p>
        </p:txBody>
      </p:sp>
      <p:pic>
        <p:nvPicPr>
          <p:cNvPr id="1029" name="Picture 5" descr="page50image65192560">
            <a:extLst>
              <a:ext uri="{FF2B5EF4-FFF2-40B4-BE49-F238E27FC236}">
                <a16:creationId xmlns:a16="http://schemas.microsoft.com/office/drawing/2014/main" id="{44381D11-04C4-F84C-A543-92D7C864BC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985000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內容版面配置區 12">
            <a:extLst>
              <a:ext uri="{FF2B5EF4-FFF2-40B4-BE49-F238E27FC236}">
                <a16:creationId xmlns:a16="http://schemas.microsoft.com/office/drawing/2014/main" id="{F9F66317-C447-E440-85F7-89E5A7C6EE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5473" y="2014786"/>
            <a:ext cx="6210300" cy="2260600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D32D2645-CB75-4F41-A3B4-B21B8DBCD0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9" y="4823098"/>
            <a:ext cx="10059988" cy="2091681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2ED6AE4B-2808-1A40-8307-32BD8ADBE8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5773" y="2011525"/>
            <a:ext cx="3429249" cy="1788678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105B1C02-532D-A042-8F29-5E8DB1D3F2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53347" y="3775609"/>
            <a:ext cx="3594100" cy="596900"/>
          </a:xfrm>
          <a:prstGeom prst="rect">
            <a:avLst/>
          </a:prstGeom>
        </p:spPr>
      </p:pic>
      <p:pic>
        <p:nvPicPr>
          <p:cNvPr id="1025" name="Picture 1" descr="page50image65192560">
            <a:extLst>
              <a:ext uri="{FF2B5EF4-FFF2-40B4-BE49-F238E27FC236}">
                <a16:creationId xmlns:a16="http://schemas.microsoft.com/office/drawing/2014/main" id="{97F77435-1110-BA4A-AF7E-E2B14E0B2C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985000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page50image65192560">
            <a:extLst>
              <a:ext uri="{FF2B5EF4-FFF2-40B4-BE49-F238E27FC236}">
                <a16:creationId xmlns:a16="http://schemas.microsoft.com/office/drawing/2014/main" id="{6DD7A450-E4E7-3B43-9B92-649CB4F995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985000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6784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20B5342-6DC3-E34B-A058-4C5D43C0A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/>
              <a:t>Increase </a:t>
            </a:r>
            <a:r>
              <a:rPr kumimoji="1" lang="en-US" altLang="zh-TW" dirty="0" err="1"/>
              <a:t>std</a:t>
            </a:r>
            <a:endParaRPr kumimoji="1" lang="zh-TW" altLang="en-US" dirty="0"/>
          </a:p>
        </p:txBody>
      </p:sp>
      <p:pic>
        <p:nvPicPr>
          <p:cNvPr id="7" name="內容版面配置區 6">
            <a:extLst>
              <a:ext uri="{FF2B5EF4-FFF2-40B4-BE49-F238E27FC236}">
                <a16:creationId xmlns:a16="http://schemas.microsoft.com/office/drawing/2014/main" id="{7361C3CA-E236-5145-B2C5-9A758BA517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9474" y="2230810"/>
            <a:ext cx="9589536" cy="4176464"/>
          </a:xfrm>
          <a:prstGeom prst="rect">
            <a:avLst/>
          </a:prstGeom>
        </p:spPr>
      </p:pic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8CE516F5-9690-4945-9E7F-03A02DC8EF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Media IC &amp; System Lab</a:t>
            </a:r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A620CBC-F3C0-F14F-BD10-9C58B9ABB5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2FA740-4314-4FDC-8EC8-D4C3DFAD85D0}" type="slidenum">
              <a:rPr lang="zh-TW" altLang="en-US" smtClean="0"/>
              <a:pPr>
                <a:defRPr/>
              </a:pPr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48951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0FA82A7-D02C-0C4B-9825-3843A09E2F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altLang="zh-TW" sz="3600" dirty="0">
                <a:latin typeface="ArialMT"/>
              </a:rPr>
              <a:t>Weight Initialization: “Xavier” Initialization </a:t>
            </a:r>
            <a:endParaRPr kumimoji="1" lang="zh-TW" altLang="en-US" sz="3600" dirty="0"/>
          </a:p>
        </p:txBody>
      </p:sp>
      <p:pic>
        <p:nvPicPr>
          <p:cNvPr id="7" name="內容版面配置區 6">
            <a:extLst>
              <a:ext uri="{FF2B5EF4-FFF2-40B4-BE49-F238E27FC236}">
                <a16:creationId xmlns:a16="http://schemas.microsoft.com/office/drawing/2014/main" id="{0D33D9D1-891E-6E49-ACA3-3B35B3E32F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9474" y="1847864"/>
            <a:ext cx="6565900" cy="2108200"/>
          </a:xfrm>
          <a:prstGeom prst="rect">
            <a:avLst/>
          </a:prstGeom>
        </p:spPr>
      </p:pic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BC5339C4-E27A-3549-BA08-0A4F59373E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Media IC &amp; System Lab</a:t>
            </a:r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2827BB10-5829-8642-8D01-7F2FE7ACEF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2FA740-4314-4FDC-8EC8-D4C3DFAD85D0}" type="slidenum">
              <a:rPr lang="zh-TW" altLang="en-US" smtClean="0"/>
              <a:pPr>
                <a:defRPr/>
              </a:pPr>
              <a:t>16</a:t>
            </a:fld>
            <a:endParaRPr lang="zh-TW" altLang="en-US"/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55840652-FDB7-B14F-9E1F-A1C30CC3AC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441" y="4607074"/>
            <a:ext cx="8589106" cy="1711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755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DAF3CDE-28E6-5440-BB57-A307BB4BBC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/>
              <a:t>How about </a:t>
            </a:r>
            <a:r>
              <a:rPr kumimoji="1" lang="en-US" altLang="zh-TW" dirty="0" err="1"/>
              <a:t>ReLU</a:t>
            </a:r>
            <a:endParaRPr kumimoji="1" lang="zh-TW" altLang="en-US" dirty="0"/>
          </a:p>
        </p:txBody>
      </p:sp>
      <p:pic>
        <p:nvPicPr>
          <p:cNvPr id="7" name="內容版面配置區 6">
            <a:extLst>
              <a:ext uri="{FF2B5EF4-FFF2-40B4-BE49-F238E27FC236}">
                <a16:creationId xmlns:a16="http://schemas.microsoft.com/office/drawing/2014/main" id="{43F59953-B4CC-1548-8B09-6B8262DB92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46914"/>
          <a:stretch/>
        </p:blipFill>
        <p:spPr>
          <a:xfrm>
            <a:off x="315075" y="2230810"/>
            <a:ext cx="9714132" cy="2076633"/>
          </a:xfrm>
          <a:prstGeom prst="rect">
            <a:avLst/>
          </a:prstGeom>
        </p:spPr>
      </p:pic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FE979E1B-5F69-BD47-828C-5385140DF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Media IC &amp; System Lab</a:t>
            </a:r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6155B4FB-D139-564A-9A5A-935C5492E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2FA740-4314-4FDC-8EC8-D4C3DFAD85D0}" type="slidenum">
              <a:rPr lang="zh-TW" altLang="en-US" smtClean="0"/>
              <a:pPr>
                <a:defRPr/>
              </a:pPr>
              <a:t>17</a:t>
            </a:fld>
            <a:endParaRPr lang="zh-TW" altLang="en-US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CEE66715-16D9-A940-93E3-03E0E1F9E7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88" y="4759603"/>
            <a:ext cx="9956800" cy="199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8675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5FDD375-0BCD-CA4B-B69A-61EFCE888B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zh-TW" sz="3600" dirty="0">
                <a:ea typeface="ArialMT"/>
              </a:rPr>
              <a:t>Weight Initialization: Kaiming Initialization </a:t>
            </a:r>
            <a:endParaRPr kumimoji="1" lang="zh-TW" altLang="en-US" sz="3600" dirty="0"/>
          </a:p>
        </p:txBody>
      </p:sp>
      <p:pic>
        <p:nvPicPr>
          <p:cNvPr id="8" name="內容版面配置區 7">
            <a:extLst>
              <a:ext uri="{FF2B5EF4-FFF2-40B4-BE49-F238E27FC236}">
                <a16:creationId xmlns:a16="http://schemas.microsoft.com/office/drawing/2014/main" id="{2E88DB8B-FFC2-0C4E-AC19-506483F948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03386" y="1679227"/>
            <a:ext cx="7053215" cy="2229545"/>
          </a:xfrm>
          <a:prstGeom prst="rect">
            <a:avLst/>
          </a:prstGeom>
        </p:spPr>
      </p:pic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2B65CA2B-E7AE-5743-BD0B-E2ED4630A6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Media IC &amp; System Lab</a:t>
            </a:r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098924E4-66DE-6F43-ABE5-F716E15B8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2FA740-4314-4FDC-8EC8-D4C3DFAD85D0}" type="slidenum">
              <a:rPr lang="zh-TW" altLang="en-US" smtClean="0"/>
              <a:pPr>
                <a:defRPr/>
              </a:pPr>
              <a:t>18</a:t>
            </a:fld>
            <a:endParaRPr lang="zh-TW" altLang="en-US"/>
          </a:p>
        </p:txBody>
      </p:sp>
      <p:pic>
        <p:nvPicPr>
          <p:cNvPr id="2049" name="Picture 1" descr="page62image75552224">
            <a:extLst>
              <a:ext uri="{FF2B5EF4-FFF2-40B4-BE49-F238E27FC236}">
                <a16:creationId xmlns:a16="http://schemas.microsoft.com/office/drawing/2014/main" id="{BA6E610A-EA4E-BC45-9526-3DDDEDDE3C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674100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34616C12-4E7A-9B42-B056-CF78881502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8" y="5135563"/>
            <a:ext cx="10058400" cy="2070100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0D682A16-FC44-FE4A-9F90-459AC49DCC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4043" y="3959002"/>
            <a:ext cx="37719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759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A89F4261-784F-FD40-B8EE-15B13ADA02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Media IC &amp; System Lab</a:t>
            </a:r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974895D4-24A8-F243-B98D-EE3A67DEA5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F65809-E826-4E9D-A157-AACA1ADFA2B6}" type="slidenum">
              <a:rPr lang="zh-TW" altLang="en-US" smtClean="0"/>
              <a:pPr>
                <a:defRPr/>
              </a:pPr>
              <a:t>19</a:t>
            </a:fld>
            <a:endParaRPr lang="zh-TW" altLang="en-US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6CE1D331-2360-3645-870A-ABC7F3CB4C78}"/>
              </a:ext>
            </a:extLst>
          </p:cNvPr>
          <p:cNvSpPr txBox="1"/>
          <p:nvPr/>
        </p:nvSpPr>
        <p:spPr>
          <a:xfrm>
            <a:off x="1357586" y="1582738"/>
            <a:ext cx="74168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600" dirty="0"/>
              <a:t>It is not so important for using which initialization method…</a:t>
            </a:r>
            <a:endParaRPr kumimoji="1" lang="zh-TW" altLang="en-US" sz="3600" dirty="0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31EBA091-4FD6-A840-B88C-2881610F87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9874" y="3670970"/>
            <a:ext cx="1910330" cy="158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4506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C082761-6D02-47AE-A681-93878C62C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Outline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ECF881F-85B8-41C3-BBFA-2644F508EB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sz="2400" dirty="0"/>
              <a:t>Problems of activation functions</a:t>
            </a:r>
          </a:p>
          <a:p>
            <a:r>
              <a:rPr lang="en-US" altLang="zh-TW" sz="2400" dirty="0"/>
              <a:t>Data preprocessing</a:t>
            </a:r>
          </a:p>
          <a:p>
            <a:r>
              <a:rPr lang="en-US" altLang="zh-TW" sz="2400" dirty="0"/>
              <a:t>Weight initialization</a:t>
            </a:r>
          </a:p>
          <a:p>
            <a:r>
              <a:rPr lang="en-US" altLang="zh-TW" sz="2400" dirty="0"/>
              <a:t>Batch normalization</a:t>
            </a:r>
          </a:p>
          <a:p>
            <a:r>
              <a:rPr lang="en-US" altLang="zh-TW" sz="2400" dirty="0"/>
              <a:t>Transfer learning</a:t>
            </a:r>
          </a:p>
          <a:p>
            <a:r>
              <a:rPr lang="en-US" altLang="zh-TW" sz="2400" dirty="0"/>
              <a:t>Optimizer</a:t>
            </a:r>
          </a:p>
          <a:p>
            <a:r>
              <a:rPr lang="en-US" altLang="zh-TW" sz="2400" dirty="0"/>
              <a:t>Learning Rate</a:t>
            </a:r>
          </a:p>
          <a:p>
            <a:r>
              <a:rPr lang="en-US" altLang="zh-TW" sz="2400" dirty="0"/>
              <a:t>Dropout</a:t>
            </a:r>
          </a:p>
          <a:p>
            <a:r>
              <a:rPr lang="en-US" altLang="zh-TW" sz="2400" dirty="0"/>
              <a:t>Data augmentation</a:t>
            </a:r>
          </a:p>
          <a:p>
            <a:r>
              <a:rPr lang="en-US" altLang="zh-TW" sz="2400" dirty="0"/>
              <a:t>Choosing Hyperparameters</a:t>
            </a:r>
            <a:endParaRPr lang="zh-TW" altLang="en-US" dirty="0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0A69998B-E31E-4225-8D00-22075C296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Media IC &amp; System Lab</a:t>
            </a:r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949DEE49-DDB8-4C77-96D1-6E10B2321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2FA740-4314-4FDC-8EC8-D4C3DFAD85D0}" type="slidenum">
              <a:rPr lang="zh-TW" altLang="en-US" smtClean="0"/>
              <a:pPr>
                <a:defRPr/>
              </a:pPr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217595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6D10A85-DC8B-1F4D-A996-76E151CDE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/>
              <a:t>Batch Normalization</a:t>
            </a:r>
            <a:endParaRPr kumimoji="1" lang="zh-TW" altLang="en-US" dirty="0"/>
          </a:p>
        </p:txBody>
      </p:sp>
      <p:pic>
        <p:nvPicPr>
          <p:cNvPr id="7" name="內容版面配置區 6">
            <a:extLst>
              <a:ext uri="{FF2B5EF4-FFF2-40B4-BE49-F238E27FC236}">
                <a16:creationId xmlns:a16="http://schemas.microsoft.com/office/drawing/2014/main" id="{4F472EDF-1930-EC49-BF13-68C70D62FA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23050" y="1726754"/>
            <a:ext cx="3276600" cy="584200"/>
          </a:xfrm>
          <a:prstGeom prst="rect">
            <a:avLst/>
          </a:prstGeom>
        </p:spPr>
      </p:pic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0BFB08BA-6D5A-C74B-89F0-27830C3BB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Media IC &amp; System Lab</a:t>
            </a:r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92A033B2-1A99-C74E-B14B-A6B4D8EA7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2FA740-4314-4FDC-8EC8-D4C3DFAD85D0}" type="slidenum">
              <a:rPr lang="zh-TW" altLang="en-US" smtClean="0"/>
              <a:pPr>
                <a:defRPr/>
              </a:pPr>
              <a:t>20</a:t>
            </a:fld>
            <a:endParaRPr lang="zh-TW" altLang="en-US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F0A2CF93-5BD2-BF49-8641-34747035CE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350" y="2446834"/>
            <a:ext cx="9639300" cy="427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7540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DBA708D-9424-2240-9195-CE6D64546E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/>
              <a:t>Batch Normalization</a:t>
            </a:r>
            <a:endParaRPr kumimoji="1" lang="zh-TW" altLang="en-US" dirty="0"/>
          </a:p>
        </p:txBody>
      </p:sp>
      <p:pic>
        <p:nvPicPr>
          <p:cNvPr id="7" name="內容版面配置區 6">
            <a:extLst>
              <a:ext uri="{FF2B5EF4-FFF2-40B4-BE49-F238E27FC236}">
                <a16:creationId xmlns:a16="http://schemas.microsoft.com/office/drawing/2014/main" id="{6C6CB115-DFD8-7B44-98A6-4A2C962145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9474" y="2014786"/>
            <a:ext cx="3759200" cy="4089400"/>
          </a:xfrm>
          <a:prstGeom prst="rect">
            <a:avLst/>
          </a:prstGeom>
        </p:spPr>
      </p:pic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085DF928-F5AB-684E-9B12-17F6AC4B5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Media IC &amp; System Lab</a:t>
            </a:r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21F11A0C-1B73-134D-9FF3-9349E3EAE2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2FA740-4314-4FDC-8EC8-D4C3DFAD85D0}" type="slidenum">
              <a:rPr lang="zh-TW" altLang="en-US" smtClean="0"/>
              <a:pPr>
                <a:defRPr/>
              </a:pPr>
              <a:t>21</a:t>
            </a:fld>
            <a:endParaRPr lang="zh-TW" altLang="en-US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8DE5A362-1091-B74B-A43A-44124DDF14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8402" y="2407198"/>
            <a:ext cx="5428945" cy="3304575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75E0D07E-B535-6B4A-A02C-FBB96C1D49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7056" y="5849991"/>
            <a:ext cx="3962400" cy="74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096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5351C90-84A7-2548-B888-452B2A471B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/>
              <a:t>Batch Normalization</a:t>
            </a:r>
            <a:endParaRPr kumimoji="1" lang="zh-TW" altLang="en-US" dirty="0"/>
          </a:p>
        </p:txBody>
      </p:sp>
      <p:pic>
        <p:nvPicPr>
          <p:cNvPr id="7" name="內容版面配置區 6">
            <a:extLst>
              <a:ext uri="{FF2B5EF4-FFF2-40B4-BE49-F238E27FC236}">
                <a16:creationId xmlns:a16="http://schemas.microsoft.com/office/drawing/2014/main" id="{0A9D4236-F5FF-594E-A54D-3A046BA504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5458" y="1798762"/>
            <a:ext cx="3305167" cy="2448272"/>
          </a:xfrm>
          <a:prstGeom prst="rect">
            <a:avLst/>
          </a:prstGeom>
        </p:spPr>
      </p:pic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6BDB64EA-A2AC-9D4E-A694-E54B8B749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Media IC &amp; System Lab</a:t>
            </a:r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6E9E7D6F-C3DA-1046-B18D-4A0F178AD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2FA740-4314-4FDC-8EC8-D4C3DFAD85D0}" type="slidenum">
              <a:rPr lang="zh-TW" altLang="en-US" smtClean="0"/>
              <a:pPr>
                <a:defRPr/>
              </a:pPr>
              <a:t>22</a:t>
            </a:fld>
            <a:endParaRPr lang="zh-TW" altLang="en-US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D8DD17A3-5AEA-0C4C-8624-2EAC368B8A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0625" y="2081684"/>
            <a:ext cx="6362700" cy="4330700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6C2357D2-DD4B-1741-999E-909BDCBB9C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135" y="4835423"/>
            <a:ext cx="3122490" cy="1215466"/>
          </a:xfrm>
          <a:prstGeom prst="rect">
            <a:avLst/>
          </a:prstGeom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EC845202-6EF0-3242-840F-96D8B11E91B7}"/>
              </a:ext>
            </a:extLst>
          </p:cNvPr>
          <p:cNvSpPr txBox="1"/>
          <p:nvPr/>
        </p:nvSpPr>
        <p:spPr>
          <a:xfrm>
            <a:off x="2930318" y="6412384"/>
            <a:ext cx="64087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dirty="0">
                <a:solidFill>
                  <a:srgbClr val="FF0000"/>
                </a:solidFill>
              </a:rPr>
              <a:t>N</a:t>
            </a:r>
            <a:r>
              <a:rPr kumimoji="1" lang="en-US" altLang="zh-TW" dirty="0">
                <a:solidFill>
                  <a:srgbClr val="FF0000"/>
                </a:solidFill>
                <a:sym typeface="Wingdings" pitchFamily="2" charset="2"/>
              </a:rPr>
              <a:t> mini-batch size during training.</a:t>
            </a:r>
          </a:p>
          <a:p>
            <a:r>
              <a:rPr lang="en-US" altLang="zh-TW" dirty="0">
                <a:solidFill>
                  <a:srgbClr val="FF0000"/>
                </a:solidFill>
                <a:sym typeface="Wingdings" pitchFamily="2" charset="2"/>
              </a:rPr>
              <a:t>What about testing ??</a:t>
            </a:r>
            <a:endParaRPr kumimoji="1" lang="zh-TW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5275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AEB99B2-9DA9-2345-9371-3FC9F89E7A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/>
              <a:t>BN -- Testing Time</a:t>
            </a:r>
            <a:endParaRPr kumimoji="1" lang="zh-TW" altLang="en-US" dirty="0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A5ABA7F4-FB28-954F-BF68-D09C24873A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Media IC &amp; System Lab</a:t>
            </a:r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A51F873B-1539-084D-9FC5-24F8D22F0F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2FA740-4314-4FDC-8EC8-D4C3DFAD85D0}" type="slidenum">
              <a:rPr lang="zh-TW" altLang="en-US" smtClean="0"/>
              <a:pPr>
                <a:defRPr/>
              </a:pPr>
              <a:t>23</a:t>
            </a:fld>
            <a:endParaRPr lang="zh-TW" altLang="en-US"/>
          </a:p>
        </p:txBody>
      </p:sp>
      <p:pic>
        <p:nvPicPr>
          <p:cNvPr id="10" name="內容版面配置區 9">
            <a:extLst>
              <a:ext uri="{FF2B5EF4-FFF2-40B4-BE49-F238E27FC236}">
                <a16:creationId xmlns:a16="http://schemas.microsoft.com/office/drawing/2014/main" id="{F1A55705-512D-3646-9507-9212B06F39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5458" y="1942778"/>
            <a:ext cx="3305444" cy="2232248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BA7E8BFF-5146-594B-81E1-5319734A38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0100" y="1942778"/>
            <a:ext cx="6565900" cy="4343400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8180F26B-77F2-D148-B0B2-9FA9DFAEDF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855" y="5183138"/>
            <a:ext cx="3206650" cy="1272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394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008B709-FF2F-2842-B318-019F8DC250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/>
              <a:t>2D-BN for </a:t>
            </a:r>
            <a:r>
              <a:rPr kumimoji="1" lang="en-US" altLang="zh-TW" dirty="0" err="1"/>
              <a:t>ConvNet</a:t>
            </a:r>
            <a:endParaRPr kumimoji="1" lang="zh-TW" altLang="en-US" dirty="0"/>
          </a:p>
        </p:txBody>
      </p:sp>
      <p:pic>
        <p:nvPicPr>
          <p:cNvPr id="7" name="內容版面配置區 6">
            <a:extLst>
              <a:ext uri="{FF2B5EF4-FFF2-40B4-BE49-F238E27FC236}">
                <a16:creationId xmlns:a16="http://schemas.microsoft.com/office/drawing/2014/main" id="{53F5C158-9C7A-C34C-87D8-FDC8142007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515" y="1726754"/>
            <a:ext cx="3771478" cy="3481364"/>
          </a:xfrm>
          <a:prstGeom prst="rect">
            <a:avLst/>
          </a:prstGeom>
        </p:spPr>
      </p:pic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304EAB67-94F5-2D43-95DE-AD73A2F1B2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Media IC &amp; System Lab</a:t>
            </a:r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2FF13E60-071A-B249-A7D2-C33D13067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2FA740-4314-4FDC-8EC8-D4C3DFAD85D0}" type="slidenum">
              <a:rPr lang="zh-TW" altLang="en-US" smtClean="0"/>
              <a:pPr>
                <a:defRPr/>
              </a:pPr>
              <a:t>24</a:t>
            </a:fld>
            <a:endParaRPr lang="zh-TW" altLang="en-US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2BF0F627-A368-F840-80D0-1DF9C26AB5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1600" y="2257120"/>
            <a:ext cx="5422900" cy="408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3294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52A7BE1-2744-9A45-BDF3-823B306D4E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/>
              <a:t>In practice</a:t>
            </a:r>
            <a:endParaRPr kumimoji="1" lang="zh-TW" altLang="en-US" dirty="0"/>
          </a:p>
        </p:txBody>
      </p:sp>
      <p:pic>
        <p:nvPicPr>
          <p:cNvPr id="7" name="內容版面配置區 6">
            <a:extLst>
              <a:ext uri="{FF2B5EF4-FFF2-40B4-BE49-F238E27FC236}">
                <a16:creationId xmlns:a16="http://schemas.microsoft.com/office/drawing/2014/main" id="{3D202AD7-2ACE-F346-B044-F17EDFBC8F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5458" y="1870770"/>
            <a:ext cx="2476500" cy="4597400"/>
          </a:xfrm>
          <a:prstGeom prst="rect">
            <a:avLst/>
          </a:prstGeom>
        </p:spPr>
      </p:pic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101831E9-9248-A04E-A802-D0F681E5C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Media IC &amp; System Lab</a:t>
            </a:r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F898032C-8CEA-C648-ADD8-00DA28F280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2FA740-4314-4FDC-8EC8-D4C3DFAD85D0}" type="slidenum">
              <a:rPr lang="zh-TW" altLang="en-US" smtClean="0"/>
              <a:pPr>
                <a:defRPr/>
              </a:pPr>
              <a:t>25</a:t>
            </a:fld>
            <a:endParaRPr lang="zh-TW" altLang="en-US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34D11FD8-57E2-124F-911F-DEF1AA0735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1958" y="1874877"/>
            <a:ext cx="7076846" cy="2448272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1300466B-379F-F740-A1A8-1574962489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7009" y="5001832"/>
            <a:ext cx="6806743" cy="787654"/>
          </a:xfrm>
          <a:prstGeom prst="rect">
            <a:avLst/>
          </a:prstGeom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B3C146BB-41CE-144E-9948-15F26000B658}"/>
              </a:ext>
            </a:extLst>
          </p:cNvPr>
          <p:cNvSpPr txBox="1"/>
          <p:nvPr/>
        </p:nvSpPr>
        <p:spPr>
          <a:xfrm>
            <a:off x="4295943" y="5739326"/>
            <a:ext cx="54628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dirty="0"/>
              <a:t>Layer Norm, Instance Norm, Group Norm …</a:t>
            </a:r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282751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6A71072-3737-E84B-9D0D-D3D2922CA3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/>
              <a:t>Different Norm…</a:t>
            </a:r>
            <a:endParaRPr kumimoji="1" lang="zh-TW" altLang="en-US" dirty="0"/>
          </a:p>
        </p:txBody>
      </p:sp>
      <p:pic>
        <p:nvPicPr>
          <p:cNvPr id="7" name="內容版面配置區 6">
            <a:extLst>
              <a:ext uri="{FF2B5EF4-FFF2-40B4-BE49-F238E27FC236}">
                <a16:creationId xmlns:a16="http://schemas.microsoft.com/office/drawing/2014/main" id="{2F15FD7F-A211-1B44-BFEA-BD12EB3D30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3238" y="2918877"/>
            <a:ext cx="9053512" cy="2977633"/>
          </a:xfrm>
          <a:prstGeom prst="rect">
            <a:avLst/>
          </a:prstGeom>
        </p:spPr>
      </p:pic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541479EC-807E-8341-88EB-9E620F31BC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Media IC &amp; System Lab</a:t>
            </a:r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07155A27-CC63-6147-918A-A5E22F67B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2FA740-4314-4FDC-8EC8-D4C3DFAD85D0}" type="slidenum">
              <a:rPr lang="zh-TW" altLang="en-US" smtClean="0"/>
              <a:pPr>
                <a:defRPr/>
              </a:pPr>
              <a:t>26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157881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970B9F3-C68A-2F4E-A92F-56009B8D81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/>
              <a:t>Problem of SGD Optimizer</a:t>
            </a:r>
            <a:endParaRPr kumimoji="1" lang="zh-TW" altLang="en-US" dirty="0"/>
          </a:p>
        </p:txBody>
      </p:sp>
      <p:pic>
        <p:nvPicPr>
          <p:cNvPr id="7" name="內容版面配置區 6">
            <a:extLst>
              <a:ext uri="{FF2B5EF4-FFF2-40B4-BE49-F238E27FC236}">
                <a16:creationId xmlns:a16="http://schemas.microsoft.com/office/drawing/2014/main" id="{758889A9-FA99-2043-A413-321AAFD437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622" y="1920081"/>
            <a:ext cx="3543300" cy="2438400"/>
          </a:xfrm>
          <a:prstGeom prst="rect">
            <a:avLst/>
          </a:prstGeom>
        </p:spPr>
      </p:pic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2BDA63B4-3660-164F-8A1B-69DA29A5B1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Media IC &amp; System Lab</a:t>
            </a:r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2680037E-02B6-3742-980B-5DC6DD0F1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2FA740-4314-4FDC-8EC8-D4C3DFAD85D0}" type="slidenum">
              <a:rPr lang="zh-TW" altLang="en-US" smtClean="0"/>
              <a:pPr>
                <a:defRPr/>
              </a:pPr>
              <a:t>27</a:t>
            </a:fld>
            <a:endParaRPr lang="zh-TW" altLang="en-US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F1884030-76D1-3644-B6BB-9D0BE1B89D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1950" y="1768748"/>
            <a:ext cx="3556949" cy="3305448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71B35A2A-6DD1-DD42-B667-A9AA68E2A4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222" y="5039122"/>
            <a:ext cx="3568700" cy="1485900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A43FB333-DED7-8141-A962-5051B926ED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99383" y="5543178"/>
            <a:ext cx="3822084" cy="1456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302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19BAA97-DE55-4D28-9DC2-29EDDF861E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Transfer learning</a:t>
            </a:r>
          </a:p>
        </p:txBody>
      </p:sp>
      <p:pic>
        <p:nvPicPr>
          <p:cNvPr id="8" name="內容版面配置區 7" descr="一張含有 桌 的圖片&#10;&#10;自動產生的描述">
            <a:extLst>
              <a:ext uri="{FF2B5EF4-FFF2-40B4-BE49-F238E27FC236}">
                <a16:creationId xmlns:a16="http://schemas.microsoft.com/office/drawing/2014/main" id="{8BD77BCE-FCC1-407C-BF7A-F147F5BA42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3238" y="2013177"/>
            <a:ext cx="9050013" cy="4686954"/>
          </a:xfrm>
        </p:spPr>
      </p:pic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F0916B3B-2036-4CBA-BDEC-DF8009FF3E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Media IC &amp; System Lab</a:t>
            </a:r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88D0DC9B-587E-4678-8874-1F53DBCA14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2FA740-4314-4FDC-8EC8-D4C3DFAD85D0}" type="slidenum">
              <a:rPr lang="zh-TW" altLang="en-US" smtClean="0"/>
              <a:pPr>
                <a:defRPr/>
              </a:pPr>
              <a:t>28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391151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60D3350-6C3C-4329-AA63-488F02553C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Transfer learning</a:t>
            </a:r>
          </a:p>
        </p:txBody>
      </p:sp>
      <p:pic>
        <p:nvPicPr>
          <p:cNvPr id="8" name="內容版面配置區 7" descr="一張含有 桌 的圖片&#10;&#10;自動產生的描述">
            <a:extLst>
              <a:ext uri="{FF2B5EF4-FFF2-40B4-BE49-F238E27FC236}">
                <a16:creationId xmlns:a16="http://schemas.microsoft.com/office/drawing/2014/main" id="{61B054E6-263B-4232-A2FB-98FD37D2A6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3238" y="1942778"/>
            <a:ext cx="8964276" cy="4534533"/>
          </a:xfrm>
        </p:spPr>
      </p:pic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EBC76FDC-5C33-4A9E-A55E-0E047700D1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Media IC &amp; System Lab</a:t>
            </a:r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A74ECAD-E4EB-44BD-A795-88B69B192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2FA740-4314-4FDC-8EC8-D4C3DFAD85D0}" type="slidenum">
              <a:rPr lang="zh-TW" altLang="en-US" smtClean="0"/>
              <a:pPr>
                <a:defRPr/>
              </a:pPr>
              <a:t>29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960232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1E27C72-EAA6-4D5D-8CEB-0C0F8659FB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Activation Function</a:t>
            </a:r>
            <a:endParaRPr lang="zh-TW" altLang="en-US" dirty="0"/>
          </a:p>
        </p:txBody>
      </p:sp>
      <p:pic>
        <p:nvPicPr>
          <p:cNvPr id="7" name="內容版面配置區 6">
            <a:extLst>
              <a:ext uri="{FF2B5EF4-FFF2-40B4-BE49-F238E27FC236}">
                <a16:creationId xmlns:a16="http://schemas.microsoft.com/office/drawing/2014/main" id="{895F095F-718A-BB46-B7FF-A00AC29C16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9474" y="2230810"/>
            <a:ext cx="9342405" cy="4286939"/>
          </a:xfrm>
          <a:prstGeom prst="rect">
            <a:avLst/>
          </a:prstGeom>
        </p:spPr>
      </p:pic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0931CF1E-ABAB-4619-9521-90D2E9E170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Media IC &amp; System Lab</a:t>
            </a:r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9DBF63CE-6D68-4EAC-BDC5-DDB392EB18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2FA740-4314-4FDC-8EC8-D4C3DFAD85D0}" type="slidenum">
              <a:rPr lang="zh-TW" altLang="en-US" smtClean="0"/>
              <a:pPr>
                <a:defRPr/>
              </a:pPr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362800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內容版面配置區 7">
            <a:extLst>
              <a:ext uri="{FF2B5EF4-FFF2-40B4-BE49-F238E27FC236}">
                <a16:creationId xmlns:a16="http://schemas.microsoft.com/office/drawing/2014/main" id="{23500DE6-7C07-42C1-BA34-FD913CE754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9474" y="1438089"/>
            <a:ext cx="9599267" cy="4896544"/>
          </a:xfrm>
        </p:spPr>
      </p:pic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E59ED723-1E59-46C2-B09B-FE98261F23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Media IC &amp; System Lab</a:t>
            </a:r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57A21F2-0406-48BD-AC8F-71F503BE0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2FA740-4314-4FDC-8EC8-D4C3DFAD85D0}" type="slidenum">
              <a:rPr lang="zh-TW" altLang="en-US" smtClean="0"/>
              <a:pPr>
                <a:defRPr/>
              </a:pPr>
              <a:t>30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780234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05C72DD-ACED-D84B-B073-5AC8ABDAE3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/>
              <a:t>SGD + Momentum</a:t>
            </a:r>
            <a:endParaRPr kumimoji="1" lang="zh-TW" altLang="en-US" dirty="0"/>
          </a:p>
        </p:txBody>
      </p:sp>
      <p:pic>
        <p:nvPicPr>
          <p:cNvPr id="7" name="內容版面配置區 6">
            <a:extLst>
              <a:ext uri="{FF2B5EF4-FFF2-40B4-BE49-F238E27FC236}">
                <a16:creationId xmlns:a16="http://schemas.microsoft.com/office/drawing/2014/main" id="{C9A94FE3-E329-6C43-9820-9B68089CF7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3238" y="2131902"/>
            <a:ext cx="4127500" cy="2882900"/>
          </a:xfrm>
          <a:prstGeom prst="rect">
            <a:avLst/>
          </a:prstGeom>
        </p:spPr>
      </p:pic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29D81EC6-347E-564D-B4A4-933A32F591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Media IC &amp; System Lab</a:t>
            </a:r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946727AD-CDAC-6B44-83D5-DA699B5E7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2FA740-4314-4FDC-8EC8-D4C3DFAD85D0}" type="slidenum">
              <a:rPr lang="zh-TW" altLang="en-US" smtClean="0"/>
              <a:pPr>
                <a:defRPr/>
              </a:pPr>
              <a:t>31</a:t>
            </a:fld>
            <a:endParaRPr lang="zh-TW" altLang="en-US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8B59AFBB-F147-5342-BF65-E09F89F70C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3141" y="2081638"/>
            <a:ext cx="4267200" cy="3556000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072262CD-FBED-F54D-9F66-ED477718E2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0194" y="5834827"/>
            <a:ext cx="6959600" cy="93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27534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F2067F7-5A3B-4F55-A5FC-A0F48575F3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Nesterov</a:t>
            </a:r>
            <a:r>
              <a:rPr lang="en-US" dirty="0"/>
              <a:t> Momentum</a:t>
            </a:r>
          </a:p>
        </p:txBody>
      </p:sp>
      <p:pic>
        <p:nvPicPr>
          <p:cNvPr id="8" name="內容版面配置區 7">
            <a:extLst>
              <a:ext uri="{FF2B5EF4-FFF2-40B4-BE49-F238E27FC236}">
                <a16:creationId xmlns:a16="http://schemas.microsoft.com/office/drawing/2014/main" id="{EEF3AE7A-534E-4376-B58A-EDB517B13B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9841"/>
          <a:stretch/>
        </p:blipFill>
        <p:spPr>
          <a:xfrm>
            <a:off x="277466" y="2446834"/>
            <a:ext cx="9540804" cy="3888432"/>
          </a:xfrm>
        </p:spPr>
      </p:pic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66F14E6E-E79A-4AAD-B5D3-7CC9BBE23E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Media IC &amp; System Lab</a:t>
            </a:r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2DBB4740-0315-4631-A091-F0EDAFF0D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2FA740-4314-4FDC-8EC8-D4C3DFAD85D0}" type="slidenum">
              <a:rPr lang="zh-TW" altLang="en-US" smtClean="0"/>
              <a:pPr>
                <a:defRPr/>
              </a:pPr>
              <a:t>32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9053391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02F82AD-6789-B94B-AF47-86A38727D0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/>
              <a:t>All kinds of optimizers…</a:t>
            </a:r>
            <a:endParaRPr kumimoji="1"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E6E5BBE-7137-1641-AEBB-9B1295D32E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TW" dirty="0"/>
              <a:t>SGD</a:t>
            </a:r>
          </a:p>
          <a:p>
            <a:r>
              <a:rPr kumimoji="1" lang="en-US" altLang="zh-TW" dirty="0"/>
              <a:t>SGD + Momentum</a:t>
            </a:r>
          </a:p>
          <a:p>
            <a:r>
              <a:rPr kumimoji="1" lang="en-US" altLang="zh-TW" dirty="0" err="1"/>
              <a:t>AdaGrad</a:t>
            </a:r>
            <a:endParaRPr kumimoji="1" lang="en-US" altLang="zh-TW" dirty="0"/>
          </a:p>
          <a:p>
            <a:r>
              <a:rPr kumimoji="1" lang="en-US" altLang="zh-TW" dirty="0" err="1"/>
              <a:t>RMSProp</a:t>
            </a:r>
            <a:endParaRPr kumimoji="1" lang="en-US" altLang="zh-TW" dirty="0"/>
          </a:p>
          <a:p>
            <a:r>
              <a:rPr kumimoji="1" lang="en-US" altLang="zh-TW" dirty="0"/>
              <a:t>Adam (great!), combining momentum, </a:t>
            </a:r>
            <a:r>
              <a:rPr kumimoji="1" lang="en-US" altLang="zh-TW" dirty="0" err="1"/>
              <a:t>AdaGrad,RMSProp</a:t>
            </a:r>
            <a:endParaRPr kumimoji="1" lang="zh-TW" altLang="en-US" dirty="0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526787F6-4A9B-6842-86DD-76106659B2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Media IC &amp; System Lab</a:t>
            </a:r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5B0EA9CE-51E3-6C4C-910B-FACF43917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2FA740-4314-4FDC-8EC8-D4C3DFAD85D0}" type="slidenum">
              <a:rPr lang="zh-TW" altLang="en-US" smtClean="0"/>
              <a:pPr>
                <a:defRPr/>
              </a:pPr>
              <a:t>33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8429566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770E709-F3C4-D645-B1CE-8B3670E238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/>
              <a:t>Learning Rate</a:t>
            </a:r>
            <a:endParaRPr kumimoji="1" lang="zh-TW" altLang="en-US" dirty="0"/>
          </a:p>
        </p:txBody>
      </p:sp>
      <p:pic>
        <p:nvPicPr>
          <p:cNvPr id="7" name="內容版面配置區 6">
            <a:extLst>
              <a:ext uri="{FF2B5EF4-FFF2-40B4-BE49-F238E27FC236}">
                <a16:creationId xmlns:a16="http://schemas.microsoft.com/office/drawing/2014/main" id="{4A7096A0-AA03-1343-BBF7-789BB042C5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3647" y="1942778"/>
            <a:ext cx="9053512" cy="891389"/>
          </a:xfrm>
          <a:prstGeom prst="rect">
            <a:avLst/>
          </a:prstGeom>
        </p:spPr>
      </p:pic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FA889F1C-E1FE-7B44-AC58-C96056E79E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Media IC &amp; System Lab</a:t>
            </a:r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06FB7EC0-95B0-3246-8287-3C3640A57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2FA740-4314-4FDC-8EC8-D4C3DFAD85D0}" type="slidenum">
              <a:rPr lang="zh-TW" altLang="en-US" smtClean="0"/>
              <a:pPr>
                <a:defRPr/>
              </a:pPr>
              <a:t>34</a:t>
            </a:fld>
            <a:endParaRPr lang="zh-TW" altLang="en-US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F72036DE-3EF5-4C40-8886-A31CCC7316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466" y="3022898"/>
            <a:ext cx="4098128" cy="3730633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B11CE225-C50B-B147-A841-6CBC22AC1A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3798" y="3723734"/>
            <a:ext cx="4138504" cy="995453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FC492421-FE12-CA46-952F-4E64885A69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9670" y="5006465"/>
            <a:ext cx="4564780" cy="914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981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E75F95E-4A88-2C45-9D57-2F765F771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/>
              <a:t>Learning Rate Decay</a:t>
            </a:r>
            <a:endParaRPr kumimoji="1" lang="zh-TW" altLang="en-US" dirty="0"/>
          </a:p>
        </p:txBody>
      </p:sp>
      <p:pic>
        <p:nvPicPr>
          <p:cNvPr id="7" name="內容版面配置區 6">
            <a:extLst>
              <a:ext uri="{FF2B5EF4-FFF2-40B4-BE49-F238E27FC236}">
                <a16:creationId xmlns:a16="http://schemas.microsoft.com/office/drawing/2014/main" id="{110CD6CC-9DF2-994D-9562-4A40AD35DE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65698" y="1858072"/>
            <a:ext cx="4666724" cy="3628434"/>
          </a:xfrm>
          <a:prstGeom prst="rect">
            <a:avLst/>
          </a:prstGeom>
        </p:spPr>
      </p:pic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E56B93FA-0081-7748-9901-C548EBA236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Media IC &amp; System Lab</a:t>
            </a:r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82C3E71A-473C-1E45-9522-048B92373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2FA740-4314-4FDC-8EC8-D4C3DFAD85D0}" type="slidenum">
              <a:rPr lang="zh-TW" altLang="en-US" smtClean="0"/>
              <a:pPr>
                <a:defRPr/>
              </a:pPr>
              <a:t>35</a:t>
            </a:fld>
            <a:endParaRPr lang="zh-TW" altLang="en-US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59318B2C-2BD7-B94E-A22B-711D2EE935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4394" y="5517004"/>
            <a:ext cx="579120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66655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9BDCD25-AEE1-4D1F-AB99-A279A2B022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rate decay</a:t>
            </a:r>
          </a:p>
        </p:txBody>
      </p:sp>
      <p:pic>
        <p:nvPicPr>
          <p:cNvPr id="8" name="內容版面配置區 7">
            <a:extLst>
              <a:ext uri="{FF2B5EF4-FFF2-40B4-BE49-F238E27FC236}">
                <a16:creationId xmlns:a16="http://schemas.microsoft.com/office/drawing/2014/main" id="{1F23984A-BC11-40A5-AB73-00877B9E7F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3238" y="1942778"/>
            <a:ext cx="9053512" cy="3831423"/>
          </a:xfrm>
        </p:spPr>
      </p:pic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7AC1B717-0700-43EE-BD45-0F98737D8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Media IC &amp; System Lab</a:t>
            </a:r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7618148F-ED72-493A-8B4C-E097C2202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2FA740-4314-4FDC-8EC8-D4C3DFAD85D0}" type="slidenum">
              <a:rPr lang="zh-TW" altLang="en-US" smtClean="0"/>
              <a:pPr>
                <a:defRPr/>
              </a:pPr>
              <a:t>36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4515233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19E5836-3106-4AEF-B304-3D3D0C6642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Warmup</a:t>
            </a:r>
          </a:p>
        </p:txBody>
      </p:sp>
      <p:pic>
        <p:nvPicPr>
          <p:cNvPr id="8" name="內容版面配置區 7">
            <a:extLst>
              <a:ext uri="{FF2B5EF4-FFF2-40B4-BE49-F238E27FC236}">
                <a16:creationId xmlns:a16="http://schemas.microsoft.com/office/drawing/2014/main" id="{82EE9D28-B32C-4521-B744-1E54159BC1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1198" y="2374826"/>
            <a:ext cx="8897592" cy="3505689"/>
          </a:xfrm>
        </p:spPr>
      </p:pic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41932373-4259-4803-B36C-A8C1B0E718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Media IC &amp; System Lab</a:t>
            </a:r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61562AB-181E-4D92-A178-82F32F458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2FA740-4314-4FDC-8EC8-D4C3DFAD85D0}" type="slidenum">
              <a:rPr lang="zh-TW" altLang="en-US" smtClean="0"/>
              <a:pPr>
                <a:defRPr/>
              </a:pPr>
              <a:t>37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5195918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ED4354E-90F9-9B45-B901-5D363D01A9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/>
              <a:t>TLDR, In Practice </a:t>
            </a:r>
            <a:endParaRPr kumimoji="1" lang="zh-TW" altLang="en-US" dirty="0"/>
          </a:p>
        </p:txBody>
      </p:sp>
      <p:pic>
        <p:nvPicPr>
          <p:cNvPr id="7" name="內容版面配置區 6">
            <a:extLst>
              <a:ext uri="{FF2B5EF4-FFF2-40B4-BE49-F238E27FC236}">
                <a16:creationId xmlns:a16="http://schemas.microsoft.com/office/drawing/2014/main" id="{741EA5E3-7B84-3947-B921-902D0D64F7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3238" y="2158802"/>
            <a:ext cx="9053512" cy="2329069"/>
          </a:xfrm>
          <a:prstGeom prst="rect">
            <a:avLst/>
          </a:prstGeom>
        </p:spPr>
      </p:pic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95626057-7A08-B74E-AD09-A44EF6CB1C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Media IC &amp; System Lab</a:t>
            </a:r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A244C41-5464-C542-86C8-81D758B55B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2FA740-4314-4FDC-8EC8-D4C3DFAD85D0}" type="slidenum">
              <a:rPr lang="zh-TW" altLang="en-US" smtClean="0"/>
              <a:pPr>
                <a:defRPr/>
              </a:pPr>
              <a:t>38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9229475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F19641E-CA95-1B4A-8D3D-98683CCA6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238" y="142578"/>
            <a:ext cx="9053512" cy="1153663"/>
          </a:xfrm>
        </p:spPr>
        <p:txBody>
          <a:bodyPr/>
          <a:lstStyle/>
          <a:p>
            <a:r>
              <a:rPr kumimoji="1" lang="en-US" altLang="zh-TW" sz="3600" dirty="0"/>
              <a:t>Beyond Training Error--</a:t>
            </a:r>
            <a:br>
              <a:rPr kumimoji="1" lang="en-US" altLang="zh-TW" sz="3600" dirty="0"/>
            </a:br>
            <a:r>
              <a:rPr kumimoji="1" lang="en-US" altLang="zh-TW" sz="3600" dirty="0"/>
              <a:t>Early Stopping</a:t>
            </a:r>
            <a:endParaRPr kumimoji="1" lang="zh-TW" altLang="en-US" sz="3600" dirty="0"/>
          </a:p>
        </p:txBody>
      </p:sp>
      <p:pic>
        <p:nvPicPr>
          <p:cNvPr id="7" name="內容版面配置區 6">
            <a:extLst>
              <a:ext uri="{FF2B5EF4-FFF2-40B4-BE49-F238E27FC236}">
                <a16:creationId xmlns:a16="http://schemas.microsoft.com/office/drawing/2014/main" id="{00F559D5-D2F2-B846-9EF9-EDE8D007F4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3238" y="2230810"/>
            <a:ext cx="3762646" cy="2592288"/>
          </a:xfrm>
          <a:prstGeom prst="rect">
            <a:avLst/>
          </a:prstGeom>
        </p:spPr>
      </p:pic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8BA3577A-1FBA-6843-B039-35E5BC81A4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Media IC &amp; System Lab</a:t>
            </a:r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1BC6FA35-A2C9-1E42-B60A-F6E6B0859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2FA740-4314-4FDC-8EC8-D4C3DFAD85D0}" type="slidenum">
              <a:rPr lang="zh-TW" altLang="en-US" smtClean="0"/>
              <a:pPr>
                <a:defRPr/>
              </a:pPr>
              <a:t>39</a:t>
            </a:fld>
            <a:endParaRPr lang="zh-TW" altLang="en-US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545876C9-45B1-8B47-B62B-13D0875D19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5978" y="2353066"/>
            <a:ext cx="4098846" cy="2491854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DD69D2B4-647E-8E46-8C9B-C85A6302DE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698" y="5382414"/>
            <a:ext cx="9664700" cy="119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0473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85B2361-58ED-794C-8345-3EC196D5E4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/>
              <a:t>Problems of Sigmoid</a:t>
            </a:r>
            <a:endParaRPr kumimoji="1" lang="zh-TW" altLang="en-US" dirty="0"/>
          </a:p>
        </p:txBody>
      </p:sp>
      <p:pic>
        <p:nvPicPr>
          <p:cNvPr id="7" name="內容版面配置區 6">
            <a:extLst>
              <a:ext uri="{FF2B5EF4-FFF2-40B4-BE49-F238E27FC236}">
                <a16:creationId xmlns:a16="http://schemas.microsoft.com/office/drawing/2014/main" id="{96EE6056-D168-8C48-97DB-0BD01446A3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4424" y="2086794"/>
            <a:ext cx="3568700" cy="3505200"/>
          </a:xfrm>
          <a:prstGeom prst="rect">
            <a:avLst/>
          </a:prstGeom>
        </p:spPr>
      </p:pic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718E886B-DFE8-6E47-8D4C-9795F7D8C0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Media IC &amp; System Lab</a:t>
            </a:r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25AC65FD-D9D0-304B-AFF3-206ECE168F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2FA740-4314-4FDC-8EC8-D4C3DFAD85D0}" type="slidenum">
              <a:rPr lang="zh-TW" altLang="en-US" smtClean="0"/>
              <a:pPr>
                <a:defRPr/>
              </a:pPr>
              <a:t>4</a:t>
            </a:fld>
            <a:endParaRPr lang="zh-TW" altLang="en-US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3A636250-76E4-E840-87E4-04384834D9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017" y="5839325"/>
            <a:ext cx="3213100" cy="749300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192BF55D-534E-A14C-B44E-96B5F30E7F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7583" y="4481380"/>
            <a:ext cx="5279167" cy="2160240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9527AE02-6D9F-524C-9BDE-CA1746D56B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93890" y="2092990"/>
            <a:ext cx="5266022" cy="1824347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1AFCCDB4-6189-964E-97C5-8534BA25C6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77583" y="4042154"/>
            <a:ext cx="18542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006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51E096B-C69E-A24D-AB4F-3D3724EDC0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sz="4000" dirty="0"/>
              <a:t>Improve Performance -- Regularization</a:t>
            </a:r>
            <a:endParaRPr kumimoji="1" lang="zh-TW" altLang="en-US" sz="4000" dirty="0"/>
          </a:p>
        </p:txBody>
      </p:sp>
      <p:pic>
        <p:nvPicPr>
          <p:cNvPr id="7" name="內容版面配置區 6">
            <a:extLst>
              <a:ext uri="{FF2B5EF4-FFF2-40B4-BE49-F238E27FC236}">
                <a16:creationId xmlns:a16="http://schemas.microsoft.com/office/drawing/2014/main" id="{9D514FEE-D217-8D41-AE68-6DE73F2D5A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3238" y="2708774"/>
            <a:ext cx="9053512" cy="810762"/>
          </a:xfrm>
          <a:prstGeom prst="rect">
            <a:avLst/>
          </a:prstGeom>
        </p:spPr>
      </p:pic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DC95CEFF-5A80-4040-A48C-F4FADD6B0D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Media IC &amp; System Lab</a:t>
            </a:r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7ADB3518-A998-9340-9270-829E9BEF1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2FA740-4314-4FDC-8EC8-D4C3DFAD85D0}" type="slidenum">
              <a:rPr lang="zh-TW" altLang="en-US" smtClean="0"/>
              <a:pPr>
                <a:defRPr/>
              </a:pPr>
              <a:t>40</a:t>
            </a:fld>
            <a:endParaRPr lang="zh-TW" altLang="en-US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A27F2FE5-2BEA-B545-A41C-F203538B4F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238" y="1791120"/>
            <a:ext cx="6320631" cy="591347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47FA68AD-D1E8-F74D-A8C0-C351850907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238" y="3845843"/>
            <a:ext cx="6830194" cy="1186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58739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EB8DA16-5707-FF4F-A17D-66E215F3EA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/>
              <a:t>Dropout</a:t>
            </a:r>
            <a:endParaRPr kumimoji="1" lang="zh-TW" altLang="en-US" dirty="0"/>
          </a:p>
        </p:txBody>
      </p:sp>
      <p:pic>
        <p:nvPicPr>
          <p:cNvPr id="7" name="內容版面配置區 6">
            <a:extLst>
              <a:ext uri="{FF2B5EF4-FFF2-40B4-BE49-F238E27FC236}">
                <a16:creationId xmlns:a16="http://schemas.microsoft.com/office/drawing/2014/main" id="{EC2D8AA3-8C06-8248-8704-967B0C6032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2943" y="2014786"/>
            <a:ext cx="9053512" cy="957054"/>
          </a:xfrm>
          <a:prstGeom prst="rect">
            <a:avLst/>
          </a:prstGeom>
        </p:spPr>
      </p:pic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F5B5215E-EC4B-F149-BF74-2CC7A75EA6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Media IC &amp; System Lab</a:t>
            </a:r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5C5195B-7FAC-B64C-815E-7C50D5CCF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2FA740-4314-4FDC-8EC8-D4C3DFAD85D0}" type="slidenum">
              <a:rPr lang="zh-TW" altLang="en-US" smtClean="0"/>
              <a:pPr>
                <a:defRPr/>
              </a:pPr>
              <a:t>41</a:t>
            </a:fld>
            <a:endParaRPr lang="zh-TW" altLang="en-US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341E9629-DA07-F448-89BF-E427A44006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506" y="3166914"/>
            <a:ext cx="9105900" cy="353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06381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9E16352-21FC-354E-BCD1-194A726A4A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/>
              <a:t>Dropout</a:t>
            </a:r>
            <a:endParaRPr kumimoji="1" lang="zh-TW" altLang="en-US" dirty="0"/>
          </a:p>
        </p:txBody>
      </p:sp>
      <p:pic>
        <p:nvPicPr>
          <p:cNvPr id="7" name="內容版面配置區 6">
            <a:extLst>
              <a:ext uri="{FF2B5EF4-FFF2-40B4-BE49-F238E27FC236}">
                <a16:creationId xmlns:a16="http://schemas.microsoft.com/office/drawing/2014/main" id="{C6EF2FE1-D396-F54C-942D-47906737D6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3238" y="3022898"/>
            <a:ext cx="9053512" cy="3365655"/>
          </a:xfrm>
          <a:prstGeom prst="rect">
            <a:avLst/>
          </a:prstGeom>
        </p:spPr>
      </p:pic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2FE17B8B-0018-9C48-A624-2ED7AB6296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Media IC &amp; System Lab</a:t>
            </a:r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6CD52898-459E-C844-8001-4B6175C1FD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2FA740-4314-4FDC-8EC8-D4C3DFAD85D0}" type="slidenum">
              <a:rPr lang="zh-TW" altLang="en-US" smtClean="0"/>
              <a:pPr>
                <a:defRPr/>
              </a:pPr>
              <a:t>42</a:t>
            </a:fld>
            <a:endParaRPr lang="zh-TW" altLang="en-US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D074004F-3D22-BC42-80F7-DF7D533481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238" y="2021573"/>
            <a:ext cx="6896100" cy="52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70860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C2C6952-23E0-7140-B2E2-33B1C01D80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/>
              <a:t>Dropout -- Test time</a:t>
            </a:r>
            <a:endParaRPr kumimoji="1" lang="zh-TW" altLang="en-US" dirty="0"/>
          </a:p>
        </p:txBody>
      </p:sp>
      <p:pic>
        <p:nvPicPr>
          <p:cNvPr id="7" name="內容版面配置區 6">
            <a:extLst>
              <a:ext uri="{FF2B5EF4-FFF2-40B4-BE49-F238E27FC236}">
                <a16:creationId xmlns:a16="http://schemas.microsoft.com/office/drawing/2014/main" id="{D1998B2D-2573-654E-8209-E1A12CC4ED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7506" y="2014786"/>
            <a:ext cx="9053512" cy="1004758"/>
          </a:xfrm>
          <a:prstGeom prst="rect">
            <a:avLst/>
          </a:prstGeom>
        </p:spPr>
      </p:pic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69738A0A-C999-EB47-A682-C619BBD7FF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Media IC &amp; System Lab</a:t>
            </a:r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DAC0ED96-41E7-4B4D-8650-E24F5C14F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2FA740-4314-4FDC-8EC8-D4C3DFAD85D0}" type="slidenum">
              <a:rPr lang="zh-TW" altLang="en-US" smtClean="0"/>
              <a:pPr>
                <a:defRPr/>
              </a:pPr>
              <a:t>43</a:t>
            </a:fld>
            <a:endParaRPr lang="zh-TW" altLang="en-US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EB731A0C-A9F2-624D-ABC6-A8AC588052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04" y="3532696"/>
            <a:ext cx="10059988" cy="3130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11032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65B1531-D719-E84B-A56D-F61AB9DAA4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/>
              <a:t>Data Augmentation</a:t>
            </a:r>
            <a:endParaRPr kumimoji="1" lang="zh-TW" altLang="en-US" dirty="0"/>
          </a:p>
        </p:txBody>
      </p:sp>
      <p:pic>
        <p:nvPicPr>
          <p:cNvPr id="7" name="內容版面配置區 6">
            <a:extLst>
              <a:ext uri="{FF2B5EF4-FFF2-40B4-BE49-F238E27FC236}">
                <a16:creationId xmlns:a16="http://schemas.microsoft.com/office/drawing/2014/main" id="{47E30613-C0C2-C94D-83ED-573E16E90D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3238" y="2159071"/>
            <a:ext cx="9053512" cy="4497246"/>
          </a:xfrm>
          <a:prstGeom prst="rect">
            <a:avLst/>
          </a:prstGeom>
        </p:spPr>
      </p:pic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410EB3B1-B66D-B340-A9A5-72D389BB94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Media IC &amp; System Lab</a:t>
            </a:r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DC93270F-0E3B-4D40-9C9F-892F4DF85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2FA740-4314-4FDC-8EC8-D4C3DFAD85D0}" type="slidenum">
              <a:rPr lang="zh-TW" altLang="en-US" smtClean="0"/>
              <a:pPr>
                <a:defRPr/>
              </a:pPr>
              <a:t>44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7661086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65B1531-D719-E84B-A56D-F61AB9DAA4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/>
              <a:t>Data Augmentation</a:t>
            </a:r>
            <a:endParaRPr kumimoji="1" lang="zh-TW" altLang="en-US" dirty="0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410EB3B1-B66D-B340-A9A5-72D389BB94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Media IC &amp; System Lab</a:t>
            </a:r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DC93270F-0E3B-4D40-9C9F-892F4DF85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2FA740-4314-4FDC-8EC8-D4C3DFAD85D0}" type="slidenum">
              <a:rPr lang="zh-TW" altLang="en-US" smtClean="0"/>
              <a:pPr>
                <a:defRPr/>
              </a:pPr>
              <a:t>45</a:t>
            </a:fld>
            <a:endParaRPr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29C17CC2-F448-914B-AF28-0FB1BFB4A2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3650" y="1906225"/>
            <a:ext cx="6578600" cy="488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72516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80A6EDA-F6E4-8048-A702-047CE167E9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 err="1"/>
              <a:t>CutOut</a:t>
            </a:r>
            <a:endParaRPr kumimoji="1" lang="zh-TW" altLang="en-US" dirty="0"/>
          </a:p>
        </p:txBody>
      </p:sp>
      <p:pic>
        <p:nvPicPr>
          <p:cNvPr id="7" name="內容版面配置區 6">
            <a:extLst>
              <a:ext uri="{FF2B5EF4-FFF2-40B4-BE49-F238E27FC236}">
                <a16:creationId xmlns:a16="http://schemas.microsoft.com/office/drawing/2014/main" id="{437E0381-9BA5-C248-9A10-ECC5991F75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3238" y="2201466"/>
            <a:ext cx="9053512" cy="4217611"/>
          </a:xfrm>
          <a:prstGeom prst="rect">
            <a:avLst/>
          </a:prstGeom>
        </p:spPr>
      </p:pic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C176E023-49EE-0F40-9CC5-A53EFEB293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Media IC &amp; System Lab</a:t>
            </a:r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D856B54E-AB79-204D-88F0-7FD5EC5A6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2FA740-4314-4FDC-8EC8-D4C3DFAD85D0}" type="slidenum">
              <a:rPr lang="zh-TW" altLang="en-US" smtClean="0"/>
              <a:pPr>
                <a:defRPr/>
              </a:pPr>
              <a:t>46</a:t>
            </a:fld>
            <a:endParaRPr lang="zh-TW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3EFFB35D-A9E3-EF43-83E5-02A6D33BB0E7}"/>
              </a:ext>
            </a:extLst>
          </p:cNvPr>
          <p:cNvSpPr/>
          <p:nvPr/>
        </p:nvSpPr>
        <p:spPr>
          <a:xfrm>
            <a:off x="503238" y="3166914"/>
            <a:ext cx="3302620" cy="27363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91090994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9083A18-4D07-4DEF-935F-640731D78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Mixup</a:t>
            </a:r>
            <a:endParaRPr lang="en-US" dirty="0"/>
          </a:p>
        </p:txBody>
      </p:sp>
      <p:pic>
        <p:nvPicPr>
          <p:cNvPr id="8" name="內容版面配置區 7" descr="一張含有 文字 的圖片&#10;&#10;自動產生的描述">
            <a:extLst>
              <a:ext uri="{FF2B5EF4-FFF2-40B4-BE49-F238E27FC236}">
                <a16:creationId xmlns:a16="http://schemas.microsoft.com/office/drawing/2014/main" id="{2B55831D-F384-45D9-A010-A2DFEC749E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3238" y="2446834"/>
            <a:ext cx="9021434" cy="3677163"/>
          </a:xfrm>
        </p:spPr>
      </p:pic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5E344DBC-410E-4C0A-944A-783B7AE2D0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Media IC &amp; System Lab</a:t>
            </a:r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A7C7C1EC-730C-4809-AD61-10805CAC3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2FA740-4314-4FDC-8EC8-D4C3DFAD85D0}" type="slidenum">
              <a:rPr lang="zh-TW" altLang="en-US" smtClean="0"/>
              <a:pPr>
                <a:defRPr/>
              </a:pPr>
              <a:t>47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1746221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94458D1-A212-4BA6-8C63-19E1B51D67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practice</a:t>
            </a:r>
          </a:p>
        </p:txBody>
      </p:sp>
      <p:pic>
        <p:nvPicPr>
          <p:cNvPr id="8" name="內容版面配置區 7" descr="一張含有 文字, 個人, 螢幕擷取畫面 的圖片&#10;&#10;自動產生的描述">
            <a:extLst>
              <a:ext uri="{FF2B5EF4-FFF2-40B4-BE49-F238E27FC236}">
                <a16:creationId xmlns:a16="http://schemas.microsoft.com/office/drawing/2014/main" id="{F613F979-D2D8-4B4F-BDBF-66EF2783ED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899"/>
          <a:stretch/>
        </p:blipFill>
        <p:spPr>
          <a:xfrm>
            <a:off x="512214" y="2302818"/>
            <a:ext cx="9178392" cy="3816424"/>
          </a:xfrm>
        </p:spPr>
      </p:pic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842DEE99-7333-4744-B4BA-0641248BC1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Media IC &amp; System Lab</a:t>
            </a:r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780869E8-B768-458B-8D58-1FC69A8CA7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2FA740-4314-4FDC-8EC8-D4C3DFAD85D0}" type="slidenum">
              <a:rPr lang="zh-TW" altLang="en-US" smtClean="0"/>
              <a:pPr>
                <a:defRPr/>
              </a:pPr>
              <a:t>48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8681333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3D1D928-382A-2B49-85A9-FE8683BD0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/>
              <a:t>Choosing Hyperparameters</a:t>
            </a:r>
            <a:endParaRPr kumimoji="1" lang="zh-TW" altLang="en-US" dirty="0"/>
          </a:p>
        </p:txBody>
      </p:sp>
      <p:pic>
        <p:nvPicPr>
          <p:cNvPr id="7" name="內容版面配置區 6">
            <a:extLst>
              <a:ext uri="{FF2B5EF4-FFF2-40B4-BE49-F238E27FC236}">
                <a16:creationId xmlns:a16="http://schemas.microsoft.com/office/drawing/2014/main" id="{9F6ACBC7-3B72-2444-B890-A1816E583B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7466" y="2158802"/>
            <a:ext cx="9528391" cy="4769566"/>
          </a:xfrm>
          <a:prstGeom prst="rect">
            <a:avLst/>
          </a:prstGeom>
        </p:spPr>
      </p:pic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6A0B315E-FFCE-7B4B-8CE9-85375A7D6E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Media IC &amp; System Lab</a:t>
            </a:r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5620D291-9CBC-FD4E-B684-3526651012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2FA740-4314-4FDC-8EC8-D4C3DFAD85D0}" type="slidenum">
              <a:rPr lang="zh-TW" altLang="en-US" smtClean="0"/>
              <a:pPr>
                <a:defRPr/>
              </a:pPr>
              <a:t>49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238567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21A9F96-664F-F14E-8844-DCCA45AF42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/>
              <a:t>Problems of Tanh</a:t>
            </a:r>
            <a:endParaRPr kumimoji="1" lang="zh-TW" altLang="en-US" dirty="0"/>
          </a:p>
        </p:txBody>
      </p:sp>
      <p:pic>
        <p:nvPicPr>
          <p:cNvPr id="8" name="內容版面配置區 7">
            <a:extLst>
              <a:ext uri="{FF2B5EF4-FFF2-40B4-BE49-F238E27FC236}">
                <a16:creationId xmlns:a16="http://schemas.microsoft.com/office/drawing/2014/main" id="{FF4E28E1-E9BE-0A4C-AF61-C094372612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1482" y="2662858"/>
            <a:ext cx="3384376" cy="3096344"/>
          </a:xfrm>
          <a:prstGeom prst="rect">
            <a:avLst/>
          </a:prstGeom>
        </p:spPr>
      </p:pic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BFBFA9C1-6B38-C54C-AFAF-CEFF9C98F0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Media IC &amp; System Lab</a:t>
            </a:r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1ED91040-35AD-504B-85B7-9D4C6592E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2FA740-4314-4FDC-8EC8-D4C3DFAD85D0}" type="slidenum">
              <a:rPr lang="zh-TW" altLang="en-US" smtClean="0"/>
              <a:pPr>
                <a:defRPr/>
              </a:pPr>
              <a:t>5</a:t>
            </a:fld>
            <a:endParaRPr lang="zh-TW" altLang="en-US"/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A5F38173-E4DF-B940-8972-FA05404084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6890" y="3598962"/>
            <a:ext cx="4912320" cy="1398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88769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2CB1474-D2EA-4A41-A1B3-C16038ADDF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/>
              <a:t>Choosing Hyperparameters</a:t>
            </a:r>
            <a:endParaRPr kumimoji="1" lang="zh-TW" altLang="en-US" dirty="0"/>
          </a:p>
        </p:txBody>
      </p:sp>
      <p:pic>
        <p:nvPicPr>
          <p:cNvPr id="7" name="內容版面配置區 6">
            <a:extLst>
              <a:ext uri="{FF2B5EF4-FFF2-40B4-BE49-F238E27FC236}">
                <a16:creationId xmlns:a16="http://schemas.microsoft.com/office/drawing/2014/main" id="{1868566E-4172-F049-BE79-251768434D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8252" y="2302818"/>
            <a:ext cx="8553255" cy="4032448"/>
          </a:xfrm>
          <a:prstGeom prst="rect">
            <a:avLst/>
          </a:prstGeom>
        </p:spPr>
      </p:pic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30C8EDA0-43D8-A043-A1CD-FB9CA0F631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Media IC &amp; System Lab</a:t>
            </a:r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42547D4-BDE5-2247-8CEE-868D79961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2FA740-4314-4FDC-8EC8-D4C3DFAD85D0}" type="slidenum">
              <a:rPr lang="zh-TW" altLang="en-US" smtClean="0"/>
              <a:pPr>
                <a:defRPr/>
              </a:pPr>
              <a:t>50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6136835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7E89492-C972-415B-9F38-E13F8A36E6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pic>
        <p:nvPicPr>
          <p:cNvPr id="8" name="內容版面配置區 7" descr="一張含有 文字 的圖片&#10;&#10;自動產生的描述">
            <a:extLst>
              <a:ext uri="{FF2B5EF4-FFF2-40B4-BE49-F238E27FC236}">
                <a16:creationId xmlns:a16="http://schemas.microsoft.com/office/drawing/2014/main" id="{EB9A1F50-606A-42AD-8E58-D10ECAF16C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68860" y="2734866"/>
            <a:ext cx="7122268" cy="3240360"/>
          </a:xfrm>
        </p:spPr>
      </p:pic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E1DA582A-B2FA-48B7-8894-E4B96A3C88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Media IC &amp; System Lab</a:t>
            </a:r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188A5613-BF53-4D8E-8A69-8A0E52808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2FA740-4314-4FDC-8EC8-D4C3DFAD85D0}" type="slidenum">
              <a:rPr lang="zh-TW" altLang="en-US" smtClean="0"/>
              <a:pPr>
                <a:defRPr/>
              </a:pPr>
              <a:t>51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7915169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6B35A13A-476B-C146-9253-9599ADD68E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Media IC &amp; System Lab</a:t>
            </a:r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F71DDE42-C613-7449-96A0-8FFB7446FA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43BB76-CE3D-49F4-A154-94A7834C65BC}" type="slidenum">
              <a:rPr lang="zh-TW" altLang="en-US" smtClean="0"/>
              <a:pPr>
                <a:defRPr/>
              </a:pPr>
              <a:t>52</a:t>
            </a:fld>
            <a:endParaRPr lang="zh-TW" altLang="en-US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08C31F12-4620-9B48-800A-E227D4AF5207}"/>
              </a:ext>
            </a:extLst>
          </p:cNvPr>
          <p:cNvSpPr txBox="1"/>
          <p:nvPr/>
        </p:nvSpPr>
        <p:spPr>
          <a:xfrm>
            <a:off x="1287435" y="1294706"/>
            <a:ext cx="71287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TW" sz="3600" dirty="0"/>
              <a:t>HOPE YOU CAN ENJOY YOUR LIFE WITH DEEP LEARNING !</a:t>
            </a:r>
            <a:endParaRPr kumimoji="1" lang="zh-TW" altLang="en-US" sz="3600" dirty="0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65959671-4D46-7548-B4C2-11915EE4CA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3353" y="3238922"/>
            <a:ext cx="2316956" cy="2235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88120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F576F23-41A4-394C-9FE8-944D215A0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/>
              <a:t>Reference</a:t>
            </a:r>
            <a:endParaRPr kumimoji="1"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247244B-4CF1-A14A-B8CD-76C1F70ECB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TW" dirty="0"/>
              <a:t>All slides are copied from CS231n course.</a:t>
            </a:r>
          </a:p>
          <a:p>
            <a:pPr marL="0" indent="0">
              <a:buNone/>
            </a:pPr>
            <a:r>
              <a:rPr kumimoji="1" lang="en" altLang="zh-TW" dirty="0">
                <a:hlinkClick r:id="rId2"/>
              </a:rPr>
              <a:t>http://cs231n.stanford.edu/syllabus.html</a:t>
            </a:r>
            <a:endParaRPr kumimoji="1" lang="en" altLang="zh-TW" dirty="0"/>
          </a:p>
          <a:p>
            <a:endParaRPr kumimoji="1" lang="zh-TW" altLang="en-US" dirty="0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CC01C7D4-B7EB-9440-816B-D80419EFBB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Media IC &amp; System Lab</a:t>
            </a:r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8756E5E-C271-E24B-B10D-188C605C1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2FA740-4314-4FDC-8EC8-D4C3DFAD85D0}" type="slidenum">
              <a:rPr lang="zh-TW" altLang="en-US" smtClean="0"/>
              <a:pPr>
                <a:defRPr/>
              </a:pPr>
              <a:t>53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523876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35456A6-7CD9-9944-AA8D-EC3D0E19D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/>
              <a:t>Problems of </a:t>
            </a:r>
            <a:r>
              <a:rPr kumimoji="1" lang="en-US" altLang="zh-TW" dirty="0" err="1"/>
              <a:t>ReLU</a:t>
            </a:r>
            <a:endParaRPr kumimoji="1" lang="zh-TW" altLang="en-US" dirty="0"/>
          </a:p>
        </p:txBody>
      </p:sp>
      <p:pic>
        <p:nvPicPr>
          <p:cNvPr id="7" name="內容版面配置區 6">
            <a:extLst>
              <a:ext uri="{FF2B5EF4-FFF2-40B4-BE49-F238E27FC236}">
                <a16:creationId xmlns:a16="http://schemas.microsoft.com/office/drawing/2014/main" id="{19E16276-7C89-1847-BEF0-7D802C0854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5498" y="2734866"/>
            <a:ext cx="3313436" cy="3271092"/>
          </a:xfrm>
          <a:prstGeom prst="rect">
            <a:avLst/>
          </a:prstGeom>
        </p:spPr>
      </p:pic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DE2D75C2-92E0-C445-9841-A9C2632990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Media IC &amp; System Lab</a:t>
            </a:r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9CE1E4E-AFF4-044E-9916-535AFF513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2FA740-4314-4FDC-8EC8-D4C3DFAD85D0}" type="slidenum">
              <a:rPr lang="zh-TW" altLang="en-US" smtClean="0"/>
              <a:pPr>
                <a:defRPr/>
              </a:pPr>
              <a:t>6</a:t>
            </a:fld>
            <a:endParaRPr lang="zh-TW" altLang="en-US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C0AD80E1-0B7B-9045-96AE-7A5D54C867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9914" y="2295203"/>
            <a:ext cx="5085170" cy="4310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5405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F0BEC13-AF8E-5842-92A8-D0AE6BF23C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sz="3200" dirty="0"/>
              <a:t>Someone likes it when doing generating task</a:t>
            </a:r>
            <a:endParaRPr kumimoji="1" lang="zh-TW" altLang="en-US" sz="3200" dirty="0"/>
          </a:p>
        </p:txBody>
      </p:sp>
      <p:pic>
        <p:nvPicPr>
          <p:cNvPr id="7" name="內容版面配置區 6">
            <a:extLst>
              <a:ext uri="{FF2B5EF4-FFF2-40B4-BE49-F238E27FC236}">
                <a16:creationId xmlns:a16="http://schemas.microsoft.com/office/drawing/2014/main" id="{1E91903A-B58B-AA48-88C6-8B84325475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7467" y="2518842"/>
            <a:ext cx="3807070" cy="3600400"/>
          </a:xfrm>
          <a:prstGeom prst="rect">
            <a:avLst/>
          </a:prstGeom>
        </p:spPr>
      </p:pic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AFBF5722-83F9-0645-A92A-C757BE0CED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Media IC &amp; System Lab</a:t>
            </a:r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E6AE671-02D8-8B41-B5DB-D06AD6A05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2FA740-4314-4FDC-8EC8-D4C3DFAD85D0}" type="slidenum">
              <a:rPr lang="zh-TW" altLang="en-US" smtClean="0"/>
              <a:pPr>
                <a:defRPr/>
              </a:pPr>
              <a:t>7</a:t>
            </a:fld>
            <a:endParaRPr lang="zh-TW" altLang="en-US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68549575-5B74-7F4E-BAC6-FBC1152D43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4537" y="2030982"/>
            <a:ext cx="5525389" cy="2304256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4B3D340A-33B7-5445-9349-E6D1643574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7417" y="4751090"/>
            <a:ext cx="4272756" cy="1761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556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CA046F9-231F-4951-BCA1-08CC48538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/>
              <a:t>MaxOut</a:t>
            </a:r>
            <a:endParaRPr lang="en-US" dirty="0"/>
          </a:p>
        </p:txBody>
      </p:sp>
      <p:pic>
        <p:nvPicPr>
          <p:cNvPr id="8" name="內容版面配置區 7" descr="一張含有 文字, 室內, 螢幕擷取畫面 的圖片&#10;&#10;自動產生的描述">
            <a:extLst>
              <a:ext uri="{FF2B5EF4-FFF2-40B4-BE49-F238E27FC236}">
                <a16:creationId xmlns:a16="http://schemas.microsoft.com/office/drawing/2014/main" id="{7DB317AD-8C04-4E6A-BE25-62EF4E28BC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3238" y="2136120"/>
            <a:ext cx="9053512" cy="4398236"/>
          </a:xfrm>
        </p:spPr>
      </p:pic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261C53FD-506D-4FA2-8423-1CF66ADB99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Media IC &amp; System Lab</a:t>
            </a:r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AA514568-40C1-43D0-8737-D795A7B93A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2FA740-4314-4FDC-8EC8-D4C3DFAD85D0}" type="slidenum">
              <a:rPr lang="zh-TW" altLang="en-US" smtClean="0"/>
              <a:pPr>
                <a:defRPr/>
              </a:pPr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958290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13607B2-3797-8C48-AC3A-CD850F9D39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/>
              <a:t>TLDR , In practice</a:t>
            </a:r>
            <a:endParaRPr kumimoji="1"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5BD5672-D152-A743-AEF4-2236A2DD8B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0111" y="1773462"/>
            <a:ext cx="9053512" cy="5360973"/>
          </a:xfrm>
        </p:spPr>
        <p:txBody>
          <a:bodyPr/>
          <a:lstStyle/>
          <a:p>
            <a:r>
              <a:rPr kumimoji="1" lang="en-US" altLang="zh-TW" dirty="0"/>
              <a:t>Using </a:t>
            </a:r>
            <a:r>
              <a:rPr kumimoji="1" lang="en-US" altLang="zh-TW" dirty="0" err="1"/>
              <a:t>ReLU</a:t>
            </a:r>
            <a:r>
              <a:rPr kumimoji="1" lang="en-US" altLang="zh-TW" dirty="0"/>
              <a:t> is great enough.</a:t>
            </a:r>
          </a:p>
          <a:p>
            <a:r>
              <a:rPr kumimoji="1" lang="en-US" altLang="zh-TW" dirty="0"/>
              <a:t>Try out </a:t>
            </a:r>
            <a:r>
              <a:rPr kumimoji="1" lang="en-US" altLang="zh-TW" dirty="0" err="1"/>
              <a:t>LeakyReLU</a:t>
            </a:r>
            <a:r>
              <a:rPr kumimoji="1" lang="en-US" altLang="zh-TW" dirty="0"/>
              <a:t> , </a:t>
            </a:r>
            <a:r>
              <a:rPr kumimoji="1" lang="en-US" altLang="zh-TW" dirty="0" err="1"/>
              <a:t>Maxout</a:t>
            </a:r>
            <a:r>
              <a:rPr kumimoji="1" lang="en-US" altLang="zh-TW" dirty="0"/>
              <a:t>, ELU, SELU</a:t>
            </a:r>
          </a:p>
          <a:p>
            <a:endParaRPr kumimoji="1" lang="en-US" altLang="zh-TW" dirty="0"/>
          </a:p>
          <a:p>
            <a:endParaRPr kumimoji="1" lang="en-US" altLang="zh-TW" dirty="0"/>
          </a:p>
          <a:p>
            <a:endParaRPr kumimoji="1" lang="en-US" altLang="zh-TW" dirty="0"/>
          </a:p>
          <a:p>
            <a:endParaRPr kumimoji="1" lang="en-US" altLang="zh-TW" dirty="0"/>
          </a:p>
          <a:p>
            <a:endParaRPr kumimoji="1" lang="en-US" altLang="zh-TW" dirty="0"/>
          </a:p>
          <a:p>
            <a:r>
              <a:rPr kumimoji="1" lang="en-US" altLang="zh-TW" dirty="0"/>
              <a:t>Don’t use sigmoid, except the need of [0~1].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C8B51757-C5F6-8244-ADEF-2F911488FA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Media IC &amp; System Lab</a:t>
            </a:r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28CF4DC-8C59-CE40-93D2-574DB3120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2FA740-4314-4FDC-8EC8-D4C3DFAD85D0}" type="slidenum">
              <a:rPr lang="zh-TW" altLang="en-US" smtClean="0"/>
              <a:pPr>
                <a:defRPr/>
              </a:pPr>
              <a:t>9</a:t>
            </a:fld>
            <a:endParaRPr lang="zh-TW" altLang="en-US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7CA881F8-C153-2842-9E10-9D41122812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554" y="3105538"/>
            <a:ext cx="2562430" cy="1896602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AEE385CE-8467-B74D-8966-5C939BE3AE96}"/>
              </a:ext>
            </a:extLst>
          </p:cNvPr>
          <p:cNvSpPr txBox="1"/>
          <p:nvPr/>
        </p:nvSpPr>
        <p:spPr>
          <a:xfrm>
            <a:off x="1985467" y="5019161"/>
            <a:ext cx="8640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dirty="0"/>
              <a:t>ELU</a:t>
            </a:r>
            <a:endParaRPr kumimoji="1" lang="zh-TW" altLang="en-US" dirty="0"/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1AB2DFFE-6EDE-5B4E-AEDC-2824E0ADCF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6867" y="3050714"/>
            <a:ext cx="3848100" cy="990600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16D6E844-15E1-0340-9631-43F62BD49D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0667" y="3941538"/>
            <a:ext cx="4000500" cy="393700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DF58FFCA-DCB0-AD4E-9EA7-2EA369C844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6867" y="4504187"/>
            <a:ext cx="3873500" cy="279400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359351B2-CD9C-704F-B86B-513C1403BA35}"/>
              </a:ext>
            </a:extLst>
          </p:cNvPr>
          <p:cNvSpPr/>
          <p:nvPr/>
        </p:nvSpPr>
        <p:spPr>
          <a:xfrm>
            <a:off x="5026867" y="4811374"/>
            <a:ext cx="419236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>
                <a:hlinkClick r:id="rId6"/>
              </a:rPr>
              <a:t>https://arxiv.org/pdf/1706.02515.pdf</a:t>
            </a: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111869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</p:bldLst>
  </p:timing>
</p:sld>
</file>

<file path=ppt/theme/theme1.xml><?xml version="1.0" encoding="utf-8"?>
<a:theme xmlns:a="http://schemas.openxmlformats.org/drawingml/2006/main" name="Office 佈景主題">
  <a:themeElements>
    <a:clrScheme name="氣流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38100">
          <a:solidFill>
            <a:schemeClr val="tx1"/>
          </a:soli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284583BC-84C6-2440-B8F2-96A040896D5D}">
  <we:reference id="wa104178141" version="3.10.0.52" store="zh-TW" storeType="OMEX"/>
  <we:alternateReferences>
    <we:reference id="WA104178141" version="3.10.0.52" store="WA104178141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40878</TotalTime>
  <Words>614</Words>
  <Application>Microsoft Office PowerPoint</Application>
  <PresentationFormat>自訂</PresentationFormat>
  <Paragraphs>189</Paragraphs>
  <Slides>53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3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53</vt:i4>
      </vt:variant>
    </vt:vector>
  </HeadingPairs>
  <TitlesOfParts>
    <vt:vector size="57" baseType="lpstr">
      <vt:lpstr>ArialMT</vt:lpstr>
      <vt:lpstr>Arial</vt:lpstr>
      <vt:lpstr>Calibri</vt:lpstr>
      <vt:lpstr>Office 佈景主題</vt:lpstr>
      <vt:lpstr>Neural Network Training Tips</vt:lpstr>
      <vt:lpstr>Outline</vt:lpstr>
      <vt:lpstr>Activation Function</vt:lpstr>
      <vt:lpstr>Problems of Sigmoid</vt:lpstr>
      <vt:lpstr>Problems of Tanh</vt:lpstr>
      <vt:lpstr>Problems of ReLU</vt:lpstr>
      <vt:lpstr>Someone likes it when doing generating task</vt:lpstr>
      <vt:lpstr>MaxOut</vt:lpstr>
      <vt:lpstr>TLDR , In practice</vt:lpstr>
      <vt:lpstr>Data Preprocessing</vt:lpstr>
      <vt:lpstr>TLDR , In practice</vt:lpstr>
      <vt:lpstr>Weight Initialization</vt:lpstr>
      <vt:lpstr>Normal Distribution?</vt:lpstr>
      <vt:lpstr>Weight Initialization: Activation statistics </vt:lpstr>
      <vt:lpstr>Increase std</vt:lpstr>
      <vt:lpstr>Weight Initialization: “Xavier” Initialization </vt:lpstr>
      <vt:lpstr>How about ReLU</vt:lpstr>
      <vt:lpstr>Weight Initialization: Kaiming Initialization </vt:lpstr>
      <vt:lpstr>PowerPoint 簡報</vt:lpstr>
      <vt:lpstr>Batch Normalization</vt:lpstr>
      <vt:lpstr>Batch Normalization</vt:lpstr>
      <vt:lpstr>Batch Normalization</vt:lpstr>
      <vt:lpstr>BN -- Testing Time</vt:lpstr>
      <vt:lpstr>2D-BN for ConvNet</vt:lpstr>
      <vt:lpstr>In practice</vt:lpstr>
      <vt:lpstr>Different Norm…</vt:lpstr>
      <vt:lpstr>Problem of SGD Optimizer</vt:lpstr>
      <vt:lpstr>Transfer learning</vt:lpstr>
      <vt:lpstr>Transfer learning</vt:lpstr>
      <vt:lpstr>PowerPoint 簡報</vt:lpstr>
      <vt:lpstr>SGD + Momentum</vt:lpstr>
      <vt:lpstr>Nesterov Momentum</vt:lpstr>
      <vt:lpstr>All kinds of optimizers…</vt:lpstr>
      <vt:lpstr>Learning Rate</vt:lpstr>
      <vt:lpstr>Learning Rate Decay</vt:lpstr>
      <vt:lpstr>Learning rate decay</vt:lpstr>
      <vt:lpstr>Linear Warmup</vt:lpstr>
      <vt:lpstr>TLDR, In Practice </vt:lpstr>
      <vt:lpstr>Beyond Training Error-- Early Stopping</vt:lpstr>
      <vt:lpstr>Improve Performance -- Regularization</vt:lpstr>
      <vt:lpstr>Dropout</vt:lpstr>
      <vt:lpstr>Dropout</vt:lpstr>
      <vt:lpstr>Dropout -- Test time</vt:lpstr>
      <vt:lpstr>Data Augmentation</vt:lpstr>
      <vt:lpstr>Data Augmentation</vt:lpstr>
      <vt:lpstr>CutOut</vt:lpstr>
      <vt:lpstr>Mixup</vt:lpstr>
      <vt:lpstr>In practice</vt:lpstr>
      <vt:lpstr>Choosing Hyperparameters</vt:lpstr>
      <vt:lpstr>Choosing Hyperparameters</vt:lpstr>
      <vt:lpstr>Summary</vt:lpstr>
      <vt:lpstr>PowerPoint 簡報</vt:lpstr>
      <vt:lpstr>Reference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Learning 6D Object Pose Estimation Using 3D Object Coordinates</dc:title>
  <dc:creator>Jackie</dc:creator>
  <cp:lastModifiedBy>張祐綸 CHANG,YU-LUN</cp:lastModifiedBy>
  <cp:revision>1569</cp:revision>
  <cp:lastPrinted>2012-02-13T17:40:42Z</cp:lastPrinted>
  <dcterms:modified xsi:type="dcterms:W3CDTF">2024-08-04T01:59:11Z</dcterms:modified>
</cp:coreProperties>
</file>