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</p:sldMasterIdLst>
  <p:notesMasterIdLst>
    <p:notesMasterId r:id="rId62"/>
  </p:notesMasterIdLst>
  <p:handoutMasterIdLst>
    <p:handoutMasterId r:id="rId63"/>
  </p:handoutMasterIdLst>
  <p:sldIdLst>
    <p:sldId id="256" r:id="rId2"/>
    <p:sldId id="258" r:id="rId3"/>
    <p:sldId id="373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375" r:id="rId22"/>
    <p:sldId id="277" r:id="rId23"/>
    <p:sldId id="363" r:id="rId24"/>
    <p:sldId id="371" r:id="rId25"/>
    <p:sldId id="372" r:id="rId26"/>
    <p:sldId id="364" r:id="rId27"/>
    <p:sldId id="379" r:id="rId28"/>
    <p:sldId id="376" r:id="rId29"/>
    <p:sldId id="377" r:id="rId30"/>
    <p:sldId id="378" r:id="rId31"/>
    <p:sldId id="374" r:id="rId32"/>
    <p:sldId id="281" r:id="rId33"/>
    <p:sldId id="282" r:id="rId34"/>
    <p:sldId id="283" r:id="rId35"/>
    <p:sldId id="284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365" r:id="rId50"/>
    <p:sldId id="300" r:id="rId51"/>
    <p:sldId id="301" r:id="rId52"/>
    <p:sldId id="302" r:id="rId53"/>
    <p:sldId id="303" r:id="rId54"/>
    <p:sldId id="366" r:id="rId55"/>
    <p:sldId id="305" r:id="rId56"/>
    <p:sldId id="306" r:id="rId57"/>
    <p:sldId id="307" r:id="rId58"/>
    <p:sldId id="367" r:id="rId59"/>
    <p:sldId id="380" r:id="rId60"/>
    <p:sldId id="370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2" autoAdjust="0"/>
    <p:restoredTop sz="75772" autoAdjust="0"/>
  </p:normalViewPr>
  <p:slideViewPr>
    <p:cSldViewPr snapToGrid="0" showGuides="1">
      <p:cViewPr varScale="1">
        <p:scale>
          <a:sx n="46" d="100"/>
          <a:sy n="46" d="100"/>
        </p:scale>
        <p:origin x="177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752"/>
    </p:cViewPr>
  </p:sorterViewPr>
  <p:notesViewPr>
    <p:cSldViewPr snapToGrid="0">
      <p:cViewPr varScale="1">
        <p:scale>
          <a:sx n="86" d="100"/>
          <a:sy n="86" d="100"/>
        </p:scale>
        <p:origin x="38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96E47B1C-949C-4FDC-83E8-C78D139572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335CAD3-13E3-4168-94C9-4FE3FA3E546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4542C-CE5E-4E36-8504-DC707ECCA99D}" type="datetimeFigureOut">
              <a:rPr lang="zh-TW" altLang="en-US" smtClean="0"/>
              <a:t>2024/8/4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4C59C0B-AB30-4903-9DBB-A46A3E081B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4C781FB-6FF4-4778-BCC5-5BE1962361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DAC4E-6B7C-4B1D-AB5C-D666317155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3471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50597-C512-A745-B25F-DB34105A1D80}" type="datetimeFigureOut">
              <a:t>2024/8/4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74763-C9C7-6A4B-A1CB-F4B473A01029}" type="slidenum"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86186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74763-C9C7-6A4B-A1CB-F4B473A01029}" type="slidenum">
              <a:rPr lang="en-US" altLang="zh-TW" smtClean="0"/>
              <a:t>17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13502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74763-C9C7-6A4B-A1CB-F4B473A01029}" type="slidenum">
              <a:rPr lang="en-US" altLang="zh-TW" smtClean="0"/>
              <a:t>26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38187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74763-C9C7-6A4B-A1CB-F4B473A01029}" type="slidenum">
              <a:rPr lang="en-US" altLang="zh-TW" smtClean="0"/>
              <a:t>27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50194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74763-C9C7-6A4B-A1CB-F4B473A01029}" type="slidenum">
              <a:rPr lang="en-US" altLang="zh-TW" smtClean="0"/>
              <a:t>60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7180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A75DDF-B0D3-4714-A3EF-6A871BBE1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21B0280-D6D7-45DF-94EE-FBA15B59BD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6A9EE82-377E-4670-B71E-8992071B9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720B-02B9-4CDD-BA26-9A60510A659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頁尾版面配置區 4">
            <a:extLst>
              <a:ext uri="{FF2B5EF4-FFF2-40B4-BE49-F238E27FC236}">
                <a16:creationId xmlns:a16="http://schemas.microsoft.com/office/drawing/2014/main" id="{823B7AF7-9612-458C-A524-0EE9EBF024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TW" dirty="0"/>
              <a:t>Media IC &amp; System Lab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34435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3C8490-B773-48A0-9679-E9B6F6B82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72707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FF39DDD-C5EF-47BD-B305-6058BA508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244600"/>
            <a:ext cx="7886700" cy="493236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EE38688-80F4-48D6-B813-498E49229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720B-02B9-4CDD-BA26-9A60510A659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頁尾版面配置區 4">
            <a:extLst>
              <a:ext uri="{FF2B5EF4-FFF2-40B4-BE49-F238E27FC236}">
                <a16:creationId xmlns:a16="http://schemas.microsoft.com/office/drawing/2014/main" id="{9ED14E3F-ABF4-4DF5-9778-738413A26F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TW" dirty="0"/>
              <a:t>Media IC &amp; System Lab</a:t>
            </a:r>
            <a:endParaRPr kumimoji="1" lang="zh-TW" altLang="en-US" dirty="0"/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B9792CCC-E681-4486-9DDC-FB650EF7FE25}"/>
              </a:ext>
            </a:extLst>
          </p:cNvPr>
          <p:cNvCxnSpPr>
            <a:cxnSpLocks/>
          </p:cNvCxnSpPr>
          <p:nvPr userDrawn="1"/>
        </p:nvCxnSpPr>
        <p:spPr>
          <a:xfrm>
            <a:off x="522171" y="1080917"/>
            <a:ext cx="809965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462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1DCA2F7-C03D-4E0F-9009-319CAEBFAA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E567BB2-C611-4ECF-AFC8-00B5A75C5A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D4BA0CC-C4DA-4B1A-93ED-C5CFFD49B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720B-02B9-4CDD-BA26-9A60510A659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頁尾版面配置區 4">
            <a:extLst>
              <a:ext uri="{FF2B5EF4-FFF2-40B4-BE49-F238E27FC236}">
                <a16:creationId xmlns:a16="http://schemas.microsoft.com/office/drawing/2014/main" id="{91425844-6BC1-4F7F-8C36-61649CB17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TW" dirty="0"/>
              <a:t>Media IC &amp; System Lab</a:t>
            </a:r>
            <a:endParaRPr kumimoji="1" lang="zh-TW" altLang="en-US" dirty="0"/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7CB36817-8318-4BE5-A4BE-52604AC0641C}"/>
              </a:ext>
            </a:extLst>
          </p:cNvPr>
          <p:cNvCxnSpPr>
            <a:cxnSpLocks/>
          </p:cNvCxnSpPr>
          <p:nvPr userDrawn="1"/>
        </p:nvCxnSpPr>
        <p:spPr>
          <a:xfrm>
            <a:off x="522171" y="1080917"/>
            <a:ext cx="809965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119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C3BE5D9-E580-F9FA-92EB-8AF3C7C99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47603"/>
            <a:ext cx="3868340" cy="49585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zh-TW" altLang="en-US" dirty="0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99CF796-1415-7AF3-6C19-86C8E695A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743455"/>
            <a:ext cx="3868340" cy="4446208"/>
          </a:xfrm>
        </p:spPr>
        <p:txBody>
          <a:bodyPr/>
          <a:lstStyle/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8D081D6-D76B-3480-A5F2-4A66D3ED9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FE0A489-C390-A14F-A823-4615B7325ACA}" type="slidenum">
              <a:t>‹#›</a:t>
            </a:fld>
            <a:endParaRPr kumimoji="1" lang="zh-TW" altLang="en-US"/>
          </a:p>
        </p:txBody>
      </p:sp>
      <p:sp>
        <p:nvSpPr>
          <p:cNvPr id="16" name="標題 1">
            <a:extLst>
              <a:ext uri="{FF2B5EF4-FFF2-40B4-BE49-F238E27FC236}">
                <a16:creationId xmlns:a16="http://schemas.microsoft.com/office/drawing/2014/main" id="{DE550D86-DA41-46B4-BDDA-0F5C94BC2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659002"/>
          </a:xfrm>
        </p:spPr>
        <p:txBody>
          <a:bodyPr>
            <a:normAutofit/>
          </a:bodyPr>
          <a:lstStyle>
            <a:lvl1pPr>
              <a:defRPr sz="4000" b="0">
                <a:latin typeface="+mj-lt"/>
                <a:ea typeface="微軟正黑體" panose="020B0604030504040204" pitchFamily="34" charset="-120"/>
              </a:defRPr>
            </a:lvl1pPr>
          </a:lstStyle>
          <a:p>
            <a:r>
              <a:rPr kumimoji="1" lang="en-US" altLang="zh-TW" dirty="0"/>
              <a:t>ENTER</a:t>
            </a:r>
            <a:endParaRPr kumimoji="1" lang="zh-TW" altLang="en-US" dirty="0"/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C101C858-FB02-4B74-A408-ED4FD7D81CB6}"/>
              </a:ext>
            </a:extLst>
          </p:cNvPr>
          <p:cNvCxnSpPr>
            <a:cxnSpLocks/>
          </p:cNvCxnSpPr>
          <p:nvPr userDrawn="1"/>
        </p:nvCxnSpPr>
        <p:spPr>
          <a:xfrm>
            <a:off x="522171" y="1080917"/>
            <a:ext cx="809965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文字版面配置區 2">
            <a:extLst>
              <a:ext uri="{FF2B5EF4-FFF2-40B4-BE49-F238E27FC236}">
                <a16:creationId xmlns:a16="http://schemas.microsoft.com/office/drawing/2014/main" id="{EA360497-6792-44AE-BD40-65B00419E23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645819" y="1241819"/>
            <a:ext cx="3868340" cy="49585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19" name="內容版面配置區 3">
            <a:extLst>
              <a:ext uri="{FF2B5EF4-FFF2-40B4-BE49-F238E27FC236}">
                <a16:creationId xmlns:a16="http://schemas.microsoft.com/office/drawing/2014/main" id="{B4E69BF6-A578-4143-8221-D7E113A4D5D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645819" y="1737671"/>
            <a:ext cx="3868340" cy="444620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12" name="頁尾版面配置區 4">
            <a:extLst>
              <a:ext uri="{FF2B5EF4-FFF2-40B4-BE49-F238E27FC236}">
                <a16:creationId xmlns:a16="http://schemas.microsoft.com/office/drawing/2014/main" id="{48D07BF8-D858-4861-A193-72FC52971B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TW" dirty="0"/>
              <a:t>Media IC &amp; System Lab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58745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A606F8A-9A06-F332-399F-CFEE3BC16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FE0A489-C390-A14F-A823-4615B7325ACA}" type="slidenum">
              <a:t>‹#›</a:t>
            </a:fld>
            <a:endParaRPr kumimoji="1" lang="zh-TW" altLang="en-US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16FBB7DD-1F14-4895-89E4-414D381D0C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659002"/>
          </a:xfrm>
        </p:spPr>
        <p:txBody>
          <a:bodyPr>
            <a:normAutofit/>
          </a:bodyPr>
          <a:lstStyle>
            <a:lvl1pPr>
              <a:defRPr sz="4000" b="0">
                <a:latin typeface="+mj-lt"/>
                <a:ea typeface="微軟正黑體" panose="020B0604030504040204" pitchFamily="34" charset="-120"/>
              </a:defRPr>
            </a:lvl1pPr>
          </a:lstStyle>
          <a:p>
            <a:r>
              <a:rPr kumimoji="1" lang="en-US" altLang="zh-TW" dirty="0"/>
              <a:t>ENTER</a:t>
            </a:r>
            <a:endParaRPr kumimoji="1" lang="zh-TW" altLang="en-US" dirty="0"/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614970E9-4C7A-46E5-AA3C-B232DD4CBE48}"/>
              </a:ext>
            </a:extLst>
          </p:cNvPr>
          <p:cNvCxnSpPr>
            <a:cxnSpLocks/>
          </p:cNvCxnSpPr>
          <p:nvPr userDrawn="1"/>
        </p:nvCxnSpPr>
        <p:spPr>
          <a:xfrm>
            <a:off x="522171" y="1080917"/>
            <a:ext cx="809965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0D5AEEBF-B307-4F19-B9AC-EEC0E3F9A8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TW" dirty="0"/>
              <a:t>Media IC &amp; System Lab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02673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7C5D5F-6613-4D1B-9AD3-3705FBBD7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701675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6AAE5B-EEB8-4C32-A968-7CD441E5A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03867"/>
            <a:ext cx="7886700" cy="4873096"/>
          </a:xfr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D7BC8FC-32A6-401B-A590-DE20E39BA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720B-02B9-4CDD-BA26-9A60510A659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頁尾版面配置區 4">
            <a:extLst>
              <a:ext uri="{FF2B5EF4-FFF2-40B4-BE49-F238E27FC236}">
                <a16:creationId xmlns:a16="http://schemas.microsoft.com/office/drawing/2014/main" id="{891CD729-7C04-4660-887A-85CBD6F1CB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TW" dirty="0"/>
              <a:t>Media IC &amp; System Lab</a:t>
            </a:r>
            <a:endParaRPr kumimoji="1" lang="zh-TW" altLang="en-US" dirty="0"/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10B2C094-D202-40FA-A1AC-3862FF116A1D}"/>
              </a:ext>
            </a:extLst>
          </p:cNvPr>
          <p:cNvCxnSpPr>
            <a:cxnSpLocks/>
          </p:cNvCxnSpPr>
          <p:nvPr userDrawn="1"/>
        </p:nvCxnSpPr>
        <p:spPr>
          <a:xfrm>
            <a:off x="522171" y="1080917"/>
            <a:ext cx="809965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242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682A17-F03A-4CE9-93CA-D9E7CD8CC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94225C4-9F1B-4D34-BCEA-A5C8419CE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837609A-40CC-4B75-9AD6-6227D3D6E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720B-02B9-4CDD-BA26-9A60510A659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頁尾版面配置區 4">
            <a:extLst>
              <a:ext uri="{FF2B5EF4-FFF2-40B4-BE49-F238E27FC236}">
                <a16:creationId xmlns:a16="http://schemas.microsoft.com/office/drawing/2014/main" id="{6A941A81-621F-4655-B598-BED2A0F88F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TW" dirty="0"/>
              <a:t>Media IC &amp; System Lab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25732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99B754-3061-4726-8EE2-A0C4D66E8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70167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3F84F5-B643-4BE3-96F3-7DC2B3D5FC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278467"/>
            <a:ext cx="3867150" cy="489849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DB8A935-362D-46D6-901F-74AC5033D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78467"/>
            <a:ext cx="3867150" cy="489849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1785232-6CA4-4E1E-8764-674735E9B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720B-02B9-4CDD-BA26-9A60510A659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頁尾版面配置區 4">
            <a:extLst>
              <a:ext uri="{FF2B5EF4-FFF2-40B4-BE49-F238E27FC236}">
                <a16:creationId xmlns:a16="http://schemas.microsoft.com/office/drawing/2014/main" id="{21A2B5CC-DAC4-493C-A76D-ED76C73583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TW" dirty="0"/>
              <a:t>Media IC &amp; System Lab</a:t>
            </a:r>
            <a:endParaRPr kumimoji="1" lang="zh-TW" altLang="en-US" dirty="0"/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ECCEC8BE-D59C-44C4-8809-B99A770FB62B}"/>
              </a:ext>
            </a:extLst>
          </p:cNvPr>
          <p:cNvCxnSpPr>
            <a:cxnSpLocks/>
          </p:cNvCxnSpPr>
          <p:nvPr userDrawn="1"/>
        </p:nvCxnSpPr>
        <p:spPr>
          <a:xfrm>
            <a:off x="522171" y="1080917"/>
            <a:ext cx="809965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335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D92480-B590-4F6E-908F-EC69E48D1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6"/>
            <a:ext cx="7886700" cy="71014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2BF8294-B93D-43A9-92B8-66C7EA8D0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41955"/>
            <a:ext cx="3868737" cy="126312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0572CA2-E30E-4D5A-8D19-84460B9F5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18E12DF8-F0AA-46A6-8894-2BDD5FF80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41955"/>
            <a:ext cx="3887788" cy="126312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41BC510-6CF7-4609-B429-7363ADF999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93985B1-9A87-4AF6-ADE8-019E30438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720B-02B9-4CDD-BA26-9A60510A659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頁尾版面配置區 4">
            <a:extLst>
              <a:ext uri="{FF2B5EF4-FFF2-40B4-BE49-F238E27FC236}">
                <a16:creationId xmlns:a16="http://schemas.microsoft.com/office/drawing/2014/main" id="{3A3BEEFD-4FD1-4622-9A94-EFDFA60753C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TW" dirty="0"/>
              <a:t>Media IC &amp; System Lab</a:t>
            </a:r>
            <a:endParaRPr kumimoji="1" lang="zh-TW" altLang="en-US" dirty="0"/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762426D6-394B-428E-AF8D-B844D8A17425}"/>
              </a:ext>
            </a:extLst>
          </p:cNvPr>
          <p:cNvCxnSpPr>
            <a:cxnSpLocks/>
          </p:cNvCxnSpPr>
          <p:nvPr userDrawn="1"/>
        </p:nvCxnSpPr>
        <p:spPr>
          <a:xfrm>
            <a:off x="522171" y="1080917"/>
            <a:ext cx="809965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66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9F7873-CD89-42EF-B978-7E34C2EE6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18608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A086B4F-558F-495C-B0C1-BCD850FAA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720B-02B9-4CDD-BA26-9A60510A659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7D69BF70-8E50-4F57-AFC9-AD723BA9B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TW" dirty="0"/>
              <a:t>Media IC &amp; System Lab</a:t>
            </a:r>
            <a:endParaRPr kumimoji="1" lang="zh-TW" altLang="en-US" dirty="0"/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FE82B9A3-B1DA-4705-B812-57DF6A051FEA}"/>
              </a:ext>
            </a:extLst>
          </p:cNvPr>
          <p:cNvCxnSpPr>
            <a:cxnSpLocks/>
          </p:cNvCxnSpPr>
          <p:nvPr userDrawn="1"/>
        </p:nvCxnSpPr>
        <p:spPr>
          <a:xfrm>
            <a:off x="522171" y="1080917"/>
            <a:ext cx="809965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341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FE89F1B-CB25-4FA4-939B-5CF319A97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720B-02B9-4CDD-BA26-9A60510A659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783624E-921D-425B-B387-8CCC7A217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TW" dirty="0"/>
              <a:t>Media IC &amp; System Lab</a:t>
            </a:r>
            <a:endParaRPr kumimoji="1" lang="zh-TW" altLang="en-US" dirty="0"/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95E6036D-2841-43D9-B27C-26EA3720453A}"/>
              </a:ext>
            </a:extLst>
          </p:cNvPr>
          <p:cNvCxnSpPr>
            <a:cxnSpLocks/>
          </p:cNvCxnSpPr>
          <p:nvPr userDrawn="1"/>
        </p:nvCxnSpPr>
        <p:spPr>
          <a:xfrm>
            <a:off x="522171" y="1080917"/>
            <a:ext cx="809965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842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D223D9-7F9A-4A3E-8606-6A242F071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61806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B121707-A6AA-4793-A841-ED63F89E9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1067329"/>
            <a:ext cx="4629150" cy="479372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51472E6-77F3-490C-93F0-2DC3FA07EE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075267"/>
            <a:ext cx="2949575" cy="479372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EA99C04-D7AF-420E-B726-3A22741AD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720B-02B9-4CDD-BA26-9A60510A659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頁尾版面配置區 4">
            <a:extLst>
              <a:ext uri="{FF2B5EF4-FFF2-40B4-BE49-F238E27FC236}">
                <a16:creationId xmlns:a16="http://schemas.microsoft.com/office/drawing/2014/main" id="{E9C85463-2E1C-45AB-9476-807425332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TW" dirty="0"/>
              <a:t>Media IC &amp; System Lab</a:t>
            </a:r>
            <a:endParaRPr kumimoji="1" lang="zh-TW" altLang="en-US" dirty="0"/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8E804E94-2D97-4041-A65D-EE534572370C}"/>
              </a:ext>
            </a:extLst>
          </p:cNvPr>
          <p:cNvCxnSpPr>
            <a:cxnSpLocks/>
          </p:cNvCxnSpPr>
          <p:nvPr userDrawn="1"/>
        </p:nvCxnSpPr>
        <p:spPr>
          <a:xfrm>
            <a:off x="522171" y="1080917"/>
            <a:ext cx="809965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061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84019E-2D4D-450E-B8FA-C6D91691B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64346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0733FA9-5D57-42B4-A1DD-BBF0159696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1092729"/>
            <a:ext cx="4629150" cy="47683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8873B6E-121A-4238-B6FD-84E6D2D5F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100667"/>
            <a:ext cx="2949575" cy="476832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32D0B38-4834-4A37-B287-0F16C344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B720B-02B9-4CDD-BA26-9A60510A659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頁尾版面配置區 4">
            <a:extLst>
              <a:ext uri="{FF2B5EF4-FFF2-40B4-BE49-F238E27FC236}">
                <a16:creationId xmlns:a16="http://schemas.microsoft.com/office/drawing/2014/main" id="{7F2175B0-5677-4977-AD3E-23154BCE9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TW" dirty="0"/>
              <a:t>Media IC &amp; System Lab</a:t>
            </a:r>
            <a:endParaRPr kumimoji="1" lang="zh-TW" altLang="en-US" dirty="0"/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394D956F-8E12-4F97-8A6C-2A8DCF87A0F8}"/>
              </a:ext>
            </a:extLst>
          </p:cNvPr>
          <p:cNvCxnSpPr>
            <a:cxnSpLocks/>
          </p:cNvCxnSpPr>
          <p:nvPr userDrawn="1"/>
        </p:nvCxnSpPr>
        <p:spPr>
          <a:xfrm>
            <a:off x="522171" y="1080917"/>
            <a:ext cx="809965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973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791E8DB6-FE56-4440-86E9-C2CFD46CB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1526994-3FBC-420E-9352-2B0C1F4A9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D3DF152-3BE8-4C13-8C43-0D28282142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0D2D41F-DAC0-4951-9E69-792040021E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TW" dirty="0"/>
              <a:t>Media IC &amp; System Lab</a:t>
            </a:r>
            <a:endParaRPr kumimoji="1"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F47DB74-37FB-4CF3-AEE6-01AEA1675C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B720B-02B9-4CDD-BA26-9A60510A65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65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53" r:id="rId12"/>
    <p:sldLayoutId id="214748365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yylin@media.ee.ntu.edu.tw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setosa.io/ev/image%20kernels/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標題 1"/>
          <p:cNvSpPr txBox="1">
            <a:spLocks noGrp="1"/>
          </p:cNvSpPr>
          <p:nvPr>
            <p:ph type="ctrTitle"/>
          </p:nvPr>
        </p:nvSpPr>
        <p:spPr>
          <a:xfrm>
            <a:off x="680633" y="2126577"/>
            <a:ext cx="7782734" cy="1228726"/>
          </a:xfrm>
          <a:prstGeom prst="rect">
            <a:avLst/>
          </a:prstGeom>
        </p:spPr>
        <p:txBody>
          <a:bodyPr/>
          <a:lstStyle>
            <a:lvl1pPr defTabSz="905255">
              <a:defRPr sz="4356"/>
            </a:lvl1pPr>
          </a:lstStyle>
          <a:p>
            <a:r>
              <a:rPr lang="en-US" b="1" dirty="0"/>
              <a:t>Computer Vision: Filter &amp; Feature</a:t>
            </a:r>
          </a:p>
        </p:txBody>
      </p:sp>
      <p:sp>
        <p:nvSpPr>
          <p:cNvPr id="96" name="2023 Crash Course"/>
          <p:cNvSpPr txBox="1"/>
          <p:nvPr/>
        </p:nvSpPr>
        <p:spPr>
          <a:xfrm>
            <a:off x="3172455" y="2126577"/>
            <a:ext cx="2799088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200"/>
            </a:lvl1pPr>
          </a:lstStyle>
          <a:p>
            <a:r>
              <a:rPr sz="2800" dirty="0"/>
              <a:t>202</a:t>
            </a:r>
            <a:r>
              <a:rPr lang="en-US" sz="2800" dirty="0"/>
              <a:t>4</a:t>
            </a:r>
            <a:r>
              <a:rPr sz="2800" dirty="0"/>
              <a:t> Crash Course</a:t>
            </a:r>
          </a:p>
        </p:txBody>
      </p:sp>
      <p:sp>
        <p:nvSpPr>
          <p:cNvPr id="97" name="副標題 2"/>
          <p:cNvSpPr txBox="1"/>
          <p:nvPr/>
        </p:nvSpPr>
        <p:spPr>
          <a:xfrm>
            <a:off x="-1" y="3824577"/>
            <a:ext cx="9144001" cy="1655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algn="ctr">
              <a:spcBef>
                <a:spcPts val="1000"/>
              </a:spcBef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en-US" altLang="zh-TW" dirty="0">
                <a:latin typeface="Calibri Light" panose="020F0302020204030204" pitchFamily="34" charset="0"/>
                <a:cs typeface="Calibri Light" panose="020F0302020204030204" pitchFamily="34" charset="0"/>
              </a:rPr>
              <a:t>Media IC &amp; System Lab, GIEE, NTU</a:t>
            </a:r>
            <a:endParaRPr lang="en-US" altLang="zh-TW" sz="4000" dirty="0">
              <a:latin typeface="Calibri Light" panose="020F0302020204030204" pitchFamily="34" charset="0"/>
              <a:ea typeface="Times Roman"/>
              <a:cs typeface="Calibri Light" panose="020F0302020204030204" pitchFamily="34" charset="0"/>
              <a:sym typeface="Times Roman"/>
            </a:endParaRPr>
          </a:p>
          <a:p>
            <a:pPr algn="ctr" defTabSz="457200">
              <a:spcBef>
                <a:spcPts val="1000"/>
              </a:spcBef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dirty="0">
                <a:latin typeface="Calibri Light" panose="020F0302020204030204" pitchFamily="34" charset="0"/>
                <a:cs typeface="Calibri Light" panose="020F0302020204030204" pitchFamily="34" charset="0"/>
              </a:rPr>
              <a:t>Speaker: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Yen Yu, Lin</a:t>
            </a:r>
            <a:r>
              <a:rPr lang="zh-TW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dirty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 Light" panose="020F0302020204030204" pitchFamily="34" charset="0"/>
                <a:sym typeface="Times Roman"/>
              </a:rPr>
              <a:t>林彥妤</a:t>
            </a:r>
            <a:r>
              <a:rPr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defTabSz="457200">
              <a:spcBef>
                <a:spcPts val="1000"/>
              </a:spcBef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  <a:sym typeface="Times Roman"/>
              </a:rPr>
              <a:t>Email: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  <a:sym typeface="Times Roman"/>
                <a:hlinkClick r:id="rId2"/>
              </a:rPr>
              <a:t>yylin@media.ee.ntu.edu.tw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  <a:sym typeface="Times Roman"/>
            </a:endParaRPr>
          </a:p>
          <a:p>
            <a:pPr algn="ctr">
              <a:spcBef>
                <a:spcPts val="1000"/>
              </a:spcBef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lang="en-US" altLang="zh-TW" dirty="0">
                <a:latin typeface="Calibri Light" panose="020F0302020204030204" pitchFamily="34" charset="0"/>
                <a:cs typeface="Calibri Light" panose="020F0302020204030204" pitchFamily="34" charset="0"/>
              </a:rPr>
              <a:t>Date: 2024/08/14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  <a:sym typeface="Times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5CC42E-0D89-4F95-BBEE-9168D625E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Image Filtering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6285FC4-DDC7-4865-B0DF-15292AEC2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Box filter in </a:t>
            </a:r>
            <a:r>
              <a:rPr lang="zh-TW" altLang="en-US" dirty="0"/>
              <a:t>𝑂</a:t>
            </a:r>
            <a:r>
              <a:rPr lang="en-US" altLang="zh-TW" dirty="0"/>
              <a:t>(1)</a:t>
            </a:r>
          </a:p>
          <a:p>
            <a:pPr lvl="1"/>
            <a:r>
              <a:rPr lang="en-US" altLang="zh-TW" dirty="0"/>
              <a:t>Integral image (sum area table)</a:t>
            </a:r>
          </a:p>
          <a:p>
            <a:pPr lvl="2"/>
            <a:r>
              <a:rPr lang="en-US" altLang="zh-TW" dirty="0"/>
              <a:t>Computing integral image: 2 addition + 1 subtraction</a:t>
            </a:r>
          </a:p>
          <a:p>
            <a:pPr lvl="2"/>
            <a:r>
              <a:rPr lang="en-US" altLang="zh-TW" dirty="0"/>
              <a:t>Obtaining box sum: 2 subtraction + 1 addition</a:t>
            </a:r>
          </a:p>
          <a:p>
            <a:pPr lvl="2"/>
            <a:r>
              <a:rPr lang="en-US" altLang="zh-TW" dirty="0"/>
              <a:t>Regardless of box size </a:t>
            </a:r>
            <a:endParaRPr lang="zh-TW" altLang="en-US" dirty="0"/>
          </a:p>
        </p:txBody>
      </p:sp>
      <p:pic>
        <p:nvPicPr>
          <p:cNvPr id="5" name="圖形 4" descr="戴太陽眼鏡的臉部輪廓 以實心填滿">
            <a:extLst>
              <a:ext uri="{FF2B5EF4-FFF2-40B4-BE49-F238E27FC236}">
                <a16:creationId xmlns:a16="http://schemas.microsoft.com/office/drawing/2014/main" id="{DF9FD280-2268-4AD1-9BD7-624E1E104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95750" y="2762250"/>
            <a:ext cx="381000" cy="381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8E6C7FE-F1EF-4DF8-8F24-2BBAD4603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411" y="3213808"/>
            <a:ext cx="7713178" cy="2231485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AF87BC52-8C80-4F51-83F0-2C520B388AD3}"/>
              </a:ext>
            </a:extLst>
          </p:cNvPr>
          <p:cNvSpPr txBox="1"/>
          <p:nvPr/>
        </p:nvSpPr>
        <p:spPr>
          <a:xfrm>
            <a:off x="1362075" y="5597694"/>
            <a:ext cx="1085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0" i="0" u="none" strike="noStrike" baseline="0" dirty="0">
                <a:latin typeface="Calibri" panose="020F0502020204030204" pitchFamily="34" charset="0"/>
              </a:rPr>
              <a:t>Sum = 24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FB0869D-909C-471C-B3F4-E9AB6272617B}"/>
              </a:ext>
            </a:extLst>
          </p:cNvPr>
          <p:cNvSpPr txBox="1"/>
          <p:nvPr/>
        </p:nvSpPr>
        <p:spPr>
          <a:xfrm>
            <a:off x="5771114" y="5597694"/>
            <a:ext cx="2657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0" i="0" u="none" strike="noStrike" baseline="0" dirty="0">
                <a:latin typeface="Calibri" panose="020F0502020204030204" pitchFamily="34" charset="0"/>
              </a:rPr>
              <a:t>Sum = 48 –14 –13 + 3 = 24</a:t>
            </a:r>
            <a:endParaRPr lang="zh-TW" altLang="en-US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1D18D7D-3FDE-4F93-9F21-A509B04F3218}"/>
              </a:ext>
            </a:extLst>
          </p:cNvPr>
          <p:cNvSpPr txBox="1"/>
          <p:nvPr/>
        </p:nvSpPr>
        <p:spPr>
          <a:xfrm>
            <a:off x="3448050" y="5597694"/>
            <a:ext cx="2114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19 + 17 –11 + 3 = 28</a:t>
            </a:r>
            <a:endParaRPr lang="zh-TW" altLang="en-US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A6BF208E-2804-4062-AF6C-EE564ED435D6}"/>
              </a:ext>
            </a:extLst>
          </p:cNvPr>
          <p:cNvSpPr txBox="1"/>
          <p:nvPr/>
        </p:nvSpPr>
        <p:spPr>
          <a:xfrm>
            <a:off x="4391025" y="98889"/>
            <a:ext cx="4752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Note: </a:t>
            </a:r>
            <a:r>
              <a:rPr lang="zh-TW" altLang="en-US" sz="1800" b="0" i="0" u="none" strike="noStrike" baseline="0" dirty="0">
                <a:solidFill>
                  <a:srgbClr val="000000"/>
                </a:solidFill>
                <a:latin typeface="Cambria Math" panose="02040503050406030204" pitchFamily="18" charset="0"/>
              </a:rPr>
              <a:t>𝑂</a:t>
            </a:r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mbria Math" panose="02040503050406030204" pitchFamily="18" charset="0"/>
              </a:rPr>
              <a:t>(1)</a:t>
            </a:r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filter is also called </a:t>
            </a:r>
            <a:r>
              <a:rPr lang="en-US" altLang="zh-TW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constant time</a:t>
            </a:r>
            <a:r>
              <a:rPr lang="zh-TW" altLang="en-US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filter</a:t>
            </a:r>
            <a:endParaRPr lang="zh-TW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58FA04-47D7-4AB2-8196-7259E1EBF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Image Filtering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3B61283-8978-452D-A660-DBA552EC9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Gaussian filter</a:t>
            </a:r>
          </a:p>
          <a:p>
            <a:pPr lvl="1"/>
            <a:r>
              <a:rPr lang="en-US" altLang="zh-TW" dirty="0"/>
              <a:t>The kernel weight is a Gaussian function</a:t>
            </a:r>
          </a:p>
          <a:p>
            <a:pPr lvl="1"/>
            <a:r>
              <a:rPr lang="en-US" altLang="zh-TW" dirty="0"/>
              <a:t>Center pixels contribute more weights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1D384E9-67E7-45EA-A077-6E81FCB8A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033" y="1543002"/>
            <a:ext cx="1633667" cy="6032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2318C33-F25C-417D-9E6F-A0DADA8ABC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5" r="6309"/>
          <a:stretch/>
        </p:blipFill>
        <p:spPr>
          <a:xfrm>
            <a:off x="1079857" y="2766440"/>
            <a:ext cx="6984283" cy="2950395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D7D4C1E4-BF3D-4BF2-AEDF-C769A8818D2E}"/>
              </a:ext>
            </a:extLst>
          </p:cNvPr>
          <p:cNvSpPr txBox="1"/>
          <p:nvPr/>
        </p:nvSpPr>
        <p:spPr>
          <a:xfrm>
            <a:off x="2771774" y="5762233"/>
            <a:ext cx="3600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1D illustration of Gaussian functions</a:t>
            </a:r>
            <a:endParaRPr lang="zh-TW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469E3C-F25D-4E8F-88B4-42AABF641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Image Filtering</a:t>
            </a:r>
            <a:endParaRPr lang="zh-TW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版面配置區 2">
                <a:extLst>
                  <a:ext uri="{FF2B5EF4-FFF2-40B4-BE49-F238E27FC236}">
                    <a16:creationId xmlns:a16="http://schemas.microsoft.com/office/drawing/2014/main" id="{19A3C51F-B76A-4E9E-98B2-DB6EDAB7A7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Gaussian filter</a:t>
                </a:r>
              </a:p>
              <a:p>
                <a:pPr lvl="1"/>
                <a:r>
                  <a:rPr lang="en-US" altLang="zh-TW" dirty="0"/>
                  <a:t>2D case:</a:t>
                </a:r>
              </a:p>
              <a:p>
                <a:pPr lvl="1"/>
                <a:r>
                  <a:rPr lang="en-US" altLang="zh-TW" dirty="0"/>
                  <a:t>Complexity: </a:t>
                </a:r>
                <a:r>
                  <a:rPr lang="zh-TW" altLang="en-US" dirty="0"/>
                  <a:t>𝑂</a:t>
                </a:r>
                <a:r>
                  <a:rPr lang="en-US" altLang="zh-TW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dirty="0"/>
                  <a:t>)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文字版面配置區 2">
                <a:extLst>
                  <a:ext uri="{FF2B5EF4-FFF2-40B4-BE49-F238E27FC236}">
                    <a16:creationId xmlns:a16="http://schemas.microsoft.com/office/drawing/2014/main" id="{19A3C51F-B76A-4E9E-98B2-DB6EDAB7A7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391" t="-210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>
            <a:extLst>
              <a:ext uri="{FF2B5EF4-FFF2-40B4-BE49-F238E27FC236}">
                <a16:creationId xmlns:a16="http://schemas.microsoft.com/office/drawing/2014/main" id="{F7169A31-89FC-4ACA-B28F-960D975E3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152" y="1685889"/>
            <a:ext cx="1895648" cy="39371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F8BCD83-BD6B-4D98-9DBB-1099C14A2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" y="3328332"/>
            <a:ext cx="3209366" cy="258368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3BCB1BF-3A13-46C3-81C2-CD7284086B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8465" y="3193828"/>
            <a:ext cx="5310399" cy="285269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437FF0-9579-4C44-9FE3-91C8C79D5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Image Filtering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7793663-1502-4320-9640-AA5582A3B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260306"/>
            <a:ext cx="8001002" cy="4916657"/>
          </a:xfrm>
        </p:spPr>
        <p:txBody>
          <a:bodyPr/>
          <a:lstStyle/>
          <a:p>
            <a:r>
              <a:rPr lang="en-US" altLang="zh-TW" dirty="0"/>
              <a:t>Gaussian filter in </a:t>
            </a:r>
            <a:r>
              <a:rPr lang="zh-TW" altLang="en-US" dirty="0"/>
              <a:t>𝑂</a:t>
            </a:r>
            <a:r>
              <a:rPr lang="en-US" altLang="zh-TW" dirty="0"/>
              <a:t>(</a:t>
            </a:r>
            <a:r>
              <a:rPr lang="zh-TW" altLang="en-US" dirty="0"/>
              <a:t>𝑟</a:t>
            </a:r>
            <a:r>
              <a:rPr lang="en-US" altLang="zh-TW" dirty="0"/>
              <a:t>)</a:t>
            </a:r>
          </a:p>
          <a:p>
            <a:pPr lvl="1"/>
            <a:r>
              <a:rPr lang="en-US" altLang="zh-TW" dirty="0"/>
              <a:t>Gaussian kernel is separable</a:t>
            </a:r>
          </a:p>
          <a:p>
            <a:pPr marL="0" indent="0">
              <a:buNone/>
            </a:pPr>
            <a:r>
              <a:rPr lang="en-US" altLang="zh-TW" dirty="0"/>
              <a:t>	</a:t>
            </a:r>
            <a:r>
              <a:rPr lang="en-US" altLang="zh-TW" sz="2400" dirty="0"/>
              <a:t>(The same technique can be applied to other separable)</a:t>
            </a:r>
            <a:endParaRPr lang="zh-TW" altLang="en-US" sz="24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B78C9D9-E456-47CE-9077-8A25FA071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290" y="2771776"/>
            <a:ext cx="6217420" cy="315065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224A80E-1400-4A79-A5C8-328A14E60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42" y="1136581"/>
            <a:ext cx="3105209" cy="112563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66A2B2-05A8-409D-BFE1-115D1564A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Image Filtering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C28E5F9-E5BD-4B3A-A2A5-60B79ABD24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Gaussian filter in </a:t>
            </a:r>
            <a:r>
              <a:rPr lang="zh-TW" altLang="en-US" dirty="0"/>
              <a:t>𝑂</a:t>
            </a:r>
            <a:r>
              <a:rPr lang="en-US" altLang="zh-TW" dirty="0"/>
              <a:t>(</a:t>
            </a:r>
            <a:r>
              <a:rPr lang="zh-TW" altLang="en-US" dirty="0"/>
              <a:t>𝑟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E790818-1FC1-475C-BA35-9FAFB246F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435" y="2198277"/>
            <a:ext cx="5379130" cy="182653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4EF999B-7C29-409D-823B-DE193BBC4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98" y="4505763"/>
            <a:ext cx="8249801" cy="1924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2438D2C7-3DAD-4C91-9D93-F47ACB418947}"/>
                  </a:ext>
                </a:extLst>
              </p:cNvPr>
              <p:cNvSpPr txBox="1"/>
              <p:nvPr/>
            </p:nvSpPr>
            <p:spPr>
              <a:xfrm>
                <a:off x="2928455" y="1828945"/>
                <a:ext cx="32870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altLang="zh-TW" sz="1800" b="0" i="0" u="none" strike="noStrike" baseline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Direct 2D implementation: </a:t>
                </a:r>
                <a:r>
                  <a:rPr lang="zh-TW" altLang="fr-FR" sz="1800" b="0" i="0" u="none" strike="noStrike" baseline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𝑂</a:t>
                </a:r>
                <a:r>
                  <a:rPr lang="fr-FR" altLang="zh-TW" sz="1800" b="0" i="0" u="none" strike="noStrike" baseline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altLang="zh-TW" sz="1800" b="0" i="0" u="none" strike="noStrike" baseline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)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2438D2C7-3DAD-4C91-9D93-F47ACB4189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8455" y="1828945"/>
                <a:ext cx="3287085" cy="369332"/>
              </a:xfrm>
              <a:prstGeom prst="rect">
                <a:avLst/>
              </a:prstGeom>
              <a:blipFill>
                <a:blip r:embed="rId4"/>
                <a:stretch>
                  <a:fillRect l="-1481" t="-11475" r="-1481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2">
            <a:extLst>
              <a:ext uri="{FF2B5EF4-FFF2-40B4-BE49-F238E27FC236}">
                <a16:creationId xmlns:a16="http://schemas.microsoft.com/office/drawing/2014/main" id="{A3717E8B-9BAB-4347-8A72-F950BE64E1C8}"/>
              </a:ext>
            </a:extLst>
          </p:cNvPr>
          <p:cNvSpPr txBox="1"/>
          <p:nvPr/>
        </p:nvSpPr>
        <p:spPr>
          <a:xfrm>
            <a:off x="2986084" y="4160202"/>
            <a:ext cx="3171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Separable implementation: </a:t>
            </a:r>
            <a:r>
              <a:rPr lang="zh-TW" altLang="en-US" sz="1800" b="0" i="0" u="none" strike="noStrike" baseline="0" dirty="0">
                <a:solidFill>
                  <a:srgbClr val="000000"/>
                </a:solidFill>
                <a:latin typeface="Cambria Math" panose="02040503050406030204" pitchFamily="18" charset="0"/>
              </a:rPr>
              <a:t>𝑂</a:t>
            </a:r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mbria Math" panose="02040503050406030204" pitchFamily="18" charset="0"/>
              </a:rPr>
              <a:t>(</a:t>
            </a:r>
            <a:r>
              <a:rPr lang="zh-TW" altLang="en-US" sz="1800" b="0" i="0" u="none" strike="noStrike" baseline="0" dirty="0">
                <a:solidFill>
                  <a:srgbClr val="000000"/>
                </a:solidFill>
                <a:latin typeface="Cambria Math" panose="02040503050406030204" pitchFamily="18" charset="0"/>
              </a:rPr>
              <a:t>𝑟</a:t>
            </a:r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mbria Math" panose="02040503050406030204" pitchFamily="18" charset="0"/>
              </a:rPr>
              <a:t>)</a:t>
            </a:r>
            <a:endParaRPr lang="zh-TW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FBA8A1-A453-4549-91B5-2D25D354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Image Filtering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E23EB96-EA17-421E-BE71-67711219C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Median filter</a:t>
            </a:r>
          </a:p>
          <a:p>
            <a:pPr lvl="1"/>
            <a:r>
              <a:rPr lang="en-US" altLang="zh-TW" dirty="0"/>
              <a:t>3x3 example:</a:t>
            </a:r>
            <a:endParaRPr lang="zh-TW" altLang="en-US" dirty="0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4D8AFA2E-4482-4EAA-A141-E836F45AF494}"/>
              </a:ext>
            </a:extLst>
          </p:cNvPr>
          <p:cNvGrpSpPr/>
          <p:nvPr/>
        </p:nvGrpSpPr>
        <p:grpSpPr>
          <a:xfrm>
            <a:off x="3467717" y="1622256"/>
            <a:ext cx="4580908" cy="4740444"/>
            <a:chOff x="3439142" y="1260306"/>
            <a:chExt cx="4495183" cy="4364870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8873C199-377F-4655-8488-6DCF6AC5F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47951" y="1260306"/>
              <a:ext cx="1631556" cy="2168694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0BE0D24E-49B7-4D15-BDBD-07C1AFF63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39142" y="3429000"/>
              <a:ext cx="4495183" cy="21961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82AED0-3AAC-4E38-B98B-6A3D1FECE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Image Filtering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62266CF-C2F6-4DB6-8870-54C17DBC4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Median filter</a:t>
            </a:r>
          </a:p>
          <a:p>
            <a:pPr lvl="1"/>
            <a:r>
              <a:rPr lang="en-US" altLang="zh-TW" dirty="0"/>
              <a:t>Useful to deal with salt and pepper noise</a:t>
            </a:r>
            <a:endParaRPr lang="zh-TW" altLang="en-US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F4F3AFB5-88B9-41DC-B51F-F368FD8CA623}"/>
              </a:ext>
            </a:extLst>
          </p:cNvPr>
          <p:cNvGrpSpPr/>
          <p:nvPr/>
        </p:nvGrpSpPr>
        <p:grpSpPr>
          <a:xfrm>
            <a:off x="226852" y="2667074"/>
            <a:ext cx="8701323" cy="2103120"/>
            <a:chOff x="103027" y="2667074"/>
            <a:chExt cx="8701323" cy="2103120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47A95F06-D11B-426B-866A-177A99CD4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027" y="2667074"/>
              <a:ext cx="2103120" cy="2103120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281169F8-39F4-4BA4-AFA5-F2EBD330B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2428" y="2667074"/>
              <a:ext cx="2103120" cy="2103120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15D7F1FB-4E3F-4896-82D0-88D293AEF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1829" y="2667074"/>
              <a:ext cx="2103120" cy="2103120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6E26D6E9-6F9B-404F-B2DA-9063D135C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01230" y="2667074"/>
              <a:ext cx="2103120" cy="2103120"/>
            </a:xfrm>
            <a:prstGeom prst="rect">
              <a:avLst/>
            </a:prstGeom>
          </p:spPr>
        </p:pic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7D297AF-8F0A-4A76-8764-1B1A02C45A6B}"/>
              </a:ext>
            </a:extLst>
          </p:cNvPr>
          <p:cNvSpPr txBox="1"/>
          <p:nvPr/>
        </p:nvSpPr>
        <p:spPr>
          <a:xfrm>
            <a:off x="821212" y="4919580"/>
            <a:ext cx="914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Original</a:t>
            </a:r>
            <a:endParaRPr lang="zh-TW" altLang="en-US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31FCB73F-B81C-49AD-ADE3-8F30893741F1}"/>
              </a:ext>
            </a:extLst>
          </p:cNvPr>
          <p:cNvSpPr txBox="1"/>
          <p:nvPr/>
        </p:nvSpPr>
        <p:spPr>
          <a:xfrm>
            <a:off x="2514398" y="4944305"/>
            <a:ext cx="19268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Add salt &amp; pepper</a:t>
            </a:r>
            <a:endParaRPr lang="zh-TW" altLang="en-US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ED74DA7-91B7-4F63-B9F6-34867B57A85E}"/>
              </a:ext>
            </a:extLst>
          </p:cNvPr>
          <p:cNvSpPr txBox="1"/>
          <p:nvPr/>
        </p:nvSpPr>
        <p:spPr>
          <a:xfrm>
            <a:off x="4910451" y="4944305"/>
            <a:ext cx="153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Gaussian filter</a:t>
            </a:r>
            <a:endParaRPr lang="zh-TW" altLang="en-US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44452CB4-C2C0-40FA-A3E0-F0EC79A1EA0B}"/>
              </a:ext>
            </a:extLst>
          </p:cNvPr>
          <p:cNvSpPr txBox="1"/>
          <p:nvPr/>
        </p:nvSpPr>
        <p:spPr>
          <a:xfrm>
            <a:off x="7162240" y="4944305"/>
            <a:ext cx="1428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Median filter</a:t>
            </a:r>
            <a:endParaRPr lang="zh-TW" altLang="en-US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8787EB46-A309-4041-8BFD-B51B39D0E342}"/>
              </a:ext>
            </a:extLst>
          </p:cNvPr>
          <p:cNvSpPr txBox="1"/>
          <p:nvPr/>
        </p:nvSpPr>
        <p:spPr>
          <a:xfrm>
            <a:off x="226852" y="6043297"/>
            <a:ext cx="60293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TW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Source: </a:t>
            </a:r>
            <a:r>
              <a:rPr lang="fr-FR" altLang="zh-TW" sz="1400" b="0" i="0" u="none" strike="noStrike" baseline="0" dirty="0">
                <a:solidFill>
                  <a:srgbClr val="0462C1"/>
                </a:solidFill>
                <a:latin typeface="Calibri" panose="020F0502020204030204" pitchFamily="34" charset="0"/>
              </a:rPr>
              <a:t>https://www.pinterest.com/pin/304485624782669932</a:t>
            </a:r>
            <a:endParaRPr lang="zh-TW" altLang="en-US" sz="1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7EC569-03FC-454D-BBA3-894AFC4C3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Edge Detection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8757EE2-BB74-4E72-8B8F-A7F9C3A0C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2587" y="5492356"/>
            <a:ext cx="5838825" cy="1000519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dirty="0"/>
              <a:t>Convert a 2D image into a set of curves</a:t>
            </a:r>
          </a:p>
          <a:p>
            <a:pPr lvl="1"/>
            <a:r>
              <a:rPr lang="en-US" altLang="zh-TW" dirty="0"/>
              <a:t>Extract salient features of the scene</a:t>
            </a:r>
          </a:p>
          <a:p>
            <a:pPr lvl="1"/>
            <a:r>
              <a:rPr lang="en-US" altLang="zh-TW" dirty="0"/>
              <a:t>More compact than pixels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C96EC28-E5A2-4306-A45C-D3DF189A7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652" y="1292247"/>
            <a:ext cx="6300694" cy="397466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52E39E-624A-4846-BF76-63C0C6F89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Edge Detection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4830E2C-2297-4D56-9B19-644EC4F76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Origin of edges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189591C-F407-4BAC-9C72-5D6FFA135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064" y="2178135"/>
            <a:ext cx="3601936" cy="3419559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6F5DD63F-4C22-4A28-9E90-CD4317B5E2C3}"/>
              </a:ext>
            </a:extLst>
          </p:cNvPr>
          <p:cNvSpPr txBox="1"/>
          <p:nvPr/>
        </p:nvSpPr>
        <p:spPr>
          <a:xfrm>
            <a:off x="4705350" y="3983344"/>
            <a:ext cx="3876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surface normal discontinuity</a:t>
            </a:r>
            <a:endParaRPr lang="zh-TW" altLang="en-US" sz="24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4444EFB-A9B7-445D-88D0-1157C027C631}"/>
              </a:ext>
            </a:extLst>
          </p:cNvPr>
          <p:cNvSpPr txBox="1"/>
          <p:nvPr/>
        </p:nvSpPr>
        <p:spPr>
          <a:xfrm>
            <a:off x="4705350" y="3198167"/>
            <a:ext cx="3086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depth discontinuity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5A61939-5ADA-43EA-AFD3-5C1B0D420C06}"/>
              </a:ext>
            </a:extLst>
          </p:cNvPr>
          <p:cNvSpPr txBox="1"/>
          <p:nvPr/>
        </p:nvSpPr>
        <p:spPr>
          <a:xfrm>
            <a:off x="4705350" y="2438280"/>
            <a:ext cx="3876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surface color discontinuity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80ED472-6ABF-49D7-9313-A24B22AAC99F}"/>
              </a:ext>
            </a:extLst>
          </p:cNvPr>
          <p:cNvSpPr txBox="1"/>
          <p:nvPr/>
        </p:nvSpPr>
        <p:spPr>
          <a:xfrm>
            <a:off x="4705350" y="4768521"/>
            <a:ext cx="3733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illumination discontinuity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634680-3B45-4110-8256-7E77787A2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Edge Detection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74CD9E5-3F67-4E48-B861-B041C46F4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Characterizing edges</a:t>
            </a:r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77AF752-D900-4F67-8503-A5A8BFEC7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273" y="1651457"/>
            <a:ext cx="2579049" cy="206717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48FC0FC-E2CA-4598-9D88-0792F9145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540" y="1673600"/>
            <a:ext cx="2798460" cy="209884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8F0C0FB-F769-4B8A-A328-425ECE812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536" y="3915321"/>
            <a:ext cx="2618426" cy="206717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8C40E20-FBDD-44DE-AAA2-4AC013D7D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755" y="1785438"/>
            <a:ext cx="3562847" cy="35819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658CBFF6-D151-4A43-8D45-B72B8AEAE8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5540" y="3916992"/>
            <a:ext cx="2798460" cy="2098845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F2818A6E-FF5C-4F27-8809-3D79549407DB}"/>
              </a:ext>
            </a:extLst>
          </p:cNvPr>
          <p:cNvSpPr txBox="1"/>
          <p:nvPr/>
        </p:nvSpPr>
        <p:spPr>
          <a:xfrm>
            <a:off x="5448591" y="5975718"/>
            <a:ext cx="2798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Gradient magnitude</a:t>
            </a:r>
            <a:endParaRPr lang="zh-TW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000" dirty="0"/>
              <a:t>Reference</a:t>
            </a:r>
          </a:p>
        </p:txBody>
      </p:sp>
      <p:sp>
        <p:nvSpPr>
          <p:cNvPr id="104" name="內容版面配置區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</a:lvl1pPr>
          </a:lstStyle>
          <a:p>
            <a:pPr algn="just"/>
            <a:r>
              <a:rPr lang="en-US" dirty="0"/>
              <a:t>Slides from Computer Vision, Prof. Shao-Yi </a:t>
            </a:r>
            <a:r>
              <a:rPr lang="en-US" dirty="0" err="1"/>
              <a:t>Chien</a:t>
            </a:r>
            <a:r>
              <a:rPr lang="en-US" dirty="0"/>
              <a:t>, National Taiwan University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7AA0ED-7636-4368-AEB0-CEC16BBB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Edge Detection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F18308C-C637-4696-9FF1-2D5121253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How to compute gradient for digital images?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Take discrete derivative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Gradient direction and magnitude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DFA6305-6741-4E72-BAD8-63E345FAB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231" y="1766823"/>
            <a:ext cx="2600688" cy="92405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26C430A-272B-4B16-8B06-2EA03E753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737" y="3402666"/>
            <a:ext cx="2919675" cy="78350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34BB713-E43D-4ED8-AFDA-2F61DB025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648" y="5111301"/>
            <a:ext cx="6072703" cy="106566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7AA0ED-7636-4368-AEB0-CEC16BBB5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Discrete Derivative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F18308C-C637-4696-9FF1-2D5121253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0306"/>
            <a:ext cx="8515350" cy="5232569"/>
          </a:xfrm>
        </p:spPr>
        <p:txBody>
          <a:bodyPr/>
          <a:lstStyle/>
          <a:p>
            <a:r>
              <a:rPr lang="en-US" altLang="zh-TW" dirty="0"/>
              <a:t>Backward difference</a:t>
            </a:r>
            <a:r>
              <a:rPr lang="ja-JP" altLang="en-US" dirty="0"/>
              <a:t>　　</a:t>
            </a:r>
            <a:r>
              <a:rPr lang="en-US" altLang="ja-JP" dirty="0"/>
              <a:t>Equivalent to convolve with:</a:t>
            </a:r>
            <a:r>
              <a:rPr lang="ja-JP" altLang="en-US" dirty="0"/>
              <a:t>　　</a:t>
            </a: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r>
              <a:rPr lang="en-US" altLang="zh-TW" dirty="0"/>
              <a:t>Forward difference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r>
              <a:rPr lang="en-US" altLang="zh-TW" dirty="0"/>
              <a:t>Central difference</a:t>
            </a:r>
            <a:endParaRPr lang="zh-TW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276A055-9F8C-4A55-B630-C1E06AC0E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41" y="1790644"/>
            <a:ext cx="2991267" cy="80021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F45FCEA9-4D85-45CC-9F00-C709EE7FE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814" y="3318528"/>
            <a:ext cx="3000794" cy="800212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F3D78E7-429C-4D51-BCED-B053515BB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814" y="4938652"/>
            <a:ext cx="3524742" cy="866896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586C5FC6-17AA-42BD-9776-CFCEF0EB7EB9}"/>
              </a:ext>
            </a:extLst>
          </p:cNvPr>
          <p:cNvSpPr txBox="1"/>
          <p:nvPr/>
        </p:nvSpPr>
        <p:spPr>
          <a:xfrm>
            <a:off x="6238874" y="1990695"/>
            <a:ext cx="8572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[1, -1]</a:t>
            </a:r>
            <a:endParaRPr lang="zh-TW" altLang="en-US" sz="2000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BD7ECAB-04DB-41C9-BC49-D2877334402E}"/>
              </a:ext>
            </a:extLst>
          </p:cNvPr>
          <p:cNvSpPr txBox="1"/>
          <p:nvPr/>
        </p:nvSpPr>
        <p:spPr>
          <a:xfrm>
            <a:off x="6167577" y="5172045"/>
            <a:ext cx="14287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[1, </a:t>
            </a:r>
            <a:r>
              <a:rPr lang="en-US" altLang="zh-TW" sz="2000" dirty="0">
                <a:solidFill>
                  <a:srgbClr val="000000"/>
                </a:solidFill>
                <a:latin typeface="Calibri" panose="020F0502020204030204" pitchFamily="34" charset="0"/>
              </a:rPr>
              <a:t>0,</a:t>
            </a:r>
            <a:r>
              <a:rPr lang="ja-JP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zh-TW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-1]</a:t>
            </a:r>
            <a:endParaRPr lang="zh-TW" altLang="en-US" sz="2000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F5115E96-8F34-4AB9-B9ED-A74405B5337D}"/>
              </a:ext>
            </a:extLst>
          </p:cNvPr>
          <p:cNvSpPr txBox="1"/>
          <p:nvPr/>
        </p:nvSpPr>
        <p:spPr>
          <a:xfrm>
            <a:off x="6238874" y="3518579"/>
            <a:ext cx="8572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[</a:t>
            </a:r>
            <a:r>
              <a:rPr lang="en-US" altLang="ja-JP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r>
              <a:rPr lang="en-US" altLang="zh-TW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1, 1]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856895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66F0C7-B1A2-4096-8C26-96CAFD77E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Edge Detection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F6C0F81-5519-4B45-A6B5-D0AA556F8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Sobel filter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D867738-4535-43D8-9CEB-5C8AE48AE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68" y="1797056"/>
            <a:ext cx="8774264" cy="122236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8A8DD17-7646-4888-9782-BCD42C15F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39666"/>
            <a:ext cx="3041708" cy="228128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6919AF2-9047-4D95-B60E-33C24E1B0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585" y="3139666"/>
            <a:ext cx="3041709" cy="228128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CE3ECC45-482D-41ED-A6D6-5D69F22CB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1171" y="3139666"/>
            <a:ext cx="3041709" cy="2281282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7D1A060B-1547-443F-BF13-246D5A4A1169}"/>
              </a:ext>
            </a:extLst>
          </p:cNvPr>
          <p:cNvSpPr txBox="1"/>
          <p:nvPr/>
        </p:nvSpPr>
        <p:spPr>
          <a:xfrm>
            <a:off x="831056" y="5429623"/>
            <a:ext cx="1379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Input image</a:t>
            </a:r>
            <a:endParaRPr lang="zh-TW" altLang="en-US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A18C933-03B1-40DF-95E3-5FC28F5E7744}"/>
              </a:ext>
            </a:extLst>
          </p:cNvPr>
          <p:cNvSpPr txBox="1"/>
          <p:nvPr/>
        </p:nvSpPr>
        <p:spPr>
          <a:xfrm>
            <a:off x="4369508" y="5429623"/>
            <a:ext cx="423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b="0" i="0" u="none" strike="noStrike" baseline="0" dirty="0">
                <a:solidFill>
                  <a:srgbClr val="000000"/>
                </a:solidFill>
              </a:rPr>
              <a:t>𝐺</a:t>
            </a:r>
            <a:endParaRPr lang="zh-TW" altLang="en-US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C781C1C-679C-49E7-8885-44AE799307C5}"/>
              </a:ext>
            </a:extLst>
          </p:cNvPr>
          <p:cNvSpPr txBox="1"/>
          <p:nvPr/>
        </p:nvSpPr>
        <p:spPr>
          <a:xfrm>
            <a:off x="6624638" y="5429623"/>
            <a:ext cx="1890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After thresholding</a:t>
            </a:r>
            <a:endParaRPr lang="zh-TW" alt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524ADC-F1BC-4EED-9766-D34F42E71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Edge Detection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D1FA263-5DEC-4A6C-9713-93991E9CC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Effect of noise</a:t>
            </a:r>
          </a:p>
          <a:p>
            <a:pPr lvl="1"/>
            <a:r>
              <a:rPr lang="en-US" altLang="zh-TW" dirty="0"/>
              <a:t>Difference filters respond strongly to noise</a:t>
            </a:r>
          </a:p>
          <a:p>
            <a:pPr lvl="1"/>
            <a:r>
              <a:rPr lang="en-US" altLang="zh-TW" dirty="0"/>
              <a:t>Solution: smooth first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ACA2648-2273-4FE9-B6CD-DB0D9B1C6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820" y="2676527"/>
            <a:ext cx="5056360" cy="381634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524ADC-F1BC-4EED-9766-D34F42E71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Edge Detection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D1FA263-5DEC-4A6C-9713-93991E9CC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Differentiation is convolution, which is associative: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3D5FCA3-F7F3-4036-ACAD-900380F45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172" y="1704914"/>
            <a:ext cx="3439005" cy="87642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C538F89-0B44-4DA7-B30F-70E5A25ED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809" y="2778473"/>
            <a:ext cx="5790381" cy="358315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780D2B8E-CC6E-4BDA-B859-7A15B0908188}"/>
              </a:ext>
            </a:extLst>
          </p:cNvPr>
          <p:cNvSpPr txBox="1"/>
          <p:nvPr/>
        </p:nvSpPr>
        <p:spPr>
          <a:xfrm>
            <a:off x="6358177" y="2409141"/>
            <a:ext cx="2574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This saves one operation!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852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524ADC-F1BC-4EED-9766-D34F42E71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Edge Detection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D1FA263-5DEC-4A6C-9713-93991E9CC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Tradeoff between smoothing and localization</a:t>
            </a:r>
          </a:p>
          <a:p>
            <a:pPr lvl="1"/>
            <a:r>
              <a:rPr lang="en-US" altLang="zh-TW" dirty="0"/>
              <a:t>Smoothing filter removes noise but blurs edges</a:t>
            </a:r>
            <a:r>
              <a:rPr lang="en-US" altLang="zh-TW" dirty="0">
                <a:solidFill>
                  <a:srgbClr val="C00000"/>
                </a:solidFill>
                <a:latin typeface="Wingdings" panose="05000000000000000000" pitchFamily="2" charset="2"/>
              </a:rPr>
              <a:t> </a:t>
            </a:r>
            <a:r>
              <a:rPr lang="en-US" altLang="zh-TW" sz="2400" b="0" i="0" u="none" strike="noStrike" baseline="0" dirty="0">
                <a:latin typeface="Wingdings" panose="05000000000000000000" pitchFamily="2" charset="2"/>
              </a:rPr>
              <a:t>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0A7FC53-0602-4EB1-8323-492C54C58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7" y="2520608"/>
            <a:ext cx="2905489" cy="230856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2B5939A-5B33-4A74-9320-DD55CD5A9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255" y="2520607"/>
            <a:ext cx="2905489" cy="230856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E118AE6-985B-4E48-BE10-498393BD3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024" y="2520607"/>
            <a:ext cx="2905489" cy="2308569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EF2EA483-2D83-4FFB-AFED-982BE4129BCD}"/>
              </a:ext>
            </a:extLst>
          </p:cNvPr>
          <p:cNvSpPr txBox="1"/>
          <p:nvPr/>
        </p:nvSpPr>
        <p:spPr>
          <a:xfrm>
            <a:off x="913161" y="4949072"/>
            <a:ext cx="12481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No filtering</a:t>
            </a:r>
            <a:endParaRPr lang="zh-TW" alt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33B0691-92B2-4F46-B0B1-C3B62C157B20}"/>
              </a:ext>
            </a:extLst>
          </p:cNvPr>
          <p:cNvSpPr txBox="1"/>
          <p:nvPr/>
        </p:nvSpPr>
        <p:spPr>
          <a:xfrm>
            <a:off x="3543299" y="4949072"/>
            <a:ext cx="2057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Gaussian filter, </a:t>
            </a:r>
            <a:r>
              <a:rPr lang="zh-TW" altLang="en-US" sz="1800" b="0" i="0" u="none" strike="noStrike" baseline="0" dirty="0">
                <a:solidFill>
                  <a:srgbClr val="000000"/>
                </a:solidFill>
                <a:latin typeface="Cambria Math" panose="02040503050406030204" pitchFamily="18" charset="0"/>
              </a:rPr>
              <a:t>𝜎</a:t>
            </a:r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mbria Math" panose="02040503050406030204" pitchFamily="18" charset="0"/>
              </a:rPr>
              <a:t>=2</a:t>
            </a:r>
            <a:endParaRPr lang="zh-TW" altLang="en-US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1129E5C-0EEE-46A4-AAA2-00B30D45BA73}"/>
              </a:ext>
            </a:extLst>
          </p:cNvPr>
          <p:cNvSpPr txBox="1"/>
          <p:nvPr/>
        </p:nvSpPr>
        <p:spPr>
          <a:xfrm>
            <a:off x="6516155" y="4949071"/>
            <a:ext cx="2181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Gaussian filter, </a:t>
            </a:r>
            <a:r>
              <a:rPr lang="zh-TW" altLang="en-US" sz="1800" b="0" i="0" u="none" strike="noStrike" baseline="0" dirty="0">
                <a:solidFill>
                  <a:srgbClr val="000000"/>
                </a:solidFill>
                <a:latin typeface="Cambria Math" panose="02040503050406030204" pitchFamily="18" charset="0"/>
              </a:rPr>
              <a:t>𝜎</a:t>
            </a:r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mbria Math" panose="02040503050406030204" pitchFamily="18" charset="0"/>
              </a:rPr>
              <a:t>=5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20817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358FF8-8FC3-4185-A130-D8074B0FE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Edge Detection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77C24A4-A626-42BF-97F2-961F644D3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Criteria for a good edge detector</a:t>
            </a:r>
          </a:p>
          <a:p>
            <a:pPr lvl="1"/>
            <a:r>
              <a:rPr lang="en-US" altLang="zh-TW" dirty="0"/>
              <a:t>Good detection</a:t>
            </a:r>
          </a:p>
          <a:p>
            <a:pPr lvl="2"/>
            <a:r>
              <a:rPr lang="en-US" altLang="zh-TW" dirty="0"/>
              <a:t>Find all real edges, ignoring noise</a:t>
            </a:r>
          </a:p>
          <a:p>
            <a:pPr lvl="1"/>
            <a:r>
              <a:rPr lang="en-US" altLang="zh-TW" dirty="0"/>
              <a:t>Good localization</a:t>
            </a:r>
          </a:p>
          <a:p>
            <a:pPr lvl="2"/>
            <a:r>
              <a:rPr lang="en-US" altLang="zh-TW" dirty="0"/>
              <a:t>Locate edges as close as possible to the true edges</a:t>
            </a:r>
          </a:p>
          <a:p>
            <a:pPr lvl="2"/>
            <a:r>
              <a:rPr lang="en-US" altLang="zh-TW" dirty="0"/>
              <a:t>Edge width is only one pixel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93C1025-062F-4AB1-BD47-2EFACF3D5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49" y="3718634"/>
            <a:ext cx="3550820" cy="266311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585445C-EFB8-4C62-977D-C736B109A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528" y="3728160"/>
            <a:ext cx="3550822" cy="2663116"/>
          </a:xfrm>
          <a:prstGeom prst="rect">
            <a:avLst/>
          </a:prstGeom>
        </p:spPr>
      </p:pic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662EFA6F-4C37-4161-A883-B214C49DCD69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5411980" y="5276850"/>
            <a:ext cx="559594" cy="1199116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0F0583F4-3875-40EA-98E6-3457F271D2FD}"/>
              </a:ext>
            </a:extLst>
          </p:cNvPr>
          <p:cNvCxnSpPr>
            <a:cxnSpLocks/>
          </p:cNvCxnSpPr>
          <p:nvPr/>
        </p:nvCxnSpPr>
        <p:spPr>
          <a:xfrm>
            <a:off x="7416214" y="3629025"/>
            <a:ext cx="0" cy="1145569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E8FA3920-9E76-40AF-8C74-DEFBFF08810E}"/>
              </a:ext>
            </a:extLst>
          </p:cNvPr>
          <p:cNvCxnSpPr>
            <a:cxnSpLocks/>
          </p:cNvCxnSpPr>
          <p:nvPr/>
        </p:nvCxnSpPr>
        <p:spPr>
          <a:xfrm flipV="1">
            <a:off x="7679767" y="5030958"/>
            <a:ext cx="0" cy="1409885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F99EF10-4964-4F6C-A3E2-F297FDB8BEF6}"/>
              </a:ext>
            </a:extLst>
          </p:cNvPr>
          <p:cNvSpPr txBox="1"/>
          <p:nvPr/>
        </p:nvSpPr>
        <p:spPr>
          <a:xfrm>
            <a:off x="6592301" y="3309261"/>
            <a:ext cx="164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Bad localization</a:t>
            </a:r>
            <a:endParaRPr lang="zh-TW" altLang="en-US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435E4F9-343B-4870-9B10-044D39D91630}"/>
              </a:ext>
            </a:extLst>
          </p:cNvPr>
          <p:cNvSpPr txBox="1"/>
          <p:nvPr/>
        </p:nvSpPr>
        <p:spPr>
          <a:xfrm>
            <a:off x="6930981" y="6440843"/>
            <a:ext cx="1497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Missing edge</a:t>
            </a:r>
            <a:endParaRPr lang="zh-TW" altLang="en-US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9BF06CE-6143-490F-A0E4-E9FB1C2961B1}"/>
              </a:ext>
            </a:extLst>
          </p:cNvPr>
          <p:cNvSpPr txBox="1"/>
          <p:nvPr/>
        </p:nvSpPr>
        <p:spPr>
          <a:xfrm>
            <a:off x="4852386" y="6475966"/>
            <a:ext cx="1119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Not edge</a:t>
            </a:r>
            <a:endParaRPr lang="zh-TW" alt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358FF8-8FC3-4185-A130-D8074B0FE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Edge Detection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77C24A4-A626-42BF-97F2-961F644D3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356118"/>
            <a:ext cx="8515350" cy="4873096"/>
          </a:xfrm>
        </p:spPr>
        <p:txBody>
          <a:bodyPr>
            <a:normAutofit/>
          </a:bodyPr>
          <a:lstStyle/>
          <a:p>
            <a:pPr algn="just"/>
            <a:r>
              <a:rPr lang="en-US" altLang="zh-TW" dirty="0"/>
              <a:t>Canny edge detector</a:t>
            </a:r>
          </a:p>
          <a:p>
            <a:pPr lvl="1" algn="just"/>
            <a:r>
              <a:rPr lang="en-US" altLang="zh-TW" dirty="0"/>
              <a:t>The most widely used edge detector</a:t>
            </a:r>
          </a:p>
          <a:p>
            <a:pPr lvl="1" algn="just"/>
            <a:r>
              <a:rPr lang="en-US" altLang="zh-TW" dirty="0"/>
              <a:t>The best you can find in existing tools like MATLAB, OpenCV…</a:t>
            </a:r>
          </a:p>
          <a:p>
            <a:pPr marL="457200" lvl="1" indent="0" algn="just">
              <a:buNone/>
            </a:pPr>
            <a:endParaRPr lang="en-US" altLang="zh-TW" dirty="0"/>
          </a:p>
          <a:p>
            <a:pPr algn="just"/>
            <a:r>
              <a:rPr lang="en-US" altLang="zh-TW" dirty="0"/>
              <a:t>Algorithm:</a:t>
            </a:r>
          </a:p>
          <a:p>
            <a:pPr lvl="1" algn="just"/>
            <a:r>
              <a:rPr lang="en-US" altLang="zh-TW" dirty="0"/>
              <a:t>Apply Gaussian filter to reduce noise</a:t>
            </a:r>
          </a:p>
          <a:p>
            <a:pPr lvl="1" algn="just"/>
            <a:r>
              <a:rPr lang="en-US" altLang="zh-TW" dirty="0"/>
              <a:t>Find the intensity gradients of the image</a:t>
            </a:r>
          </a:p>
          <a:p>
            <a:pPr lvl="1" algn="just"/>
            <a:r>
              <a:rPr lang="en-US" altLang="zh-TW" dirty="0"/>
              <a:t>Apply </a:t>
            </a:r>
            <a:r>
              <a:rPr lang="en-US" altLang="zh-TW" b="1" dirty="0"/>
              <a:t>non-maximum suppression </a:t>
            </a:r>
            <a:r>
              <a:rPr lang="en-US" altLang="zh-TW" dirty="0"/>
              <a:t>to get rid of false edges</a:t>
            </a:r>
          </a:p>
          <a:p>
            <a:pPr lvl="1" algn="just"/>
            <a:r>
              <a:rPr lang="en-US" altLang="zh-TW" dirty="0"/>
              <a:t>Apply </a:t>
            </a:r>
            <a:r>
              <a:rPr lang="en-US" altLang="zh-TW" b="1" dirty="0"/>
              <a:t>double threshold </a:t>
            </a:r>
            <a:r>
              <a:rPr lang="en-US" altLang="zh-TW" dirty="0"/>
              <a:t>to determine potential edges</a:t>
            </a:r>
          </a:p>
          <a:p>
            <a:pPr lvl="1" algn="just"/>
            <a:r>
              <a:rPr lang="en-US" altLang="zh-TW" dirty="0"/>
              <a:t>Track edge by </a:t>
            </a:r>
            <a:r>
              <a:rPr lang="en-US" altLang="zh-TW" b="1" dirty="0"/>
              <a:t>hysteresis</a:t>
            </a:r>
            <a:r>
              <a:rPr lang="en-US" altLang="zh-TW" dirty="0"/>
              <a:t>: suppressing weak edges that are not  connected to strong edges</a:t>
            </a:r>
          </a:p>
        </p:txBody>
      </p:sp>
    </p:spTree>
    <p:extLst>
      <p:ext uri="{BB962C8B-B14F-4D97-AF65-F5344CB8AC3E}">
        <p14:creationId xmlns:p14="http://schemas.microsoft.com/office/powerpoint/2010/main" val="3989031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524ADC-F1BC-4EED-9766-D34F42E71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Non-Maximum Suppression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D1FA263-5DEC-4A6C-9713-93991E9CC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D3FF0766-E769-45C9-94CA-D3641A417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276582"/>
            <a:ext cx="3467100" cy="490038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AC5C83F-D427-47D9-9BC8-CAFC95828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289" y="1262803"/>
            <a:ext cx="2265771" cy="2265771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FF047FE-EFFF-42DF-A8A5-DD74BB63C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289" y="3822022"/>
            <a:ext cx="2265771" cy="2265771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99F60158-66F2-4596-AEF7-539CD8AB7103}"/>
              </a:ext>
            </a:extLst>
          </p:cNvPr>
          <p:cNvSpPr txBox="1"/>
          <p:nvPr/>
        </p:nvSpPr>
        <p:spPr>
          <a:xfrm>
            <a:off x="5324949" y="3490632"/>
            <a:ext cx="2076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Gradient magnitude</a:t>
            </a:r>
            <a:endParaRPr lang="zh-TW" altLang="en-US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8D83918-BACB-444B-B142-0731AC1B3A99}"/>
              </a:ext>
            </a:extLst>
          </p:cNvPr>
          <p:cNvSpPr txBox="1"/>
          <p:nvPr/>
        </p:nvSpPr>
        <p:spPr>
          <a:xfrm>
            <a:off x="5767861" y="6087793"/>
            <a:ext cx="11906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After NMS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943870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524ADC-F1BC-4EED-9766-D34F42E71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Double Thresholding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D1FA263-5DEC-4A6C-9713-93991E9CC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8E57A71-488E-4847-8D4F-EFD896845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42" y="1705276"/>
            <a:ext cx="4026716" cy="402671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EBD66EC-4BE6-430A-8E4B-4F6836D67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366" y="1911005"/>
            <a:ext cx="3534268" cy="36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72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D717C8-A5C4-4FCC-8011-2E59C36D1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964656"/>
            <a:ext cx="7772400" cy="928688"/>
          </a:xfrm>
        </p:spPr>
        <p:txBody>
          <a:bodyPr/>
          <a:lstStyle/>
          <a:p>
            <a:r>
              <a:rPr lang="en-US" altLang="zh-TW" b="1" dirty="0"/>
              <a:t>Filter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9786498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524ADC-F1BC-4EED-9766-D34F42E71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Hysteresis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D1FA263-5DEC-4A6C-9713-93991E9CC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Find connected components from strong edge pixels to finalize edge detection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08DEDFB-B0CD-4BF6-B1F7-90CF5EE39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69" y="2342893"/>
            <a:ext cx="8354062" cy="336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390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D717C8-A5C4-4FCC-8011-2E59C36D1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964656"/>
            <a:ext cx="7772400" cy="928688"/>
          </a:xfrm>
        </p:spPr>
        <p:txBody>
          <a:bodyPr/>
          <a:lstStyle/>
          <a:p>
            <a:r>
              <a:rPr lang="en-US" altLang="zh-TW" b="1" dirty="0"/>
              <a:t>Feature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3210098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標題 1"/>
          <p:cNvSpPr txBox="1">
            <a:spLocks noGrp="1"/>
          </p:cNvSpPr>
          <p:nvPr>
            <p:ph type="title"/>
          </p:nvPr>
        </p:nvSpPr>
        <p:spPr>
          <a:xfrm>
            <a:off x="472368" y="330199"/>
            <a:ext cx="8199261" cy="70167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pc="-100"/>
            </a:pPr>
            <a:r>
              <a:rPr lang="en-US" sz="3600" dirty="0"/>
              <a:t>How </a:t>
            </a:r>
            <a:r>
              <a:rPr lang="en-US" sz="3600" spc="0" dirty="0"/>
              <a:t>the </a:t>
            </a:r>
            <a:r>
              <a:rPr lang="en-US" sz="3600" dirty="0"/>
              <a:t>Visual Cortex Represents  </a:t>
            </a:r>
            <a:r>
              <a:rPr lang="en-US" sz="3600" spc="0" dirty="0"/>
              <a:t>the</a:t>
            </a:r>
            <a:r>
              <a:rPr lang="en-US" sz="3600" dirty="0"/>
              <a:t> World?</a:t>
            </a:r>
          </a:p>
        </p:txBody>
      </p:sp>
      <p:sp>
        <p:nvSpPr>
          <p:cNvPr id="213" name="內容版面配置區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-100"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r>
              <a:rPr lang="en-US" dirty="0"/>
              <a:t>The same place?</a:t>
            </a:r>
          </a:p>
        </p:txBody>
      </p:sp>
      <p:pic>
        <p:nvPicPr>
          <p:cNvPr id="215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" y="2030977"/>
            <a:ext cx="8829675" cy="37173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pc="-100"/>
            </a:pPr>
            <a:r>
              <a:rPr lang="en-US" sz="3600" dirty="0"/>
              <a:t>The Requirement for </a:t>
            </a:r>
            <a:r>
              <a:rPr lang="en-US" sz="3600" spc="0" dirty="0"/>
              <a:t>the</a:t>
            </a:r>
            <a:r>
              <a:rPr lang="en-US" sz="3600" dirty="0"/>
              <a:t> Features</a:t>
            </a:r>
          </a:p>
        </p:txBody>
      </p:sp>
      <p:sp>
        <p:nvSpPr>
          <p:cNvPr id="4" name="文字版面配置區 2">
            <a:extLst>
              <a:ext uri="{FF2B5EF4-FFF2-40B4-BE49-F238E27FC236}">
                <a16:creationId xmlns:a16="http://schemas.microsoft.com/office/drawing/2014/main" id="{7C6CC0BD-74D0-495D-9EF6-B87986077ADD}"/>
              </a:ext>
            </a:extLst>
          </p:cNvPr>
          <p:cNvSpPr txBox="1">
            <a:spLocks/>
          </p:cNvSpPr>
          <p:nvPr/>
        </p:nvSpPr>
        <p:spPr>
          <a:xfrm>
            <a:off x="628651" y="1434495"/>
            <a:ext cx="7886700" cy="48730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TW" dirty="0"/>
              <a:t>We don’t make it by matching pixel values, but with some higher level information: </a:t>
            </a:r>
            <a:r>
              <a:rPr lang="en-US" altLang="zh-TW" b="1" dirty="0"/>
              <a:t>features</a:t>
            </a:r>
          </a:p>
          <a:p>
            <a:pPr algn="just"/>
            <a:endParaRPr lang="en-US" altLang="zh-TW" dirty="0"/>
          </a:p>
          <a:p>
            <a:pPr algn="just"/>
            <a:r>
              <a:rPr lang="en-US" altLang="zh-TW" dirty="0"/>
              <a:t>Requirements</a:t>
            </a:r>
          </a:p>
          <a:p>
            <a:pPr lvl="1" algn="just"/>
            <a:r>
              <a:rPr lang="en-US" altLang="zh-TW" b="1" dirty="0"/>
              <a:t>Invariant: </a:t>
            </a:r>
            <a:r>
              <a:rPr lang="en-US" altLang="zh-TW" dirty="0"/>
              <a:t>to lighting, color, rotation, scale, view angle…</a:t>
            </a:r>
          </a:p>
          <a:p>
            <a:pPr lvl="1" algn="just"/>
            <a:r>
              <a:rPr lang="en-US" altLang="zh-TW" b="1" dirty="0"/>
              <a:t>Locality: </a:t>
            </a:r>
            <a:r>
              <a:rPr lang="en-US" altLang="zh-TW" dirty="0"/>
              <a:t>features are local, so robust to occlusion and  clutter (no prior segmentation)</a:t>
            </a:r>
          </a:p>
          <a:p>
            <a:pPr lvl="1" algn="just"/>
            <a:r>
              <a:rPr lang="en-US" altLang="zh-TW" b="1" dirty="0"/>
              <a:t>Distinctiveness: </a:t>
            </a:r>
            <a:r>
              <a:rPr lang="en-US" altLang="zh-TW" dirty="0"/>
              <a:t>individual features can be matched to a  large database of objects</a:t>
            </a:r>
          </a:p>
          <a:p>
            <a:pPr lvl="1" algn="just"/>
            <a:r>
              <a:rPr lang="en-US" altLang="zh-TW" b="1" dirty="0"/>
              <a:t>Quantity: </a:t>
            </a:r>
            <a:r>
              <a:rPr lang="en-US" altLang="zh-TW" dirty="0"/>
              <a:t>many features can be generated for even  small objects</a:t>
            </a:r>
          </a:p>
          <a:p>
            <a:pPr lvl="1" algn="just"/>
            <a:r>
              <a:rPr lang="en-US" altLang="zh-TW" b="1" dirty="0"/>
              <a:t>Efficiency:</a:t>
            </a:r>
            <a:r>
              <a:rPr lang="en-US" altLang="zh-TW" dirty="0"/>
              <a:t> close to real-time performance</a:t>
            </a:r>
          </a:p>
          <a:p>
            <a:pPr lvl="1" algn="just"/>
            <a:r>
              <a:rPr lang="en-US" altLang="zh-TW" dirty="0"/>
              <a:t>…</a:t>
            </a:r>
          </a:p>
          <a:p>
            <a:pPr algn="just"/>
            <a:endParaRPr lang="en-US" altLang="zh-TW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pc="-100"/>
            </a:lvl1pPr>
          </a:lstStyle>
          <a:p>
            <a:r>
              <a:rPr lang="en-US" sz="4000" dirty="0"/>
              <a:t>Features</a:t>
            </a:r>
          </a:p>
        </p:txBody>
      </p:sp>
      <p:sp>
        <p:nvSpPr>
          <p:cNvPr id="222" name="內容版面配置區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pc="-100">
                <a:latin typeface="Carlito"/>
                <a:ea typeface="Carlito"/>
                <a:cs typeface="Carlito"/>
                <a:sym typeface="Carlito"/>
              </a:defRPr>
            </a:pPr>
            <a:r>
              <a:rPr lang="en-US" dirty="0"/>
              <a:t>Interest points</a:t>
            </a:r>
          </a:p>
          <a:p>
            <a:endParaRPr lang="en-US" dirty="0"/>
          </a:p>
          <a:p>
            <a:endParaRPr lang="en-US" dirty="0"/>
          </a:p>
          <a:p>
            <a:pPr>
              <a:defRPr spc="-100">
                <a:latin typeface="Carlito"/>
                <a:ea typeface="Carlito"/>
                <a:cs typeface="Carlito"/>
                <a:sym typeface="Carlito"/>
              </a:defRPr>
            </a:pPr>
            <a:r>
              <a:rPr lang="en-US" dirty="0"/>
              <a:t>Edge and lines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defRPr spc="-100">
                <a:latin typeface="Carlito"/>
                <a:ea typeface="Carlito"/>
                <a:cs typeface="Carlito"/>
                <a:sym typeface="Carlito"/>
              </a:defRPr>
            </a:pPr>
            <a:r>
              <a:rPr lang="en-US" dirty="0"/>
              <a:t>Others</a:t>
            </a:r>
          </a:p>
        </p:txBody>
      </p:sp>
      <p:grpSp>
        <p:nvGrpSpPr>
          <p:cNvPr id="233" name="object 6"/>
          <p:cNvGrpSpPr/>
          <p:nvPr/>
        </p:nvGrpSpPr>
        <p:grpSpPr>
          <a:xfrm>
            <a:off x="3892673" y="1417318"/>
            <a:ext cx="4849369" cy="1726693"/>
            <a:chOff x="0" y="0"/>
            <a:chExt cx="4849367" cy="1726691"/>
          </a:xfrm>
        </p:grpSpPr>
        <p:sp>
          <p:nvSpPr>
            <p:cNvPr id="224" name="object 7"/>
            <p:cNvSpPr/>
            <p:nvPr/>
          </p:nvSpPr>
          <p:spPr>
            <a:xfrm>
              <a:off x="2467356" y="0"/>
              <a:ext cx="2382012" cy="1723644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25" name="object 8"/>
            <p:cNvSpPr/>
            <p:nvPr/>
          </p:nvSpPr>
          <p:spPr>
            <a:xfrm>
              <a:off x="0" y="0"/>
              <a:ext cx="2380489" cy="1726692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232" name="object 9"/>
            <p:cNvGrpSpPr/>
            <p:nvPr/>
          </p:nvGrpSpPr>
          <p:grpSpPr>
            <a:xfrm>
              <a:off x="1579627" y="482599"/>
              <a:ext cx="1787654" cy="1053847"/>
              <a:chOff x="0" y="0"/>
              <a:chExt cx="1787653" cy="1053846"/>
            </a:xfrm>
          </p:grpSpPr>
          <p:sp>
            <p:nvSpPr>
              <p:cNvPr id="226" name="形狀"/>
              <p:cNvSpPr/>
              <p:nvPr/>
            </p:nvSpPr>
            <p:spPr>
              <a:xfrm>
                <a:off x="0" y="0"/>
                <a:ext cx="1234441" cy="171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569"/>
                    </a:moveTo>
                    <a:lnTo>
                      <a:pt x="21225" y="3483"/>
                    </a:lnTo>
                    <a:lnTo>
                      <a:pt x="20024" y="0"/>
                    </a:lnTo>
                    <a:lnTo>
                      <a:pt x="20065" y="3630"/>
                    </a:lnTo>
                    <a:lnTo>
                      <a:pt x="1494" y="14345"/>
                    </a:lnTo>
                    <a:lnTo>
                      <a:pt x="1453" y="10704"/>
                    </a:lnTo>
                    <a:lnTo>
                      <a:pt x="0" y="17031"/>
                    </a:lnTo>
                    <a:lnTo>
                      <a:pt x="1576" y="21600"/>
                    </a:lnTo>
                    <a:lnTo>
                      <a:pt x="1536" y="18117"/>
                    </a:lnTo>
                    <a:lnTo>
                      <a:pt x="1535" y="17972"/>
                    </a:lnTo>
                    <a:lnTo>
                      <a:pt x="20106" y="7256"/>
                    </a:lnTo>
                    <a:lnTo>
                      <a:pt x="20147" y="10896"/>
                    </a:lnTo>
                    <a:lnTo>
                      <a:pt x="21600" y="4569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27" name="形狀"/>
              <p:cNvSpPr/>
              <p:nvPr/>
            </p:nvSpPr>
            <p:spPr>
              <a:xfrm>
                <a:off x="100584" y="320675"/>
                <a:ext cx="1184149" cy="158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079"/>
                    </a:moveTo>
                    <a:lnTo>
                      <a:pt x="21192" y="3814"/>
                    </a:lnTo>
                    <a:lnTo>
                      <a:pt x="19964" y="0"/>
                    </a:lnTo>
                    <a:lnTo>
                      <a:pt x="20002" y="3952"/>
                    </a:lnTo>
                    <a:lnTo>
                      <a:pt x="1561" y="13714"/>
                    </a:lnTo>
                    <a:lnTo>
                      <a:pt x="1524" y="9777"/>
                    </a:lnTo>
                    <a:lnTo>
                      <a:pt x="0" y="16521"/>
                    </a:lnTo>
                    <a:lnTo>
                      <a:pt x="1636" y="21600"/>
                    </a:lnTo>
                    <a:lnTo>
                      <a:pt x="1600" y="17786"/>
                    </a:lnTo>
                    <a:lnTo>
                      <a:pt x="1598" y="17649"/>
                    </a:lnTo>
                    <a:lnTo>
                      <a:pt x="20039" y="7888"/>
                    </a:lnTo>
                    <a:lnTo>
                      <a:pt x="20076" y="11823"/>
                    </a:lnTo>
                    <a:lnTo>
                      <a:pt x="21600" y="5079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28" name="形狀"/>
              <p:cNvSpPr/>
              <p:nvPr/>
            </p:nvSpPr>
            <p:spPr>
              <a:xfrm>
                <a:off x="281940" y="890270"/>
                <a:ext cx="1100329" cy="163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763"/>
                    </a:moveTo>
                    <a:lnTo>
                      <a:pt x="19830" y="0"/>
                    </a:lnTo>
                    <a:lnTo>
                      <a:pt x="19877" y="3815"/>
                    </a:lnTo>
                    <a:lnTo>
                      <a:pt x="1675" y="13981"/>
                    </a:lnTo>
                    <a:lnTo>
                      <a:pt x="1628" y="10180"/>
                    </a:lnTo>
                    <a:lnTo>
                      <a:pt x="0" y="16837"/>
                    </a:lnTo>
                    <a:lnTo>
                      <a:pt x="1770" y="21600"/>
                    </a:lnTo>
                    <a:lnTo>
                      <a:pt x="1724" y="17944"/>
                    </a:lnTo>
                    <a:lnTo>
                      <a:pt x="1722" y="17786"/>
                    </a:lnTo>
                    <a:lnTo>
                      <a:pt x="19925" y="7620"/>
                    </a:lnTo>
                    <a:lnTo>
                      <a:pt x="19972" y="11420"/>
                    </a:lnTo>
                    <a:lnTo>
                      <a:pt x="21600" y="4763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29" name="形狀"/>
              <p:cNvSpPr/>
              <p:nvPr/>
            </p:nvSpPr>
            <p:spPr>
              <a:xfrm>
                <a:off x="579120" y="587883"/>
                <a:ext cx="1124714" cy="1099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8106"/>
                    </a:moveTo>
                    <a:lnTo>
                      <a:pt x="21080" y="5612"/>
                    </a:lnTo>
                    <a:lnTo>
                      <a:pt x="19912" y="0"/>
                    </a:lnTo>
                    <a:lnTo>
                      <a:pt x="19926" y="5682"/>
                    </a:lnTo>
                    <a:lnTo>
                      <a:pt x="1660" y="10234"/>
                    </a:lnTo>
                    <a:lnTo>
                      <a:pt x="1646" y="4539"/>
                    </a:lnTo>
                    <a:lnTo>
                      <a:pt x="0" y="13494"/>
                    </a:lnTo>
                    <a:lnTo>
                      <a:pt x="1688" y="21600"/>
                    </a:lnTo>
                    <a:lnTo>
                      <a:pt x="1674" y="15988"/>
                    </a:lnTo>
                    <a:lnTo>
                      <a:pt x="1674" y="15921"/>
                    </a:lnTo>
                    <a:lnTo>
                      <a:pt x="19940" y="11369"/>
                    </a:lnTo>
                    <a:lnTo>
                      <a:pt x="19954" y="17061"/>
                    </a:lnTo>
                    <a:lnTo>
                      <a:pt x="21600" y="8106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0" name="三角形"/>
              <p:cNvSpPr/>
              <p:nvPr/>
            </p:nvSpPr>
            <p:spPr>
              <a:xfrm>
                <a:off x="1700404" y="234696"/>
                <a:ext cx="58763" cy="28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89" y="0"/>
                    </a:lnTo>
                    <a:lnTo>
                      <a:pt x="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1" name="形狀"/>
              <p:cNvSpPr/>
              <p:nvPr/>
            </p:nvSpPr>
            <p:spPr>
              <a:xfrm>
                <a:off x="611124" y="168783"/>
                <a:ext cx="1176530" cy="86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2916"/>
                    </a:moveTo>
                    <a:lnTo>
                      <a:pt x="20012" y="1958"/>
                    </a:lnTo>
                    <a:lnTo>
                      <a:pt x="20007" y="9164"/>
                    </a:lnTo>
                    <a:lnTo>
                      <a:pt x="1597" y="7197"/>
                    </a:lnTo>
                    <a:lnTo>
                      <a:pt x="1602" y="0"/>
                    </a:lnTo>
                    <a:lnTo>
                      <a:pt x="0" y="10642"/>
                    </a:lnTo>
                    <a:lnTo>
                      <a:pt x="1588" y="21600"/>
                    </a:lnTo>
                    <a:lnTo>
                      <a:pt x="1592" y="14397"/>
                    </a:lnTo>
                    <a:lnTo>
                      <a:pt x="20003" y="16364"/>
                    </a:lnTo>
                    <a:lnTo>
                      <a:pt x="20269" y="16389"/>
                    </a:lnTo>
                    <a:lnTo>
                      <a:pt x="21081" y="16364"/>
                    </a:lnTo>
                    <a:lnTo>
                      <a:pt x="21600" y="12916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34" name="object 10"/>
          <p:cNvSpPr/>
          <p:nvPr/>
        </p:nvSpPr>
        <p:spPr>
          <a:xfrm>
            <a:off x="3793614" y="3293362"/>
            <a:ext cx="5132833" cy="179527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5" name="object 11"/>
          <p:cNvSpPr/>
          <p:nvPr/>
        </p:nvSpPr>
        <p:spPr>
          <a:xfrm>
            <a:off x="4090876" y="5331307"/>
            <a:ext cx="4184036" cy="99308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>
              <a:defRPr spc="-100"/>
            </a:pPr>
            <a:r>
              <a:rPr lang="en-US" sz="3600" dirty="0" err="1"/>
              <a:t>Keypoint</a:t>
            </a:r>
            <a:r>
              <a:rPr lang="en-US" sz="3600" dirty="0"/>
              <a:t> Detection </a:t>
            </a:r>
            <a:r>
              <a:rPr lang="en-US" sz="3600" spc="0" dirty="0"/>
              <a:t>and </a:t>
            </a:r>
            <a:r>
              <a:rPr lang="en-US" sz="3600" dirty="0"/>
              <a:t>Matching  </a:t>
            </a:r>
            <a:r>
              <a:rPr lang="en-US" sz="3600" spc="0" dirty="0"/>
              <a:t>Pipeline</a:t>
            </a:r>
          </a:p>
        </p:txBody>
      </p:sp>
      <p:sp>
        <p:nvSpPr>
          <p:cNvPr id="238" name="內容版面配置區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241300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  <a:defRPr spc="-100">
                <a:latin typeface="Carlito"/>
                <a:ea typeface="Carlito"/>
                <a:cs typeface="Carlito"/>
                <a:sym typeface="Carlito"/>
              </a:defRPr>
            </a:pPr>
            <a:r>
              <a:rPr lang="en-US"/>
              <a:t>Feature detection</a:t>
            </a:r>
          </a:p>
          <a:p>
            <a:pPr marL="241300">
              <a:lnSpc>
                <a:spcPct val="100000"/>
              </a:lnSpc>
              <a:spcBef>
                <a:spcPts val="600"/>
              </a:spcBef>
              <a:tabLst>
                <a:tab pos="241300" algn="l"/>
              </a:tabLst>
              <a:defRPr spc="-100">
                <a:latin typeface="Carlito"/>
                <a:ea typeface="Carlito"/>
                <a:cs typeface="Carlito"/>
                <a:sym typeface="Carlito"/>
              </a:defRPr>
            </a:pPr>
            <a:r>
              <a:rPr lang="en-US"/>
              <a:t>Feature description</a:t>
            </a:r>
          </a:p>
          <a:p>
            <a:pPr marL="241300">
              <a:lnSpc>
                <a:spcPct val="100000"/>
              </a:lnSpc>
              <a:spcBef>
                <a:spcPts val="600"/>
              </a:spcBef>
              <a:tabLst>
                <a:tab pos="241300" algn="l"/>
              </a:tabLst>
              <a:defRPr spc="-100">
                <a:latin typeface="Carlito"/>
                <a:ea typeface="Carlito"/>
                <a:cs typeface="Carlito"/>
                <a:sym typeface="Carlito"/>
              </a:defRPr>
            </a:pPr>
            <a:r>
              <a:rPr lang="en-US"/>
              <a:t>Feature matching</a:t>
            </a:r>
          </a:p>
          <a:p>
            <a:pPr marL="241300">
              <a:lnSpc>
                <a:spcPct val="100000"/>
              </a:lnSpc>
              <a:spcBef>
                <a:spcPts val="600"/>
              </a:spcBef>
              <a:tabLst>
                <a:tab pos="241300" algn="l"/>
              </a:tabLst>
              <a:defRPr spc="-100">
                <a:latin typeface="Carlito"/>
                <a:ea typeface="Carlito"/>
                <a:cs typeface="Carlito"/>
                <a:sym typeface="Carlito"/>
              </a:defRPr>
            </a:pPr>
            <a:r>
              <a:rPr lang="en-US"/>
              <a:t>Feature tracking</a:t>
            </a:r>
          </a:p>
        </p:txBody>
      </p:sp>
      <p:sp>
        <p:nvSpPr>
          <p:cNvPr id="240" name="object 4"/>
          <p:cNvSpPr/>
          <p:nvPr/>
        </p:nvSpPr>
        <p:spPr>
          <a:xfrm>
            <a:off x="3514726" y="2366771"/>
            <a:ext cx="4826126" cy="352920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>
              <a:defRPr spc="-100"/>
            </a:pPr>
            <a:r>
              <a:rPr lang="en-US" sz="3600" dirty="0"/>
              <a:t>Feature Detection </a:t>
            </a:r>
            <a:r>
              <a:rPr lang="en-US" sz="3600" spc="0" dirty="0"/>
              <a:t>– </a:t>
            </a:r>
            <a:r>
              <a:rPr lang="en-US" sz="3600" dirty="0"/>
              <a:t>Harris </a:t>
            </a:r>
            <a:r>
              <a:rPr lang="en-US" sz="3600" spc="0" dirty="0"/>
              <a:t>Corner </a:t>
            </a:r>
            <a:r>
              <a:rPr lang="en-US" sz="3600" dirty="0"/>
              <a:t>Detector</a:t>
            </a:r>
          </a:p>
        </p:txBody>
      </p:sp>
      <p:grpSp>
        <p:nvGrpSpPr>
          <p:cNvPr id="277" name="object 4"/>
          <p:cNvGrpSpPr/>
          <p:nvPr/>
        </p:nvGrpSpPr>
        <p:grpSpPr>
          <a:xfrm>
            <a:off x="537208" y="2786046"/>
            <a:ext cx="2362201" cy="2209801"/>
            <a:chOff x="0" y="0"/>
            <a:chExt cx="2362200" cy="2209799"/>
          </a:xfrm>
        </p:grpSpPr>
        <p:sp>
          <p:nvSpPr>
            <p:cNvPr id="268" name="object 5"/>
            <p:cNvSpPr/>
            <p:nvPr/>
          </p:nvSpPr>
          <p:spPr>
            <a:xfrm>
              <a:off x="0" y="0"/>
              <a:ext cx="2362200" cy="2209800"/>
            </a:xfrm>
            <a:prstGeom prst="rect">
              <a:avLst/>
            </a:prstGeom>
            <a:solidFill>
              <a:schemeClr val="accent3">
                <a:lumOff val="1061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9" name="object 6"/>
            <p:cNvSpPr/>
            <p:nvPr/>
          </p:nvSpPr>
          <p:spPr>
            <a:xfrm>
              <a:off x="0" y="0"/>
              <a:ext cx="2362200" cy="2209800"/>
            </a:xfrm>
            <a:prstGeom prst="rect">
              <a:avLst/>
            </a:prstGeom>
            <a:noFill/>
            <a:ln w="9144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0" name="object 7"/>
            <p:cNvSpPr/>
            <p:nvPr/>
          </p:nvSpPr>
          <p:spPr>
            <a:xfrm>
              <a:off x="457961" y="381762"/>
              <a:ext cx="1600201" cy="144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12505"/>
                  </a:lnTo>
                </a:path>
              </a:pathLst>
            </a:custGeom>
            <a:noFill/>
            <a:ln w="41148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1" name="object 8"/>
            <p:cNvSpPr/>
            <p:nvPr/>
          </p:nvSpPr>
          <p:spPr>
            <a:xfrm>
              <a:off x="775714" y="1112520"/>
              <a:ext cx="486157" cy="469393"/>
            </a:xfrm>
            <a:prstGeom prst="rect">
              <a:avLst/>
            </a:prstGeom>
            <a:solidFill>
              <a:srgbClr val="5B9BD4">
                <a:alpha val="5019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2" name="object 9"/>
            <p:cNvSpPr/>
            <p:nvPr/>
          </p:nvSpPr>
          <p:spPr>
            <a:xfrm>
              <a:off x="775714" y="1112520"/>
              <a:ext cx="486157" cy="469393"/>
            </a:xfrm>
            <a:prstGeom prst="rect">
              <a:avLst/>
            </a:prstGeom>
            <a:noFill/>
            <a:ln w="9144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3" name="object 10"/>
            <p:cNvSpPr/>
            <p:nvPr/>
          </p:nvSpPr>
          <p:spPr>
            <a:xfrm>
              <a:off x="1252600" y="1014984"/>
              <a:ext cx="94614" cy="101855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4" name="object 11"/>
            <p:cNvSpPr/>
            <p:nvPr/>
          </p:nvSpPr>
          <p:spPr>
            <a:xfrm>
              <a:off x="1271269" y="1578737"/>
              <a:ext cx="100331" cy="94615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5" name="object 12"/>
            <p:cNvSpPr/>
            <p:nvPr/>
          </p:nvSpPr>
          <p:spPr>
            <a:xfrm>
              <a:off x="667510" y="1580134"/>
              <a:ext cx="112268" cy="96267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6" name="object 13"/>
            <p:cNvSpPr/>
            <p:nvPr/>
          </p:nvSpPr>
          <p:spPr>
            <a:xfrm>
              <a:off x="676655" y="999744"/>
              <a:ext cx="103886" cy="116967"/>
            </a:xfrm>
            <a:prstGeom prst="rect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87" name="object 14"/>
          <p:cNvGrpSpPr/>
          <p:nvPr/>
        </p:nvGrpSpPr>
        <p:grpSpPr>
          <a:xfrm>
            <a:off x="3432807" y="2786046"/>
            <a:ext cx="2362201" cy="2209801"/>
            <a:chOff x="0" y="0"/>
            <a:chExt cx="2362200" cy="2209799"/>
          </a:xfrm>
        </p:grpSpPr>
        <p:sp>
          <p:nvSpPr>
            <p:cNvPr id="278" name="object 15"/>
            <p:cNvSpPr/>
            <p:nvPr/>
          </p:nvSpPr>
          <p:spPr>
            <a:xfrm>
              <a:off x="0" y="0"/>
              <a:ext cx="2362200" cy="2209800"/>
            </a:xfrm>
            <a:prstGeom prst="rect">
              <a:avLst/>
            </a:prstGeom>
            <a:solidFill>
              <a:schemeClr val="accent3">
                <a:lumOff val="1061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9" name="object 16"/>
            <p:cNvSpPr/>
            <p:nvPr/>
          </p:nvSpPr>
          <p:spPr>
            <a:xfrm>
              <a:off x="0" y="0"/>
              <a:ext cx="2362200" cy="2209800"/>
            </a:xfrm>
            <a:prstGeom prst="rect">
              <a:avLst/>
            </a:prstGeom>
            <a:noFill/>
            <a:ln w="9144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0" name="object 17"/>
            <p:cNvSpPr/>
            <p:nvPr/>
          </p:nvSpPr>
          <p:spPr>
            <a:xfrm>
              <a:off x="457962" y="381762"/>
              <a:ext cx="1600201" cy="144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12505"/>
                  </a:lnTo>
                </a:path>
              </a:pathLst>
            </a:custGeom>
            <a:noFill/>
            <a:ln w="41148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1" name="object 18"/>
            <p:cNvSpPr/>
            <p:nvPr/>
          </p:nvSpPr>
          <p:spPr>
            <a:xfrm>
              <a:off x="182879" y="950975"/>
              <a:ext cx="486156" cy="470918"/>
            </a:xfrm>
            <a:prstGeom prst="rect">
              <a:avLst/>
            </a:prstGeom>
            <a:solidFill>
              <a:srgbClr val="5B9BD4">
                <a:alpha val="5019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2" name="object 19"/>
            <p:cNvSpPr/>
            <p:nvPr/>
          </p:nvSpPr>
          <p:spPr>
            <a:xfrm>
              <a:off x="182879" y="950975"/>
              <a:ext cx="486156" cy="470918"/>
            </a:xfrm>
            <a:prstGeom prst="rect">
              <a:avLst/>
            </a:prstGeom>
            <a:noFill/>
            <a:ln w="9144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3" name="object 20"/>
            <p:cNvSpPr/>
            <p:nvPr/>
          </p:nvSpPr>
          <p:spPr>
            <a:xfrm>
              <a:off x="659764" y="854964"/>
              <a:ext cx="94615" cy="100331"/>
            </a:xfrm>
            <a:prstGeom prst="rect">
              <a:avLst/>
            </a:prstGeom>
            <a:blipFill rotWithShape="1">
              <a:blip r:embed="rId6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4" name="object 21"/>
            <p:cNvSpPr/>
            <p:nvPr/>
          </p:nvSpPr>
          <p:spPr>
            <a:xfrm>
              <a:off x="678433" y="1418717"/>
              <a:ext cx="100330" cy="94616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5" name="object 22"/>
            <p:cNvSpPr/>
            <p:nvPr/>
          </p:nvSpPr>
          <p:spPr>
            <a:xfrm>
              <a:off x="76199" y="1420114"/>
              <a:ext cx="110872" cy="96267"/>
            </a:xfrm>
            <a:prstGeom prst="rect">
              <a:avLst/>
            </a:prstGeom>
            <a:blipFill rotWithShape="1">
              <a:blip r:embed="rId7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6" name="object 23"/>
            <p:cNvSpPr/>
            <p:nvPr/>
          </p:nvSpPr>
          <p:spPr>
            <a:xfrm>
              <a:off x="85343" y="838200"/>
              <a:ext cx="102363" cy="116967"/>
            </a:xfrm>
            <a:prstGeom prst="rect">
              <a:avLst/>
            </a:prstGeom>
            <a:blipFill rotWithShape="1">
              <a:blip r:embed="rId8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297" name="object 24"/>
          <p:cNvGrpSpPr/>
          <p:nvPr/>
        </p:nvGrpSpPr>
        <p:grpSpPr>
          <a:xfrm>
            <a:off x="6252207" y="2786046"/>
            <a:ext cx="2362200" cy="2209801"/>
            <a:chOff x="0" y="0"/>
            <a:chExt cx="2362199" cy="2209799"/>
          </a:xfrm>
        </p:grpSpPr>
        <p:sp>
          <p:nvSpPr>
            <p:cNvPr id="288" name="object 25"/>
            <p:cNvSpPr/>
            <p:nvPr/>
          </p:nvSpPr>
          <p:spPr>
            <a:xfrm>
              <a:off x="0" y="0"/>
              <a:ext cx="2362200" cy="2209800"/>
            </a:xfrm>
            <a:prstGeom prst="rect">
              <a:avLst/>
            </a:prstGeom>
            <a:solidFill>
              <a:schemeClr val="accent3">
                <a:lumOff val="10616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89" name="object 26"/>
            <p:cNvSpPr/>
            <p:nvPr/>
          </p:nvSpPr>
          <p:spPr>
            <a:xfrm>
              <a:off x="0" y="0"/>
              <a:ext cx="2362200" cy="2209800"/>
            </a:xfrm>
            <a:prstGeom prst="rect">
              <a:avLst/>
            </a:prstGeom>
            <a:noFill/>
            <a:ln w="9144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0" name="object 27"/>
            <p:cNvSpPr/>
            <p:nvPr/>
          </p:nvSpPr>
          <p:spPr>
            <a:xfrm>
              <a:off x="457962" y="381762"/>
              <a:ext cx="1600201" cy="144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12505"/>
                  </a:lnTo>
                </a:path>
              </a:pathLst>
            </a:custGeom>
            <a:noFill/>
            <a:ln w="41148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1" name="object 28"/>
            <p:cNvSpPr/>
            <p:nvPr/>
          </p:nvSpPr>
          <p:spPr>
            <a:xfrm>
              <a:off x="242315" y="188975"/>
              <a:ext cx="486157" cy="470917"/>
            </a:xfrm>
            <a:prstGeom prst="rect">
              <a:avLst/>
            </a:prstGeom>
            <a:solidFill>
              <a:srgbClr val="5B9BD4">
                <a:alpha val="5019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2" name="object 29"/>
            <p:cNvSpPr/>
            <p:nvPr/>
          </p:nvSpPr>
          <p:spPr>
            <a:xfrm>
              <a:off x="242315" y="188975"/>
              <a:ext cx="486157" cy="470917"/>
            </a:xfrm>
            <a:prstGeom prst="rect">
              <a:avLst/>
            </a:prstGeom>
            <a:noFill/>
            <a:ln w="9144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3" name="object 30"/>
            <p:cNvSpPr/>
            <p:nvPr/>
          </p:nvSpPr>
          <p:spPr>
            <a:xfrm>
              <a:off x="719201" y="92964"/>
              <a:ext cx="94615" cy="100331"/>
            </a:xfrm>
            <a:prstGeom prst="rect">
              <a:avLst/>
            </a:prstGeom>
            <a:blipFill rotWithShape="1">
              <a:blip r:embed="rId6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4" name="object 31"/>
            <p:cNvSpPr/>
            <p:nvPr/>
          </p:nvSpPr>
          <p:spPr>
            <a:xfrm>
              <a:off x="737870" y="656717"/>
              <a:ext cx="100330" cy="94615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5" name="object 32"/>
            <p:cNvSpPr/>
            <p:nvPr/>
          </p:nvSpPr>
          <p:spPr>
            <a:xfrm>
              <a:off x="134111" y="658114"/>
              <a:ext cx="112270" cy="96267"/>
            </a:xfrm>
            <a:prstGeom prst="rect">
              <a:avLst/>
            </a:prstGeom>
            <a:blipFill rotWithShape="1">
              <a:blip r:embed="rId9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6" name="object 33"/>
            <p:cNvSpPr/>
            <p:nvPr/>
          </p:nvSpPr>
          <p:spPr>
            <a:xfrm>
              <a:off x="143255" y="76200"/>
              <a:ext cx="103888" cy="116968"/>
            </a:xfrm>
            <a:prstGeom prst="rect">
              <a:avLst/>
            </a:prstGeom>
            <a:blipFill rotWithShape="1">
              <a:blip r:embed="rId10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98" name="object 34"/>
          <p:cNvSpPr txBox="1"/>
          <p:nvPr/>
        </p:nvSpPr>
        <p:spPr>
          <a:xfrm>
            <a:off x="788947" y="5134799"/>
            <a:ext cx="1804037" cy="867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2000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“flat”</a:t>
            </a:r>
            <a:r>
              <a:rPr spc="-45" dirty="0"/>
              <a:t> </a:t>
            </a:r>
            <a:r>
              <a:rPr dirty="0">
                <a:solidFill>
                  <a:srgbClr val="000000"/>
                </a:solidFill>
              </a:rPr>
              <a:t>region:</a:t>
            </a:r>
          </a:p>
          <a:p>
            <a:pPr marR="5080" indent="12700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no change in</a:t>
            </a:r>
            <a:r>
              <a:rPr spc="-114" dirty="0"/>
              <a:t> </a:t>
            </a:r>
            <a:r>
              <a:rPr dirty="0"/>
              <a:t>all  directions</a:t>
            </a:r>
          </a:p>
        </p:txBody>
      </p:sp>
      <p:sp>
        <p:nvSpPr>
          <p:cNvPr id="299" name="object 38"/>
          <p:cNvSpPr txBox="1"/>
          <p:nvPr/>
        </p:nvSpPr>
        <p:spPr>
          <a:xfrm>
            <a:off x="1410648" y="6485569"/>
            <a:ext cx="6406517" cy="225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lnSpc>
                <a:spcPts val="1800"/>
              </a:lnSpc>
              <a:defRPr sz="1600" spc="-5">
                <a:latin typeface="Arial"/>
                <a:ea typeface="Arial"/>
                <a:cs typeface="Arial"/>
                <a:sym typeface="Arial"/>
              </a:defRPr>
            </a:pPr>
            <a:r>
              <a:t>Slide adapted from </a:t>
            </a:r>
            <a:r>
              <a:rPr spc="-10"/>
              <a:t>Darya </a:t>
            </a:r>
            <a:r>
              <a:t>Frolova, Denis </a:t>
            </a:r>
            <a:r>
              <a:rPr spc="-20"/>
              <a:t>Simakov, </a:t>
            </a:r>
            <a:r>
              <a:t>Weizmann</a:t>
            </a:r>
            <a:r>
              <a:rPr spc="130"/>
              <a:t> </a:t>
            </a:r>
            <a:r>
              <a:t>Institute.</a:t>
            </a:r>
          </a:p>
        </p:txBody>
      </p:sp>
      <p:sp>
        <p:nvSpPr>
          <p:cNvPr id="300" name="object 35"/>
          <p:cNvSpPr txBox="1"/>
          <p:nvPr/>
        </p:nvSpPr>
        <p:spPr>
          <a:xfrm>
            <a:off x="3456303" y="5134799"/>
            <a:ext cx="2048511" cy="867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2000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“edge”</a:t>
            </a:r>
            <a:r>
              <a:rPr>
                <a:solidFill>
                  <a:srgbClr val="000000"/>
                </a:solidFill>
              </a:rPr>
              <a:t>:</a:t>
            </a:r>
          </a:p>
          <a:p>
            <a:pPr marR="5080" indent="12700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no change along  the edge</a:t>
            </a:r>
            <a:r>
              <a:rPr spc="-85"/>
              <a:t> </a:t>
            </a:r>
            <a:r>
              <a:t>direction</a:t>
            </a:r>
          </a:p>
        </p:txBody>
      </p:sp>
      <p:sp>
        <p:nvSpPr>
          <p:cNvPr id="301" name="object 36"/>
          <p:cNvSpPr txBox="1"/>
          <p:nvPr/>
        </p:nvSpPr>
        <p:spPr>
          <a:xfrm>
            <a:off x="6276210" y="5109195"/>
            <a:ext cx="2061211" cy="867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spcBef>
                <a:spcPts val="100"/>
              </a:spcBef>
              <a:defRPr sz="2000" spc="-4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“corner”</a:t>
            </a:r>
            <a:r>
              <a:rPr>
                <a:solidFill>
                  <a:srgbClr val="000000"/>
                </a:solidFill>
              </a:rPr>
              <a:t>:  </a:t>
            </a:r>
            <a:r>
              <a:rPr spc="0">
                <a:solidFill>
                  <a:srgbClr val="000000"/>
                </a:solidFill>
              </a:rPr>
              <a:t>significant</a:t>
            </a:r>
            <a:r>
              <a:rPr spc="-90">
                <a:solidFill>
                  <a:srgbClr val="000000"/>
                </a:solidFill>
              </a:rPr>
              <a:t> </a:t>
            </a:r>
            <a:r>
              <a:rPr spc="0">
                <a:solidFill>
                  <a:srgbClr val="000000"/>
                </a:solidFill>
              </a:rPr>
              <a:t>change  in all</a:t>
            </a:r>
            <a:r>
              <a:rPr spc="-19">
                <a:solidFill>
                  <a:srgbClr val="000000"/>
                </a:solidFill>
              </a:rPr>
              <a:t> </a:t>
            </a:r>
            <a:r>
              <a:rPr spc="0">
                <a:solidFill>
                  <a:srgbClr val="000000"/>
                </a:solidFill>
              </a:rPr>
              <a:t>directions</a:t>
            </a:r>
          </a:p>
        </p:txBody>
      </p:sp>
      <p:sp>
        <p:nvSpPr>
          <p:cNvPr id="38" name="文字版面配置區 2">
            <a:extLst>
              <a:ext uri="{FF2B5EF4-FFF2-40B4-BE49-F238E27FC236}">
                <a16:creationId xmlns:a16="http://schemas.microsoft.com/office/drawing/2014/main" id="{74FF68A2-0A74-49A8-833A-23363E7F21FF}"/>
              </a:ext>
            </a:extLst>
          </p:cNvPr>
          <p:cNvSpPr txBox="1">
            <a:spLocks/>
          </p:cNvSpPr>
          <p:nvPr/>
        </p:nvSpPr>
        <p:spPr>
          <a:xfrm>
            <a:off x="628651" y="1434495"/>
            <a:ext cx="7886700" cy="4873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altLang="zh-TW" dirty="0"/>
          </a:p>
        </p:txBody>
      </p:sp>
      <p:sp>
        <p:nvSpPr>
          <p:cNvPr id="39" name="文字版面配置區 2">
            <a:extLst>
              <a:ext uri="{FF2B5EF4-FFF2-40B4-BE49-F238E27FC236}">
                <a16:creationId xmlns:a16="http://schemas.microsoft.com/office/drawing/2014/main" id="{130716A7-CF65-45D2-89D6-43135DBC6E07}"/>
              </a:ext>
            </a:extLst>
          </p:cNvPr>
          <p:cNvSpPr txBox="1">
            <a:spLocks/>
          </p:cNvSpPr>
          <p:nvPr/>
        </p:nvSpPr>
        <p:spPr>
          <a:xfrm>
            <a:off x="628649" y="1285381"/>
            <a:ext cx="7886700" cy="4873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TW" dirty="0"/>
              <a:t>Local measure of feature uniqueness</a:t>
            </a:r>
          </a:p>
          <a:p>
            <a:pPr lvl="1" algn="just"/>
            <a:r>
              <a:rPr lang="en-US" altLang="zh-TW" sz="2000" dirty="0"/>
              <a:t>How does the window change when you shift it?</a:t>
            </a:r>
          </a:p>
          <a:p>
            <a:pPr lvl="1" algn="just"/>
            <a:r>
              <a:rPr lang="en-US" altLang="zh-TW" sz="2000" dirty="0"/>
              <a:t>Shifting the window in any direction causes a big change</a:t>
            </a:r>
          </a:p>
          <a:p>
            <a:pPr algn="just"/>
            <a:endParaRPr lang="en-US" altLang="zh-TW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pc="-100"/>
            </a:pPr>
            <a:r>
              <a:rPr kumimoji="0" lang="en-US" altLang="zh-TW" sz="3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Feature Detection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– </a:t>
            </a:r>
            <a:r>
              <a:rPr kumimoji="0" lang="en-US" altLang="zh-TW" sz="3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Harris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Corner </a:t>
            </a:r>
            <a:r>
              <a:rPr kumimoji="0" lang="en-US" altLang="zh-TW" sz="3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Detector</a:t>
            </a:r>
            <a:endParaRPr lang="en-US" dirty="0"/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AD3BB4D3-470A-4180-A6D8-344D5DFEA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Change of intensity for the shift (</a:t>
            </a:r>
            <a:r>
              <a:rPr lang="en-US" altLang="zh-TW" dirty="0" err="1"/>
              <a:t>u,v</a:t>
            </a:r>
            <a:r>
              <a:rPr lang="en-US" altLang="zh-TW" dirty="0"/>
              <a:t>):</a:t>
            </a:r>
            <a:endParaRPr lang="zh-TW" altLang="en-US" dirty="0"/>
          </a:p>
        </p:txBody>
      </p:sp>
      <p:pic>
        <p:nvPicPr>
          <p:cNvPr id="306" name="Picture 2" descr="Picture 2"/>
          <p:cNvPicPr>
            <a:picLocks noChangeAspect="1"/>
          </p:cNvPicPr>
          <p:nvPr/>
        </p:nvPicPr>
        <p:blipFill rotWithShape="1">
          <a:blip r:embed="rId2"/>
          <a:srcRect t="36790"/>
          <a:stretch/>
        </p:blipFill>
        <p:spPr>
          <a:xfrm>
            <a:off x="170140" y="2076450"/>
            <a:ext cx="8973860" cy="42322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pc="-100"/>
            </a:pPr>
            <a:r>
              <a:rPr kumimoji="0" lang="en-US" altLang="zh-TW" sz="3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Feature Detection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– </a:t>
            </a:r>
            <a:r>
              <a:rPr kumimoji="0" lang="en-US" altLang="zh-TW" sz="3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Harris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Corner </a:t>
            </a:r>
            <a:r>
              <a:rPr kumimoji="0" lang="en-US" altLang="zh-TW" sz="3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Detector</a:t>
            </a:r>
            <a:endParaRPr lang="en-US" dirty="0"/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2AE99ECD-E4C8-4DE2-9887-0E277B0AA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11" name="Picture 2" descr="Picture 2"/>
          <p:cNvPicPr>
            <a:picLocks noChangeAspect="1"/>
          </p:cNvPicPr>
          <p:nvPr/>
        </p:nvPicPr>
        <p:blipFill>
          <a:blip r:embed="rId2"/>
          <a:srcRect t="27241"/>
          <a:stretch>
            <a:fillRect/>
          </a:stretch>
        </p:blipFill>
        <p:spPr>
          <a:xfrm>
            <a:off x="523876" y="2143125"/>
            <a:ext cx="8269817" cy="396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pc="-100"/>
            </a:pPr>
            <a:r>
              <a:rPr kumimoji="0" lang="en-US" altLang="zh-TW" sz="3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Feature Detection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– </a:t>
            </a:r>
            <a:r>
              <a:rPr kumimoji="0" lang="en-US" altLang="zh-TW" sz="3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Harris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Corner </a:t>
            </a:r>
            <a:r>
              <a:rPr kumimoji="0" lang="en-US" altLang="zh-TW" sz="3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Detector</a:t>
            </a:r>
            <a:endParaRPr lang="en-US" dirty="0"/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E91DE217-ABBC-4A99-89EF-F64F57916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Small motion assumption </a:t>
            </a:r>
          </a:p>
          <a:p>
            <a:pPr marL="0" indent="0">
              <a:buNone/>
            </a:pPr>
            <a:r>
              <a:rPr lang="en-US" altLang="zh-TW" sz="2400" dirty="0">
                <a:sym typeface="Wingdings" panose="05000000000000000000" pitchFamily="2" charset="2"/>
              </a:rPr>
              <a:t>     </a:t>
            </a:r>
            <a:r>
              <a:rPr lang="en-US" altLang="zh-TW" sz="2400" dirty="0"/>
              <a:t>use Taylor Series expansion</a:t>
            </a:r>
            <a:endParaRPr lang="zh-TW" altLang="en-US" sz="2400" dirty="0"/>
          </a:p>
        </p:txBody>
      </p:sp>
      <p:pic>
        <p:nvPicPr>
          <p:cNvPr id="316" name="Picture 2" descr="Picture 2"/>
          <p:cNvPicPr>
            <a:picLocks noChangeAspect="1"/>
          </p:cNvPicPr>
          <p:nvPr/>
        </p:nvPicPr>
        <p:blipFill rotWithShape="1">
          <a:blip r:embed="rId2"/>
          <a:srcRect t="38186"/>
          <a:stretch/>
        </p:blipFill>
        <p:spPr>
          <a:xfrm>
            <a:off x="549989" y="2423704"/>
            <a:ext cx="8044021" cy="3486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lang="en-US" dirty="0"/>
              <a:t>Image Filtering</a:t>
            </a:r>
          </a:p>
        </p:txBody>
      </p:sp>
      <p:sp>
        <p:nvSpPr>
          <p:cNvPr id="111" name="內容版面配置區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 sz="1800"/>
            </a:pPr>
            <a:r>
              <a:rPr lang="en-US" sz="2400" dirty="0"/>
              <a:t>What is filtering?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 sz="1800"/>
            </a:pPr>
            <a:r>
              <a:rPr lang="en-US" sz="2000" dirty="0"/>
              <a:t>Forming a new image whose pixel values are transformed from original pixel values</a:t>
            </a:r>
          </a:p>
          <a:p>
            <a:pPr marL="0" lvl="1" indent="457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/>
            </a:pPr>
            <a:r>
              <a:rPr lang="en-US" dirty="0"/>
              <a:t>•</a:t>
            </a:r>
            <a:r>
              <a:rPr lang="en-US" sz="2400" dirty="0"/>
              <a:t> Goals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 sz="1800"/>
            </a:pPr>
            <a:r>
              <a:rPr lang="en-US" sz="2000" dirty="0"/>
              <a:t>To extract useful information from images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defRPr sz="1800"/>
            </a:pPr>
            <a:r>
              <a:rPr lang="en-US" dirty="0"/>
              <a:t>e.g. edges</a:t>
            </a:r>
          </a:p>
          <a:p>
            <a:pPr marL="0" lvl="1" indent="457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/>
            </a:pPr>
            <a:endParaRPr lang="en-US" sz="2000" dirty="0"/>
          </a:p>
          <a:p>
            <a:pPr marL="742950" lvl="2" indent="-285750">
              <a:lnSpc>
                <a:spcPct val="100000"/>
              </a:lnSpc>
              <a:spcBef>
                <a:spcPts val="0"/>
              </a:spcBef>
              <a:defRPr sz="1800"/>
            </a:pPr>
            <a:r>
              <a:rPr lang="en-US" dirty="0"/>
              <a:t>To transform images into another domain where we can modify/enhance image properties</a:t>
            </a:r>
          </a:p>
          <a:p>
            <a:pPr marL="1200150" lvl="3" indent="-285750">
              <a:lnSpc>
                <a:spcPct val="100000"/>
              </a:lnSpc>
              <a:spcBef>
                <a:spcPts val="0"/>
              </a:spcBef>
              <a:defRPr sz="1800"/>
            </a:pPr>
            <a:r>
              <a:rPr lang="en-US" sz="2000" dirty="0"/>
              <a:t>e.g. denoising, image decomposition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pc="-100"/>
            </a:pPr>
            <a:r>
              <a:rPr kumimoji="0" lang="en-US" altLang="zh-TW" sz="3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Feature Detection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– </a:t>
            </a:r>
            <a:r>
              <a:rPr kumimoji="0" lang="en-US" altLang="zh-TW" sz="3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Harris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Corner </a:t>
            </a:r>
            <a:r>
              <a:rPr kumimoji="0" lang="en-US" altLang="zh-TW" sz="3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Detector</a:t>
            </a:r>
            <a:endParaRPr lang="en-US" dirty="0"/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E2C59F8C-FF6F-42BE-BA97-95E77775D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21" name="Picture 2" descr="Picture 2"/>
          <p:cNvPicPr>
            <a:picLocks noChangeAspect="1"/>
          </p:cNvPicPr>
          <p:nvPr/>
        </p:nvPicPr>
        <p:blipFill>
          <a:blip r:embed="rId2"/>
          <a:srcRect t="21663"/>
          <a:stretch>
            <a:fillRect/>
          </a:stretch>
        </p:blipFill>
        <p:spPr>
          <a:xfrm>
            <a:off x="346259" y="1587765"/>
            <a:ext cx="8451481" cy="4305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pc="-100"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r>
              <a:rPr lang="en-US" sz="3600" dirty="0">
                <a:latin typeface="+mj-lt"/>
              </a:rPr>
              <a:t>Eigenvectors of Symmetric Matrices</a:t>
            </a: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11CFA8B4-60D2-4C24-AC76-F17825B32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26" name="Picture 2" descr="Picture 2"/>
          <p:cNvPicPr>
            <a:picLocks noChangeAspect="1"/>
          </p:cNvPicPr>
          <p:nvPr/>
        </p:nvPicPr>
        <p:blipFill>
          <a:blip r:embed="rId2"/>
          <a:srcRect t="11613"/>
          <a:stretch>
            <a:fillRect/>
          </a:stretch>
        </p:blipFill>
        <p:spPr>
          <a:xfrm>
            <a:off x="898630" y="1287727"/>
            <a:ext cx="7346740" cy="49053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>
              <a:defRPr spc="-100"/>
            </a:pPr>
            <a:r>
              <a:rPr lang="en-US" sz="3600" dirty="0"/>
              <a:t>Feature Detection </a:t>
            </a:r>
            <a:r>
              <a:rPr lang="en-US" sz="3600" spc="0" dirty="0"/>
              <a:t>– </a:t>
            </a:r>
            <a:r>
              <a:rPr lang="en-US" sz="3600" dirty="0"/>
              <a:t>Harris </a:t>
            </a:r>
            <a:r>
              <a:rPr lang="en-US" sz="3600" spc="0" dirty="0"/>
              <a:t>Corner </a:t>
            </a:r>
            <a:r>
              <a:rPr lang="en-US" sz="3600" dirty="0"/>
              <a:t>Detector</a:t>
            </a: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C23A209C-243F-4FC0-A4AD-8458EDDDA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31" name="Picture 2" descr="Picture 2"/>
          <p:cNvPicPr>
            <a:picLocks noChangeAspect="1"/>
          </p:cNvPicPr>
          <p:nvPr/>
        </p:nvPicPr>
        <p:blipFill>
          <a:blip r:embed="rId2"/>
          <a:srcRect t="20870"/>
          <a:stretch>
            <a:fillRect/>
          </a:stretch>
        </p:blipFill>
        <p:spPr>
          <a:xfrm>
            <a:off x="786398" y="1371269"/>
            <a:ext cx="7571204" cy="47382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>
              <a:defRPr spc="-100"/>
            </a:pPr>
            <a:r>
              <a:rPr lang="en-US" sz="3600" dirty="0"/>
              <a:t>Feature Detection </a:t>
            </a:r>
            <a:r>
              <a:rPr lang="en-US" sz="3600" spc="0" dirty="0"/>
              <a:t>– </a:t>
            </a:r>
            <a:r>
              <a:rPr lang="en-US" sz="3600" dirty="0"/>
              <a:t>Harris </a:t>
            </a:r>
            <a:r>
              <a:rPr lang="en-US" sz="3600" spc="0" dirty="0"/>
              <a:t>Corner </a:t>
            </a:r>
            <a:r>
              <a:rPr lang="en-US" sz="3600" dirty="0"/>
              <a:t>Detector</a:t>
            </a: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681B51E5-1856-4FD3-A16A-00962D2A6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Feature scoring function</a:t>
            </a:r>
            <a:endParaRPr lang="zh-TW" altLang="en-US" dirty="0"/>
          </a:p>
        </p:txBody>
      </p:sp>
      <p:pic>
        <p:nvPicPr>
          <p:cNvPr id="336" name="Picture 2" descr="Picture 2"/>
          <p:cNvPicPr>
            <a:picLocks noChangeAspect="1"/>
          </p:cNvPicPr>
          <p:nvPr/>
        </p:nvPicPr>
        <p:blipFill rotWithShape="1">
          <a:blip r:embed="rId2"/>
          <a:srcRect t="34751"/>
          <a:stretch/>
        </p:blipFill>
        <p:spPr>
          <a:xfrm>
            <a:off x="324719" y="1876426"/>
            <a:ext cx="8494561" cy="40848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E6BDEAF0-93F3-4C67-B963-416E999E8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Whole feature detection flow:</a:t>
            </a:r>
          </a:p>
          <a:p>
            <a:pPr lvl="1"/>
            <a:r>
              <a:rPr lang="en-US" altLang="zh-TW" dirty="0"/>
              <a:t>Compute the gradient at each point in the image</a:t>
            </a:r>
          </a:p>
          <a:p>
            <a:pPr lvl="1"/>
            <a:r>
              <a:rPr lang="en-US" altLang="zh-TW" dirty="0"/>
              <a:t>Create the M matrix from the entries in the gradient</a:t>
            </a:r>
          </a:p>
          <a:p>
            <a:pPr lvl="1"/>
            <a:r>
              <a:rPr lang="en-US" altLang="zh-TW" dirty="0"/>
              <a:t>Compute the eigenvalues.</a:t>
            </a:r>
          </a:p>
          <a:p>
            <a:pPr lvl="1"/>
            <a:r>
              <a:rPr lang="en-US" altLang="zh-TW" dirty="0"/>
              <a:t>Find points with large Feature scoring function</a:t>
            </a:r>
            <a:endParaRPr lang="zh-TW" altLang="en-US" dirty="0"/>
          </a:p>
        </p:txBody>
      </p:sp>
      <p:pic>
        <p:nvPicPr>
          <p:cNvPr id="341" name="Picture 2" descr="Picture 2"/>
          <p:cNvPicPr>
            <a:picLocks noChangeAspect="1"/>
          </p:cNvPicPr>
          <p:nvPr/>
        </p:nvPicPr>
        <p:blipFill rotWithShape="1">
          <a:blip r:embed="rId2"/>
          <a:srcRect t="45719" b="-1"/>
          <a:stretch/>
        </p:blipFill>
        <p:spPr>
          <a:xfrm>
            <a:off x="594994" y="3429000"/>
            <a:ext cx="7954011" cy="320992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1ADD3092-E17C-4617-8D0D-31A698797A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70167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pc="-100"/>
            </a:pPr>
            <a:r>
              <a:rPr lang="en-US" sz="3600" dirty="0"/>
              <a:t>Feature Detection </a:t>
            </a:r>
            <a:r>
              <a:rPr lang="en-US" sz="3600" spc="0" dirty="0"/>
              <a:t>– </a:t>
            </a:r>
            <a:r>
              <a:rPr lang="en-US" sz="3600" dirty="0"/>
              <a:t>Harris </a:t>
            </a:r>
            <a:r>
              <a:rPr lang="en-US" sz="3600" spc="0" dirty="0"/>
              <a:t>Corner </a:t>
            </a:r>
            <a:r>
              <a:rPr lang="en-US" sz="3600" dirty="0"/>
              <a:t>Detector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49B183-5852-416C-8BE5-1FBECCB5E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/>
              <a:t>Harris Detector Example</a:t>
            </a:r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4C7D002-3785-427A-95FC-5920E4E52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BB9017B-132E-434C-9A02-F5EE04B6C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67" y="1260306"/>
            <a:ext cx="7917983" cy="5105487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BBFBFE-FFD7-458E-BF74-657F59223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/>
              <a:t>Harris Detector Example</a:t>
            </a:r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B528EC1-9A5A-41A1-9C72-C84CD56C0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f value (red high, blue low)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3A722AB-4CF3-42D6-BD4C-9255F1226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466" y="1892331"/>
            <a:ext cx="6845067" cy="441367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1DB062-CF81-4325-B0A7-8371DC7D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/>
              <a:t>Harris Detector Example</a:t>
            </a:r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39F81A3-D0D4-476F-958C-35D630734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Threshold (f &gt; value)</a:t>
            </a:r>
            <a:endParaRPr lang="zh-TW" altLang="en-US" dirty="0"/>
          </a:p>
        </p:txBody>
      </p:sp>
      <p:pic>
        <p:nvPicPr>
          <p:cNvPr id="356" name="Picture 2" descr="Picture 2"/>
          <p:cNvPicPr>
            <a:picLocks noChangeAspect="1"/>
          </p:cNvPicPr>
          <p:nvPr/>
        </p:nvPicPr>
        <p:blipFill rotWithShape="1">
          <a:blip r:embed="rId2"/>
          <a:srcRect t="12428"/>
          <a:stretch/>
        </p:blipFill>
        <p:spPr>
          <a:xfrm>
            <a:off x="1097998" y="1897109"/>
            <a:ext cx="6948004" cy="45005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777739-DF9C-4065-ADFE-86D418C90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/>
              <a:t>Harris Detector Example</a:t>
            </a:r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4C2B813-E8CF-4928-B24D-8958AC1F9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Find Local Maxima of f</a:t>
            </a:r>
            <a:endParaRPr lang="zh-TW" altLang="en-US" dirty="0"/>
          </a:p>
        </p:txBody>
      </p:sp>
      <p:pic>
        <p:nvPicPr>
          <p:cNvPr id="361" name="Picture 2" descr="Picture 2"/>
          <p:cNvPicPr>
            <a:picLocks noChangeAspect="1"/>
          </p:cNvPicPr>
          <p:nvPr/>
        </p:nvPicPr>
        <p:blipFill rotWithShape="1">
          <a:blip r:embed="rId2"/>
          <a:srcRect t="11683"/>
          <a:stretch/>
        </p:blipFill>
        <p:spPr>
          <a:xfrm>
            <a:off x="980358" y="1857374"/>
            <a:ext cx="7049934" cy="45497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03C9C7-4A92-4830-B1F0-9B4D44D5A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/>
              <a:t>Harris Detector Example</a:t>
            </a:r>
            <a:endParaRPr lang="zh-TW" altLang="en-US" sz="36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348CDFC-154E-4B58-B72A-CB659D1F5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Harris Features (in Red)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597DA7B-F703-4D4D-B262-EF4D3237B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970" y="1832342"/>
            <a:ext cx="6994059" cy="45176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32484A-A737-49FC-9BE0-B47C0988A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Image Filtering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9C2D4B5-EDD5-422F-9453-3FE632083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Try it yourself!</a:t>
            </a:r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0C41292-E285-48A9-9CD4-193A3270C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92" y="1998817"/>
            <a:ext cx="8523215" cy="3598877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D2E49B4A-CC62-46B5-B284-218FA644157A}"/>
              </a:ext>
            </a:extLst>
          </p:cNvPr>
          <p:cNvSpPr txBox="1"/>
          <p:nvPr/>
        </p:nvSpPr>
        <p:spPr>
          <a:xfrm>
            <a:off x="2847974" y="5771805"/>
            <a:ext cx="3448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altLang="zh-TW" dirty="0">
                <a:hlinkClick r:id="rId3"/>
              </a:rPr>
              <a:t>http://setosa.io/ev/image kernels/</a:t>
            </a:r>
            <a:endParaRPr lang="en-US" altLang="zh-TW" dirty="0"/>
          </a:p>
          <a:p>
            <a:endParaRPr lang="da-DK" altLang="zh-TW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pc="-100"/>
            </a:pPr>
            <a:r>
              <a:rPr lang="en-US" sz="3600" dirty="0"/>
              <a:t>Harris Detector: Invariance</a:t>
            </a:r>
            <a:r>
              <a:rPr lang="en-US" sz="3600" spc="0" dirty="0"/>
              <a:t> </a:t>
            </a:r>
            <a:r>
              <a:rPr lang="en-US" sz="3600" dirty="0"/>
              <a:t>Properties</a:t>
            </a: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79D5EE2D-7A7E-436C-ACC2-3C5BF86C9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Rotation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0F09801-17D7-4AD0-9A30-D6AF68AAC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969" y="1733313"/>
            <a:ext cx="6716062" cy="3391373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67FCA479-FB25-49EF-A32A-1CD624A7C493}"/>
              </a:ext>
            </a:extLst>
          </p:cNvPr>
          <p:cNvSpPr txBox="1"/>
          <p:nvPr/>
        </p:nvSpPr>
        <p:spPr>
          <a:xfrm>
            <a:off x="544232" y="5124686"/>
            <a:ext cx="80555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Ellipse rotates but its shape (i.e. eigenvalues) remains the same</a:t>
            </a:r>
            <a:endParaRPr lang="zh-TW" altLang="en-US" sz="2400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A994E63E-63A0-4403-985C-CFB970EDF398}"/>
              </a:ext>
            </a:extLst>
          </p:cNvPr>
          <p:cNvSpPr txBox="1"/>
          <p:nvPr/>
        </p:nvSpPr>
        <p:spPr>
          <a:xfrm>
            <a:off x="1638298" y="5781527"/>
            <a:ext cx="5867401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400" b="0" i="0" u="none" strike="noStrike" baseline="0" dirty="0">
                <a:solidFill>
                  <a:srgbClr val="0032CC"/>
                </a:solidFill>
                <a:latin typeface="Calibri" panose="020F0502020204030204" pitchFamily="34" charset="0"/>
              </a:rPr>
              <a:t>Corner response is invariant to image rotation</a:t>
            </a:r>
            <a:endParaRPr lang="zh-TW" altLang="en-US" sz="24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pc="-100"/>
            </a:pPr>
            <a:r>
              <a:rPr lang="en-US" sz="3600" dirty="0"/>
              <a:t>Harris Detector: Invariance</a:t>
            </a:r>
            <a:r>
              <a:rPr lang="en-US" sz="3600" spc="0" dirty="0"/>
              <a:t> </a:t>
            </a:r>
            <a:r>
              <a:rPr lang="en-US" sz="3600" dirty="0"/>
              <a:t>Properties</a:t>
            </a: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A08C444F-E31F-4E18-9E26-F5C6DC2C2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Affine intensity change: 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zh-TW" dirty="0">
                <a:sym typeface="Wingdings" panose="05000000000000000000" pitchFamily="2" charset="2"/>
              </a:rPr>
              <a:t></a:t>
            </a:r>
            <a:r>
              <a:rPr lang="en-US" altLang="zh-TW" dirty="0"/>
              <a:t> </a:t>
            </a:r>
            <a:r>
              <a:rPr lang="en-US" altLang="zh-TW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b</a:t>
            </a:r>
          </a:p>
          <a:p>
            <a:pPr marL="0" indent="0">
              <a:buNone/>
            </a:pPr>
            <a:endParaRPr lang="en-US" altLang="zh-TW" sz="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TW" dirty="0"/>
              <a:t>Only derivatives are used =&gt;</a:t>
            </a:r>
          </a:p>
          <a:p>
            <a:pPr marL="457200" lvl="1" indent="0">
              <a:buNone/>
            </a:pPr>
            <a:r>
              <a:rPr lang="en-US" altLang="zh-TW" dirty="0"/>
              <a:t>   invariance to intensity shift 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zh-TW" dirty="0"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 + b</a:t>
            </a:r>
          </a:p>
          <a:p>
            <a:pPr lvl="1"/>
            <a:r>
              <a:rPr lang="en-US" altLang="zh-TW" dirty="0"/>
              <a:t>Intensity scale: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altLang="zh-TW" dirty="0">
                <a:sym typeface="Wingdings" panose="05000000000000000000" pitchFamily="2" charset="2"/>
              </a:rPr>
              <a:t></a:t>
            </a:r>
            <a:r>
              <a:rPr lang="en-US" altLang="zh-TW" dirty="0"/>
              <a:t> </a:t>
            </a:r>
            <a:r>
              <a:rPr lang="en-US" altLang="zh-TW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I</a:t>
            </a:r>
            <a:endParaRPr lang="zh-TW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D3E607E-7DCB-4E6C-89FD-93DDAA264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3624996"/>
            <a:ext cx="3940334" cy="191946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E902887-CE13-43E8-ACC7-6A7316C8C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743" y="3018188"/>
            <a:ext cx="3382881" cy="2526272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C0555E19-FFA9-4D61-AFBF-27D3B2A81957}"/>
              </a:ext>
            </a:extLst>
          </p:cNvPr>
          <p:cNvSpPr txBox="1"/>
          <p:nvPr/>
        </p:nvSpPr>
        <p:spPr>
          <a:xfrm>
            <a:off x="1638298" y="5781527"/>
            <a:ext cx="5867401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400" b="0" i="0" u="none" strike="noStrike" baseline="0" dirty="0">
                <a:solidFill>
                  <a:srgbClr val="0032CC"/>
                </a:solidFill>
                <a:latin typeface="Calibri" panose="020F0502020204030204" pitchFamily="34" charset="0"/>
              </a:rPr>
              <a:t>Partially invariant to affine intensity change</a:t>
            </a:r>
            <a:endParaRPr lang="zh-TW" altLang="en-US" sz="24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pc="-100"/>
            </a:pPr>
            <a:r>
              <a:rPr lang="en-US" sz="3600" dirty="0"/>
              <a:t>Harris Detector: Invariance</a:t>
            </a:r>
            <a:r>
              <a:rPr lang="en-US" sz="3600" spc="0" dirty="0"/>
              <a:t> </a:t>
            </a:r>
            <a:r>
              <a:rPr lang="en-US" sz="3600" dirty="0"/>
              <a:t>Properties</a:t>
            </a: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B834C01-1DCE-462F-946A-A7E2A293C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Scaling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403C4A2-7DE1-438A-B95A-6C21D18F6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04" y="1842851"/>
            <a:ext cx="8535591" cy="3381847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BFB8F8CF-42BE-4C5F-8AD5-5F50E85C7510}"/>
              </a:ext>
            </a:extLst>
          </p:cNvPr>
          <p:cNvSpPr txBox="1"/>
          <p:nvPr/>
        </p:nvSpPr>
        <p:spPr>
          <a:xfrm>
            <a:off x="1638298" y="5781527"/>
            <a:ext cx="5867401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2400" b="0" i="0" u="none" strike="noStrike" baseline="0" dirty="0">
                <a:solidFill>
                  <a:srgbClr val="0032CC"/>
                </a:solidFill>
                <a:latin typeface="Calibri" panose="020F0502020204030204" pitchFamily="34" charset="0"/>
              </a:rPr>
              <a:t>Not invariant to scaling</a:t>
            </a:r>
            <a:endParaRPr lang="zh-TW" altLang="en-US" sz="24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CCFF3C-5AA5-4CCF-8809-695196DAC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Scale Invariant Detection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B5612DF-3809-44C5-82B4-DB655264B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sz="3000" dirty="0"/>
              <a:t>Suppose you’re looking for corners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r>
              <a:rPr lang="en-US" altLang="zh-TW" sz="3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Key idea:  find scale that gives local maximum of </a:t>
            </a:r>
            <a:r>
              <a:rPr lang="en-US" altLang="zh-TW" sz="3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f</a:t>
            </a:r>
            <a:endParaRPr lang="en-US" altLang="zh-TW" sz="3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/>
            <a:r>
              <a:rPr lang="en-US" altLang="zh-TW" sz="2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in both position and scale</a:t>
            </a:r>
          </a:p>
          <a:p>
            <a:pPr lvl="1"/>
            <a:r>
              <a:rPr lang="en-US" altLang="zh-TW" sz="2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One definition of </a:t>
            </a:r>
            <a:r>
              <a:rPr lang="en-US" altLang="zh-TW" sz="26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f </a:t>
            </a:r>
            <a:r>
              <a:rPr lang="en-US" altLang="zh-TW" sz="2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the Harris operator</a:t>
            </a:r>
          </a:p>
        </p:txBody>
      </p:sp>
      <p:sp>
        <p:nvSpPr>
          <p:cNvPr id="385" name="投影片編號版面配置區 3"/>
          <p:cNvSpPr txBox="1">
            <a:spLocks noGrp="1"/>
          </p:cNvSpPr>
          <p:nvPr>
            <p:ph type="sldNum" sz="quarter" idx="12"/>
          </p:nvPr>
        </p:nvSpPr>
        <p:spPr>
          <a:xfrm>
            <a:off x="8256726" y="6551284"/>
            <a:ext cx="258624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altLang="zh-TW" smtClean="0"/>
              <a:pPr/>
              <a:t>53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14B3DDA-37DC-49BA-8A99-58FCAE4E2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662" y="1782133"/>
            <a:ext cx="3444675" cy="2927973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367162-8D95-4E84-A079-9E6717891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 err="1"/>
              <a:t>DoG</a:t>
            </a:r>
            <a:r>
              <a:rPr lang="en-US" altLang="zh-TW" sz="4000" dirty="0"/>
              <a:t> – Efficient Computation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5B14922-EA9B-41DE-A5E7-9BF555BE3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altLang="zh-TW" dirty="0"/>
              <a:t>Computation in Gaussian scale pyramid</a:t>
            </a:r>
            <a:endParaRPr lang="zh-TW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97A35F3D-906F-4F3C-8011-F712904BB357}"/>
              </a:ext>
            </a:extLst>
          </p:cNvPr>
          <p:cNvGrpSpPr/>
          <p:nvPr/>
        </p:nvGrpSpPr>
        <p:grpSpPr>
          <a:xfrm>
            <a:off x="223099" y="1813233"/>
            <a:ext cx="8697802" cy="4487907"/>
            <a:chOff x="0" y="1689056"/>
            <a:chExt cx="9144000" cy="4718137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CBC3F076-F9F6-4402-B5DE-F69FB189F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89056"/>
              <a:ext cx="9144000" cy="4718137"/>
            </a:xfrm>
            <a:prstGeom prst="rect">
              <a:avLst/>
            </a:prstGeom>
          </p:spPr>
        </p:pic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1F448E5F-328F-49C4-A68B-3481A749793C}"/>
                </a:ext>
              </a:extLst>
            </p:cNvPr>
            <p:cNvSpPr txBox="1"/>
            <p:nvPr/>
          </p:nvSpPr>
          <p:spPr>
            <a:xfrm>
              <a:off x="3228976" y="4444012"/>
              <a:ext cx="1523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/>
                <a:t>3</a:t>
              </a:r>
              <a:endParaRPr lang="zh-TW" altLang="en-US" dirty="0"/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FC69CE0E-F5F0-400E-BD5A-1D97C5893926}"/>
                </a:ext>
              </a:extLst>
            </p:cNvPr>
            <p:cNvSpPr txBox="1"/>
            <p:nvPr/>
          </p:nvSpPr>
          <p:spPr>
            <a:xfrm>
              <a:off x="3228976" y="4921653"/>
              <a:ext cx="2095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/>
                <a:t>2</a:t>
              </a:r>
              <a:endParaRPr lang="zh-TW" altLang="en-US" dirty="0"/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3A072943-F747-4DC4-90CF-244CFB07001E}"/>
                </a:ext>
              </a:extLst>
            </p:cNvPr>
            <p:cNvSpPr txBox="1"/>
            <p:nvPr/>
          </p:nvSpPr>
          <p:spPr>
            <a:xfrm>
              <a:off x="3238501" y="3974120"/>
              <a:ext cx="1523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/>
                <a:t>4</a:t>
              </a:r>
              <a:endParaRPr lang="zh-TW" altLang="en-US" dirty="0"/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55D3917-37F8-46E4-AC5B-23B2CAAE6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396745"/>
            <a:ext cx="8382000" cy="536402"/>
          </a:xfrm>
        </p:spPr>
        <p:txBody>
          <a:bodyPr>
            <a:noAutofit/>
          </a:bodyPr>
          <a:lstStyle/>
          <a:p>
            <a:r>
              <a:rPr lang="en-US" altLang="zh-TW" sz="3200" dirty="0"/>
              <a:t>Find Local Maxima in Position-Scale Space of DOG</a:t>
            </a:r>
            <a:endParaRPr lang="zh-TW" altLang="en-US" sz="32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97A263A-8793-48C6-9429-98950940D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96" name="Picture 2" descr="Picture 2"/>
          <p:cNvPicPr>
            <a:picLocks noChangeAspect="1"/>
          </p:cNvPicPr>
          <p:nvPr/>
        </p:nvPicPr>
        <p:blipFill rotWithShape="1">
          <a:blip r:embed="rId2"/>
          <a:srcRect t="15326"/>
          <a:stretch/>
        </p:blipFill>
        <p:spPr>
          <a:xfrm>
            <a:off x="673140" y="1303867"/>
            <a:ext cx="7797720" cy="5157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90663A-1844-4E72-8491-6F057FA87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4000" dirty="0"/>
              <a:t>Results: Difference of Gaussian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1B95089-B0F6-4701-B83E-1EB10BA89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347A917-B2C7-40FA-9CC4-F131BFBD5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485" y="1275870"/>
            <a:ext cx="6235030" cy="4901093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A5EDEF-BF5F-405E-B57E-0E20B1EEE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Orientation Normalization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79CA257-2E89-4557-BCCA-D0D201A4B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Compute orientation histogram</a:t>
            </a:r>
          </a:p>
          <a:p>
            <a:r>
              <a:rPr lang="en-US" altLang="zh-TW" dirty="0"/>
              <a:t>Select dominant orientation</a:t>
            </a:r>
          </a:p>
          <a:p>
            <a:r>
              <a:rPr lang="en-US" altLang="zh-TW" dirty="0"/>
              <a:t>Normalize: rotate to fixed orientation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F08D647-80FF-4AC5-ACD0-6C2213E8E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988" y="3028288"/>
            <a:ext cx="6436023" cy="314867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307D4D-CF2C-48F8-844E-07F3084CA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>
                <a:solidFill>
                  <a:srgbClr val="0070C0"/>
                </a:solidFill>
              </a:rPr>
              <a:t>S</a:t>
            </a:r>
            <a:r>
              <a:rPr lang="en-US" altLang="zh-TW" sz="4000" dirty="0"/>
              <a:t>cale </a:t>
            </a:r>
            <a:r>
              <a:rPr lang="en-US" altLang="zh-TW" sz="4000" b="1" dirty="0">
                <a:solidFill>
                  <a:srgbClr val="0070C0"/>
                </a:solidFill>
              </a:rPr>
              <a:t>I</a:t>
            </a:r>
            <a:r>
              <a:rPr lang="en-US" altLang="zh-TW" sz="4000" dirty="0"/>
              <a:t>nvariant </a:t>
            </a:r>
            <a:r>
              <a:rPr lang="en-US" altLang="zh-TW" sz="4000" b="1" dirty="0">
                <a:solidFill>
                  <a:srgbClr val="0070C0"/>
                </a:solidFill>
              </a:rPr>
              <a:t>F</a:t>
            </a:r>
            <a:r>
              <a:rPr lang="en-US" altLang="zh-TW" sz="4000" dirty="0"/>
              <a:t>eature </a:t>
            </a:r>
            <a:r>
              <a:rPr lang="en-US" altLang="zh-TW" sz="4000" b="1" dirty="0">
                <a:solidFill>
                  <a:srgbClr val="0070C0"/>
                </a:solidFill>
              </a:rPr>
              <a:t>T</a:t>
            </a:r>
            <a:r>
              <a:rPr lang="en-US" altLang="zh-TW" sz="4000" dirty="0"/>
              <a:t>ransform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2F830C3-30B9-4431-93D3-753D6D0BD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Basic idea:</a:t>
            </a:r>
          </a:p>
          <a:p>
            <a:pPr lvl="1"/>
            <a:r>
              <a:rPr lang="en-US" altLang="zh-TW" dirty="0"/>
              <a:t>Take 16x16 square window around detected feature</a:t>
            </a:r>
          </a:p>
          <a:p>
            <a:pPr lvl="1"/>
            <a:r>
              <a:rPr lang="en-US" altLang="zh-TW" dirty="0"/>
              <a:t>Compute edge orientation (angle of the gradient 90°) for each pixel</a:t>
            </a:r>
          </a:p>
          <a:p>
            <a:pPr lvl="1"/>
            <a:r>
              <a:rPr lang="en-US" altLang="zh-TW" dirty="0"/>
              <a:t>Throw out weak edges (threshold gradient magnitude)</a:t>
            </a:r>
          </a:p>
          <a:p>
            <a:pPr lvl="1"/>
            <a:r>
              <a:rPr lang="en-US" altLang="zh-TW" dirty="0"/>
              <a:t>Create histogram of surviving edge orientations</a:t>
            </a:r>
            <a:endParaRPr lang="zh-TW" alt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D0A76F0-495C-4CBA-8F77-3D9B35FFA4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2" t="42762" r="7556" b="7918"/>
          <a:stretch/>
        </p:blipFill>
        <p:spPr bwMode="auto">
          <a:xfrm>
            <a:off x="1329145" y="3740415"/>
            <a:ext cx="6485709" cy="280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307D4D-CF2C-48F8-844E-07F3084CA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SIFT descriptor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2F830C3-30B9-4431-93D3-753D6D0BD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Full version:</a:t>
            </a:r>
          </a:p>
          <a:p>
            <a:pPr lvl="1"/>
            <a:r>
              <a:rPr lang="en-US" altLang="zh-TW" dirty="0"/>
              <a:t>Divide the 16x16 window into a 4x4 grid of cells </a:t>
            </a:r>
          </a:p>
          <a:p>
            <a:pPr marL="457200" lvl="1" indent="0">
              <a:buNone/>
            </a:pPr>
            <a:r>
              <a:rPr lang="zh-TW" altLang="en-US" dirty="0"/>
              <a:t>   </a:t>
            </a:r>
            <a:r>
              <a:rPr lang="en-US" altLang="zh-TW" dirty="0"/>
              <a:t>(2x2</a:t>
            </a:r>
            <a:r>
              <a:rPr lang="zh-TW" altLang="en-US" dirty="0"/>
              <a:t> </a:t>
            </a:r>
            <a:r>
              <a:rPr lang="en-US" altLang="zh-TW" dirty="0"/>
              <a:t>case shown below)</a:t>
            </a:r>
          </a:p>
          <a:p>
            <a:pPr lvl="1"/>
            <a:r>
              <a:rPr lang="en-US" altLang="zh-TW" dirty="0"/>
              <a:t>Compute an orientation histogram for each cell</a:t>
            </a:r>
          </a:p>
          <a:p>
            <a:pPr lvl="1"/>
            <a:r>
              <a:rPr lang="en-US" altLang="zh-TW" dirty="0"/>
              <a:t>16 cells * 8 orientations = 128 dimensional descriptor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84FD2F9-D3AA-4B8C-A8F8-B03708583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581" y="3653341"/>
            <a:ext cx="5988838" cy="283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48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B8B221-2298-4A26-9A1A-49EC82B0D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Image Filtering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CCC7E4E-4648-4F3E-97CF-62E9592F1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Convolution</a:t>
            </a:r>
          </a:p>
          <a:p>
            <a:pPr lvl="1"/>
            <a:r>
              <a:rPr lang="en-US" altLang="zh-TW" dirty="0"/>
              <a:t>Linear shift invariant (LSI)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45FD21D-A4F2-4ADF-8E45-5B1105E21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98" y="2812200"/>
            <a:ext cx="7617204" cy="3204594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DA78064-A001-4F78-A209-87BB66296126}"/>
              </a:ext>
            </a:extLst>
          </p:cNvPr>
          <p:cNvSpPr txBox="1"/>
          <p:nvPr/>
        </p:nvSpPr>
        <p:spPr>
          <a:xfrm>
            <a:off x="6029325" y="2804818"/>
            <a:ext cx="2486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0" i="0" u="none" strike="noStrike" baseline="0" dirty="0">
                <a:solidFill>
                  <a:srgbClr val="C00000"/>
                </a:solidFill>
                <a:latin typeface="Calibri" panose="020F0502020204030204" pitchFamily="34" charset="0"/>
              </a:rPr>
              <a:t>Output size changed… </a:t>
            </a:r>
            <a:r>
              <a:rPr lang="en-US" altLang="zh-TW" sz="1800" b="0" i="0" u="none" strike="noStrike" baseline="0" dirty="0">
                <a:solidFill>
                  <a:srgbClr val="C00000"/>
                </a:solidFill>
                <a:latin typeface="Wingdings" panose="05000000000000000000" pitchFamily="2" charset="2"/>
              </a:rPr>
              <a:t></a:t>
            </a:r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C63C492-C536-47E5-AC1C-EB2E5B1AE8D9}"/>
              </a:ext>
            </a:extLst>
          </p:cNvPr>
          <p:cNvSpPr txBox="1"/>
          <p:nvPr/>
        </p:nvSpPr>
        <p:spPr>
          <a:xfrm>
            <a:off x="2324099" y="6106895"/>
            <a:ext cx="49482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Figure 3.10 from </a:t>
            </a:r>
            <a:r>
              <a:rPr lang="en-US" altLang="zh-TW" sz="1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Computer Vision: Algorithms and Applications</a:t>
            </a:r>
            <a:endParaRPr lang="zh-TW" altLang="en-US" sz="1400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943CD947-61C1-4B7B-A527-1BDF8CFD1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218" y="1236230"/>
            <a:ext cx="4172354" cy="1489146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4E81EB-19F7-46C1-978A-AD85FBF9F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Details of Lowe’s SIFT algorithm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0DAB686-4832-4D78-9646-100C06FC2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dirty="0"/>
              <a:t>Run </a:t>
            </a:r>
            <a:r>
              <a:rPr lang="en-US" altLang="zh-TW" dirty="0" err="1"/>
              <a:t>DoG</a:t>
            </a:r>
            <a:r>
              <a:rPr lang="en-US" altLang="zh-TW" dirty="0"/>
              <a:t> detector</a:t>
            </a:r>
          </a:p>
          <a:p>
            <a:pPr marL="457200" lvl="1" indent="0">
              <a:buNone/>
            </a:pPr>
            <a:r>
              <a:rPr lang="en-US" altLang="zh-TW" dirty="0"/>
              <a:t>- Find maxima in location/scale space</a:t>
            </a:r>
          </a:p>
          <a:p>
            <a:pPr marL="457200" lvl="1" indent="0">
              <a:buNone/>
            </a:pPr>
            <a:r>
              <a:rPr lang="en-US" altLang="zh-TW" dirty="0"/>
              <a:t>- Remove edge points</a:t>
            </a:r>
          </a:p>
          <a:p>
            <a:r>
              <a:rPr lang="en-US" altLang="zh-TW" dirty="0"/>
              <a:t>Find all major orientations</a:t>
            </a:r>
          </a:p>
          <a:p>
            <a:pPr marL="457200" lvl="1" indent="0">
              <a:buNone/>
            </a:pPr>
            <a:r>
              <a:rPr lang="en-US" altLang="zh-TW" dirty="0"/>
              <a:t>- Bin orientations into 36 bin histogram</a:t>
            </a:r>
          </a:p>
          <a:p>
            <a:pPr lvl="2"/>
            <a:r>
              <a:rPr lang="en-US" altLang="zh-TW" dirty="0"/>
              <a:t>Weight by gradient magnitude</a:t>
            </a:r>
          </a:p>
          <a:p>
            <a:pPr lvl="2"/>
            <a:r>
              <a:rPr lang="en-US" altLang="zh-TW" dirty="0"/>
              <a:t>Weight by distance to center (Gaussian weighted mean)</a:t>
            </a:r>
          </a:p>
          <a:p>
            <a:pPr marL="457200" lvl="1" indent="0">
              <a:buNone/>
            </a:pPr>
            <a:r>
              <a:rPr lang="en-US" altLang="zh-TW" dirty="0"/>
              <a:t>- Return orientations within 0.8 of peak</a:t>
            </a:r>
          </a:p>
          <a:p>
            <a:pPr lvl="2"/>
            <a:r>
              <a:rPr lang="en-US" altLang="zh-TW" dirty="0"/>
              <a:t>Use parabola for better orientation fit</a:t>
            </a:r>
          </a:p>
          <a:p>
            <a:r>
              <a:rPr lang="en-US" altLang="zh-TW" dirty="0"/>
              <a:t>For each (x, y, scale, orientation), create</a:t>
            </a:r>
            <a:r>
              <a:rPr lang="zh-TW" altLang="en-US" dirty="0"/>
              <a:t> </a:t>
            </a:r>
            <a:r>
              <a:rPr lang="en-US" altLang="zh-TW" dirty="0"/>
              <a:t>descriptor:</a:t>
            </a:r>
          </a:p>
          <a:p>
            <a:pPr marL="457200" lvl="1" indent="0">
              <a:buNone/>
            </a:pPr>
            <a:r>
              <a:rPr lang="en-US" altLang="zh-TW" dirty="0"/>
              <a:t>- Sample 16 x 16 gradient mag. and rel. orientation</a:t>
            </a:r>
          </a:p>
          <a:p>
            <a:pPr marL="457200" lvl="1" indent="0">
              <a:buNone/>
            </a:pPr>
            <a:r>
              <a:rPr lang="en-US" altLang="zh-TW" dirty="0"/>
              <a:t>- Bin 4 x 4 samples into 4 x 4 histograms</a:t>
            </a:r>
          </a:p>
          <a:p>
            <a:pPr marL="457200" lvl="1" indent="0">
              <a:buNone/>
            </a:pPr>
            <a:r>
              <a:rPr lang="en-US" altLang="zh-TW" dirty="0"/>
              <a:t>- Threshold values to max of 0.2 , divide by L2 norm</a:t>
            </a:r>
          </a:p>
          <a:p>
            <a:pPr marL="457200" lvl="1" indent="0">
              <a:buNone/>
            </a:pPr>
            <a:r>
              <a:rPr lang="en-US" altLang="zh-TW" dirty="0"/>
              <a:t>- Final descriptor: 4 x 4 x 8 normalized histograms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4F510EF-AB6A-4278-80C4-D19FD2456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655" y="1303867"/>
            <a:ext cx="2100695" cy="148221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148C7E-1FFD-43EA-961E-F8D7D8541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Image Filtering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724CADE-A312-4A54-872E-8A99A06B1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Padding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C6BB941-9BDB-4537-8E0C-125D65388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1915670"/>
            <a:ext cx="3067050" cy="177998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AB3E8AB-6ACF-4265-AB6A-255ADC826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068" y="1971257"/>
            <a:ext cx="3072385" cy="178308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CC735A8-F4BF-41FA-9785-8B205AF1F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5" y="4144753"/>
            <a:ext cx="3072385" cy="178308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A988DCA-C6B5-479D-A3F0-ACE22A8B15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6068" y="4233328"/>
            <a:ext cx="3072384" cy="1783080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0AB14362-FE06-4863-A8A8-BF597F919EBD}"/>
              </a:ext>
            </a:extLst>
          </p:cNvPr>
          <p:cNvSpPr txBox="1"/>
          <p:nvPr/>
        </p:nvSpPr>
        <p:spPr>
          <a:xfrm>
            <a:off x="1493566" y="3710957"/>
            <a:ext cx="15086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Zero padding</a:t>
            </a:r>
            <a:endParaRPr lang="zh-TW" altLang="en-US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D3D143B-F9DE-483D-AC09-04F5ECE8A165}"/>
              </a:ext>
            </a:extLst>
          </p:cNvPr>
          <p:cNvSpPr txBox="1"/>
          <p:nvPr/>
        </p:nvSpPr>
        <p:spPr>
          <a:xfrm>
            <a:off x="6072185" y="3779757"/>
            <a:ext cx="1200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Symmetric</a:t>
            </a:r>
            <a:endParaRPr lang="zh-TW" altLang="en-US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7092695-9EDC-47BD-8A27-680C2740CB21}"/>
              </a:ext>
            </a:extLst>
          </p:cNvPr>
          <p:cNvSpPr txBox="1"/>
          <p:nvPr/>
        </p:nvSpPr>
        <p:spPr>
          <a:xfrm>
            <a:off x="1700211" y="5927833"/>
            <a:ext cx="1095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Replicate</a:t>
            </a:r>
            <a:endParaRPr lang="zh-TW" altLang="en-US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6656B42-227D-4212-BF15-CFFEE08335CB}"/>
              </a:ext>
            </a:extLst>
          </p:cNvPr>
          <p:cNvSpPr txBox="1"/>
          <p:nvPr/>
        </p:nvSpPr>
        <p:spPr>
          <a:xfrm>
            <a:off x="6205535" y="5992297"/>
            <a:ext cx="933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Circular</a:t>
            </a:r>
            <a:endParaRPr lang="zh-TW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377236-0F96-43D4-8280-0FC2BED46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Image Filtering</a:t>
            </a:r>
            <a:endParaRPr lang="zh-TW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版面配置區 2">
                <a:extLst>
                  <a:ext uri="{FF2B5EF4-FFF2-40B4-BE49-F238E27FC236}">
                    <a16:creationId xmlns:a16="http://schemas.microsoft.com/office/drawing/2014/main" id="{E379EDEC-22FA-4F16-BDF6-EE284B94A6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Box filter</a:t>
                </a:r>
              </a:p>
              <a:p>
                <a:pPr lvl="1"/>
                <a:r>
                  <a:rPr lang="en-US" altLang="zh-TW" dirty="0"/>
                  <a:t>Average filter</a:t>
                </a:r>
              </a:p>
              <a:p>
                <a:pPr lvl="1"/>
                <a:r>
                  <a:rPr lang="en-US" altLang="zh-TW" dirty="0"/>
                  <a:t>Compute summation if ignoring 1/</a:t>
                </a:r>
                <a:r>
                  <a:rPr lang="zh-TW" altLang="en-US" dirty="0"/>
                  <a:t>𝑁</a:t>
                </a:r>
                <a:endParaRPr lang="en-US" altLang="zh-TW" dirty="0"/>
              </a:p>
              <a:p>
                <a:pPr lvl="1"/>
                <a:r>
                  <a:rPr lang="en-US" altLang="zh-TW" dirty="0"/>
                  <a:t>Complexity: </a:t>
                </a:r>
                <a:r>
                  <a:rPr lang="zh-TW" altLang="en-US" dirty="0"/>
                  <a:t>𝑂</a:t>
                </a:r>
                <a:r>
                  <a:rPr lang="en-US" altLang="zh-TW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dirty="0"/>
                  <a:t>)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文字版面配置區 2">
                <a:extLst>
                  <a:ext uri="{FF2B5EF4-FFF2-40B4-BE49-F238E27FC236}">
                    <a16:creationId xmlns:a16="http://schemas.microsoft.com/office/drawing/2014/main" id="{E379EDEC-22FA-4F16-BDF6-EE284B94A6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391" t="-210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>
            <a:extLst>
              <a:ext uri="{FF2B5EF4-FFF2-40B4-BE49-F238E27FC236}">
                <a16:creationId xmlns:a16="http://schemas.microsoft.com/office/drawing/2014/main" id="{5BE3B6B0-ABFB-495C-BF8D-492FC5006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068" y="3060979"/>
            <a:ext cx="3819864" cy="71154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7233564-7179-4FD8-986A-5F07BBDA7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174" y="3744912"/>
            <a:ext cx="2417057" cy="2747963"/>
          </a:xfrm>
          <a:prstGeom prst="rect">
            <a:avLst/>
          </a:prstGeom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B55EAFC3-453E-4BE5-809A-C931DE35C230}"/>
              </a:ext>
            </a:extLst>
          </p:cNvPr>
          <p:cNvGrpSpPr/>
          <p:nvPr/>
        </p:nvGrpSpPr>
        <p:grpSpPr>
          <a:xfrm>
            <a:off x="5809419" y="3760402"/>
            <a:ext cx="2182056" cy="2666337"/>
            <a:chOff x="5142669" y="3767828"/>
            <a:chExt cx="2182056" cy="2666337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1A489BB7-ADD8-489A-A0DB-F1E18B298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42669" y="3767828"/>
              <a:ext cx="2182056" cy="2195999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C469D3FD-577C-4EB8-B3C2-B440A4ED5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60420" y="6176963"/>
              <a:ext cx="546555" cy="257202"/>
            </a:xfrm>
            <a:prstGeom prst="rect">
              <a:avLst/>
            </a:prstGeom>
          </p:spPr>
        </p:pic>
      </p:grpSp>
      <p:sp>
        <p:nvSpPr>
          <p:cNvPr id="15" name="箭號: 向右 14">
            <a:extLst>
              <a:ext uri="{FF2B5EF4-FFF2-40B4-BE49-F238E27FC236}">
                <a16:creationId xmlns:a16="http://schemas.microsoft.com/office/drawing/2014/main" id="{7AD54348-4802-4B82-8D27-07EE81839A17}"/>
              </a:ext>
            </a:extLst>
          </p:cNvPr>
          <p:cNvSpPr/>
          <p:nvPr/>
        </p:nvSpPr>
        <p:spPr>
          <a:xfrm>
            <a:off x="4066203" y="4675813"/>
            <a:ext cx="1361244" cy="5778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092F6D6-9A7F-417D-BAF8-E925C16C484E}"/>
              </a:ext>
            </a:extLst>
          </p:cNvPr>
          <p:cNvSpPr txBox="1"/>
          <p:nvPr/>
        </p:nvSpPr>
        <p:spPr>
          <a:xfrm>
            <a:off x="4161939" y="4260100"/>
            <a:ext cx="1169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Box filter</a:t>
            </a:r>
            <a:endParaRPr lang="zh-TW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04D63D-6E2E-48C8-8D68-4F9297745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Image Filtering</a:t>
            </a:r>
            <a:endParaRPr lang="zh-TW" altLang="en-US" sz="4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CA700F9-FF0C-4468-A924-52E03A659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Box filter in </a:t>
            </a:r>
            <a:r>
              <a:rPr lang="zh-TW" altLang="en-US" dirty="0"/>
              <a:t>𝑂</a:t>
            </a:r>
            <a:r>
              <a:rPr lang="en-US" altLang="zh-TW" dirty="0"/>
              <a:t>(</a:t>
            </a:r>
            <a:r>
              <a:rPr lang="zh-TW" altLang="en-US" dirty="0"/>
              <a:t>𝑟</a:t>
            </a:r>
            <a:r>
              <a:rPr lang="en-US" altLang="zh-TW" dirty="0"/>
              <a:t>)</a:t>
            </a:r>
          </a:p>
          <a:p>
            <a:pPr lvl="1"/>
            <a:r>
              <a:rPr lang="en-US" altLang="zh-TW" dirty="0"/>
              <a:t>Moving sum technique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05279A0-68AE-477A-B7DC-F90D8AE0C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597" y="2404057"/>
            <a:ext cx="3522303" cy="342223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70D8848-C7A8-4261-9430-126E7C0D2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550" y="2282706"/>
            <a:ext cx="3494598" cy="3543588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2E6E2249-E99D-4F37-B946-53FFE4582E63}"/>
              </a:ext>
            </a:extLst>
          </p:cNvPr>
          <p:cNvSpPr txBox="1"/>
          <p:nvPr/>
        </p:nvSpPr>
        <p:spPr>
          <a:xfrm>
            <a:off x="7105650" y="5936799"/>
            <a:ext cx="14097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Source: Ben Weiss</a:t>
            </a:r>
            <a:endParaRPr lang="zh-TW" alt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23910</TotalTime>
  <Words>1375</Words>
  <Application>Microsoft Office PowerPoint</Application>
  <PresentationFormat>如螢幕大小 (4:3)</PresentationFormat>
  <Paragraphs>290</Paragraphs>
  <Slides>60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60</vt:i4>
      </vt:variant>
    </vt:vector>
  </HeadingPairs>
  <TitlesOfParts>
    <vt:vector size="69" baseType="lpstr">
      <vt:lpstr>Carlito</vt:lpstr>
      <vt:lpstr>微軟正黑體</vt:lpstr>
      <vt:lpstr>Arial</vt:lpstr>
      <vt:lpstr>Calibri</vt:lpstr>
      <vt:lpstr>Calibri Light</vt:lpstr>
      <vt:lpstr>Cambria Math</vt:lpstr>
      <vt:lpstr>Times New Roman</vt:lpstr>
      <vt:lpstr>Wingdings</vt:lpstr>
      <vt:lpstr>自訂設計</vt:lpstr>
      <vt:lpstr>Computer Vision: Filter &amp; Feature</vt:lpstr>
      <vt:lpstr>Reference</vt:lpstr>
      <vt:lpstr>Filter</vt:lpstr>
      <vt:lpstr>Image Filtering</vt:lpstr>
      <vt:lpstr>Image Filtering</vt:lpstr>
      <vt:lpstr>Image Filtering</vt:lpstr>
      <vt:lpstr>Image Filtering</vt:lpstr>
      <vt:lpstr>Image Filtering</vt:lpstr>
      <vt:lpstr>Image Filtering</vt:lpstr>
      <vt:lpstr>Image Filtering</vt:lpstr>
      <vt:lpstr>Image Filtering</vt:lpstr>
      <vt:lpstr>Image Filtering</vt:lpstr>
      <vt:lpstr>Image Filtering</vt:lpstr>
      <vt:lpstr>Image Filtering</vt:lpstr>
      <vt:lpstr>Image Filtering</vt:lpstr>
      <vt:lpstr>Image Filtering</vt:lpstr>
      <vt:lpstr>Edge Detection</vt:lpstr>
      <vt:lpstr>Edge Detection</vt:lpstr>
      <vt:lpstr>Edge Detection</vt:lpstr>
      <vt:lpstr>Edge Detection</vt:lpstr>
      <vt:lpstr>Discrete Derivative</vt:lpstr>
      <vt:lpstr>Edge Detection</vt:lpstr>
      <vt:lpstr>Edge Detection</vt:lpstr>
      <vt:lpstr>Edge Detection</vt:lpstr>
      <vt:lpstr>Edge Detection</vt:lpstr>
      <vt:lpstr>Edge Detection</vt:lpstr>
      <vt:lpstr>Edge Detection</vt:lpstr>
      <vt:lpstr>Non-Maximum Suppression</vt:lpstr>
      <vt:lpstr>Double Thresholding</vt:lpstr>
      <vt:lpstr>Hysteresis</vt:lpstr>
      <vt:lpstr>Feature</vt:lpstr>
      <vt:lpstr>How the Visual Cortex Represents  the World?</vt:lpstr>
      <vt:lpstr>The Requirement for the Features</vt:lpstr>
      <vt:lpstr>Features</vt:lpstr>
      <vt:lpstr>Keypoint Detection and Matching  Pipeline</vt:lpstr>
      <vt:lpstr>Feature Detection – Harris Corner Detector</vt:lpstr>
      <vt:lpstr>Feature Detection – Harris Corner Detector</vt:lpstr>
      <vt:lpstr>Feature Detection – Harris Corner Detector</vt:lpstr>
      <vt:lpstr>Feature Detection – Harris Corner Detector</vt:lpstr>
      <vt:lpstr>Feature Detection – Harris Corner Detector</vt:lpstr>
      <vt:lpstr>Eigenvectors of Symmetric Matrices</vt:lpstr>
      <vt:lpstr>Feature Detection – Harris Corner Detector</vt:lpstr>
      <vt:lpstr>Feature Detection – Harris Corner Detector</vt:lpstr>
      <vt:lpstr>Feature Detection – Harris Corner Detector</vt:lpstr>
      <vt:lpstr>Harris Detector Example</vt:lpstr>
      <vt:lpstr>Harris Detector Example</vt:lpstr>
      <vt:lpstr>Harris Detector Example</vt:lpstr>
      <vt:lpstr>Harris Detector Example</vt:lpstr>
      <vt:lpstr>Harris Detector Example</vt:lpstr>
      <vt:lpstr>Harris Detector: Invariance Properties</vt:lpstr>
      <vt:lpstr>Harris Detector: Invariance Properties</vt:lpstr>
      <vt:lpstr>Harris Detector: Invariance Properties</vt:lpstr>
      <vt:lpstr>Scale Invariant Detection</vt:lpstr>
      <vt:lpstr>DoG – Efficient Computation</vt:lpstr>
      <vt:lpstr>Find Local Maxima in Position-Scale Space of DOG</vt:lpstr>
      <vt:lpstr>Results: Difference of Gaussian</vt:lpstr>
      <vt:lpstr>Orientation Normalization</vt:lpstr>
      <vt:lpstr>Scale Invariant Feature Transform</vt:lpstr>
      <vt:lpstr>SIFT descriptor</vt:lpstr>
      <vt:lpstr>Details of Lowe’s SIFT algorithm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Report</dc:title>
  <dc:creator>世軒 潘</dc:creator>
  <cp:lastModifiedBy>林彥妤</cp:lastModifiedBy>
  <cp:revision>343</cp:revision>
  <dcterms:created xsi:type="dcterms:W3CDTF">2023-02-02T03:12:47Z</dcterms:created>
  <dcterms:modified xsi:type="dcterms:W3CDTF">2024-08-04T12:12:42Z</dcterms:modified>
</cp:coreProperties>
</file>